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5"/>
  </p:notesMasterIdLst>
  <p:sldIdLst>
    <p:sldId id="256" r:id="rId6"/>
    <p:sldId id="327" r:id="rId7"/>
    <p:sldId id="348" r:id="rId8"/>
    <p:sldId id="374" r:id="rId9"/>
    <p:sldId id="350" r:id="rId10"/>
    <p:sldId id="351" r:id="rId11"/>
    <p:sldId id="395" r:id="rId12"/>
    <p:sldId id="352" r:id="rId13"/>
    <p:sldId id="330" r:id="rId14"/>
    <p:sldId id="314" r:id="rId15"/>
    <p:sldId id="356" r:id="rId16"/>
    <p:sldId id="357" r:id="rId17"/>
    <p:sldId id="358" r:id="rId18"/>
    <p:sldId id="359" r:id="rId19"/>
    <p:sldId id="360" r:id="rId20"/>
    <p:sldId id="361" r:id="rId21"/>
    <p:sldId id="362" r:id="rId22"/>
    <p:sldId id="363" r:id="rId23"/>
    <p:sldId id="373" r:id="rId24"/>
    <p:sldId id="366" r:id="rId25"/>
    <p:sldId id="367" r:id="rId26"/>
    <p:sldId id="368" r:id="rId27"/>
    <p:sldId id="369" r:id="rId28"/>
    <p:sldId id="370" r:id="rId29"/>
    <p:sldId id="371" r:id="rId30"/>
    <p:sldId id="372" r:id="rId31"/>
    <p:sldId id="364" r:id="rId32"/>
    <p:sldId id="365" r:id="rId33"/>
    <p:sldId id="380" r:id="rId34"/>
    <p:sldId id="375" r:id="rId35"/>
    <p:sldId id="384" r:id="rId36"/>
    <p:sldId id="385" r:id="rId37"/>
    <p:sldId id="386" r:id="rId38"/>
    <p:sldId id="387" r:id="rId39"/>
    <p:sldId id="388" r:id="rId40"/>
    <p:sldId id="383" r:id="rId41"/>
    <p:sldId id="382" r:id="rId42"/>
    <p:sldId id="389" r:id="rId43"/>
    <p:sldId id="391" r:id="rId44"/>
    <p:sldId id="392" r:id="rId45"/>
    <p:sldId id="393" r:id="rId46"/>
    <p:sldId id="394" r:id="rId47"/>
    <p:sldId id="390" r:id="rId48"/>
    <p:sldId id="381" r:id="rId49"/>
    <p:sldId id="379" r:id="rId50"/>
    <p:sldId id="378" r:id="rId51"/>
    <p:sldId id="377" r:id="rId52"/>
    <p:sldId id="353" r:id="rId53"/>
    <p:sldId id="354"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Walker" initials="K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8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77149-9B6D-4345-BE7C-ADD55815A75B}" type="doc">
      <dgm:prSet loTypeId="urn:microsoft.com/office/officeart/2005/8/layout/cycle8" loCatId="cycle" qsTypeId="urn:microsoft.com/office/officeart/2005/8/quickstyle/3d4" qsCatId="3D" csTypeId="urn:microsoft.com/office/officeart/2005/8/colors/accent0_3" csCatId="mainScheme" phldr="1"/>
      <dgm:spPr/>
      <dgm:t>
        <a:bodyPr/>
        <a:lstStyle/>
        <a:p>
          <a:endParaRPr lang="en-US"/>
        </a:p>
      </dgm:t>
    </dgm:pt>
    <dgm:pt modelId="{8A69C32B-8049-4DBC-BD31-24C75C087FFF}">
      <dgm:prSet phldrT="[Text]" custT="1"/>
      <dgm:spPr>
        <a:solidFill>
          <a:srgbClr val="CC0000"/>
        </a:solidFill>
      </dgm:spPr>
      <dgm:t>
        <a:bodyPr/>
        <a:lstStyle/>
        <a:p>
          <a:r>
            <a:rPr lang="en-US" sz="1200" b="1" dirty="0">
              <a:effectLst>
                <a:outerShdw blurRad="38100" dist="38100" dir="2700000" algn="tl">
                  <a:srgbClr val="000000">
                    <a:alpha val="43137"/>
                  </a:srgbClr>
                </a:outerShdw>
              </a:effectLst>
              <a:latin typeface="Arial Narrow" panose="020B0606020202030204" pitchFamily="34" charset="0"/>
            </a:rPr>
            <a:t>Reliability </a:t>
          </a:r>
        </a:p>
      </dgm:t>
    </dgm:pt>
    <dgm:pt modelId="{D164D1D5-9C25-456C-98DA-DC829601E613}" type="parTrans" cxnId="{5681BB4F-EE77-44B1-9A46-6E79551BFED7}">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3316A482-953A-4ACD-930E-EA5F10152566}" type="sibTrans" cxnId="{5681BB4F-EE77-44B1-9A46-6E79551BFED7}">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A2C7CDF7-E566-44CA-A36F-5E71963EBE75}">
      <dgm:prSet phldrT="[Text]" custT="1"/>
      <dgm:spPr>
        <a:solidFill>
          <a:srgbClr val="FFC000"/>
        </a:solidFill>
      </dgm:spPr>
      <dgm:t>
        <a:bodyPr/>
        <a:lstStyle/>
        <a:p>
          <a:r>
            <a:rPr lang="en-US" sz="1200" b="1" dirty="0">
              <a:effectLst>
                <a:outerShdw blurRad="38100" dist="38100" dir="2700000" algn="tl">
                  <a:srgbClr val="000000">
                    <a:alpha val="43137"/>
                  </a:srgbClr>
                </a:outerShdw>
              </a:effectLst>
              <a:latin typeface="Arial Narrow" panose="020B0606020202030204" pitchFamily="34" charset="0"/>
            </a:rPr>
            <a:t>Sincerity</a:t>
          </a:r>
        </a:p>
      </dgm:t>
    </dgm:pt>
    <dgm:pt modelId="{43007EAD-E38E-490F-A10F-070DE15BF904}" type="parTrans" cxnId="{68E4E69D-B041-4094-9326-9D0420BCD823}">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EC24AC84-D6D8-42F0-B1C3-66A3A1451A34}" type="sibTrans" cxnId="{68E4E69D-B041-4094-9326-9D0420BCD823}">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6AC69B2B-7130-458C-A8B3-1E3F9F453804}">
      <dgm:prSet phldrT="[Text]" custT="1"/>
      <dgm:spPr>
        <a:solidFill>
          <a:schemeClr val="accent3">
            <a:lumMod val="75000"/>
          </a:schemeClr>
        </a:solidFill>
      </dgm:spPr>
      <dgm:t>
        <a:bodyPr/>
        <a:lstStyle/>
        <a:p>
          <a:r>
            <a:rPr lang="en-US" sz="1200" b="1" dirty="0">
              <a:effectLst>
                <a:outerShdw blurRad="38100" dist="38100" dir="2700000" algn="tl">
                  <a:srgbClr val="000000">
                    <a:alpha val="43137"/>
                  </a:srgbClr>
                </a:outerShdw>
              </a:effectLst>
              <a:latin typeface="Arial Narrow" panose="020B0606020202030204" pitchFamily="34" charset="0"/>
            </a:rPr>
            <a:t>Competency</a:t>
          </a:r>
        </a:p>
      </dgm:t>
    </dgm:pt>
    <dgm:pt modelId="{327ED701-0A6B-4C99-9437-0B41FD81832C}" type="parTrans" cxnId="{D5932BA1-A506-4D92-96DE-C741301AF75F}">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84A09D1B-B7FD-4E74-9F41-0218AF25E8D4}" type="sibTrans" cxnId="{D5932BA1-A506-4D92-96DE-C741301AF75F}">
      <dgm:prSet/>
      <dgm:spPr/>
      <dgm:t>
        <a:bodyPr/>
        <a:lstStyle/>
        <a:p>
          <a:endParaRPr lang="en-US" sz="1400" b="1">
            <a:solidFill>
              <a:srgbClr val="3D362D"/>
            </a:solidFill>
            <a:effectLst>
              <a:outerShdw blurRad="38100" dist="38100" dir="2700000" algn="tl">
                <a:srgbClr val="000000">
                  <a:alpha val="43137"/>
                </a:srgbClr>
              </a:outerShdw>
            </a:effectLst>
            <a:latin typeface="Arial Narrow" panose="020B0606020202030204" pitchFamily="34" charset="0"/>
          </a:endParaRPr>
        </a:p>
      </dgm:t>
    </dgm:pt>
    <dgm:pt modelId="{16382C29-2484-4324-8789-18F7572E7A91}" type="pres">
      <dgm:prSet presAssocID="{75177149-9B6D-4345-BE7C-ADD55815A75B}" presName="compositeShape" presStyleCnt="0">
        <dgm:presLayoutVars>
          <dgm:chMax val="7"/>
          <dgm:dir/>
          <dgm:resizeHandles val="exact"/>
        </dgm:presLayoutVars>
      </dgm:prSet>
      <dgm:spPr/>
    </dgm:pt>
    <dgm:pt modelId="{F32CD9A6-25FB-4813-BC3F-B4C0E592DF7D}" type="pres">
      <dgm:prSet presAssocID="{75177149-9B6D-4345-BE7C-ADD55815A75B}" presName="wedge1" presStyleLbl="node1" presStyleIdx="0" presStyleCnt="3"/>
      <dgm:spPr/>
    </dgm:pt>
    <dgm:pt modelId="{1BA8E95D-BC1A-41F3-8E47-19FC33B9CFC6}" type="pres">
      <dgm:prSet presAssocID="{75177149-9B6D-4345-BE7C-ADD55815A75B}" presName="dummy1a" presStyleCnt="0"/>
      <dgm:spPr/>
    </dgm:pt>
    <dgm:pt modelId="{17749E3E-C6E0-40DD-A93B-A33F9F157C87}" type="pres">
      <dgm:prSet presAssocID="{75177149-9B6D-4345-BE7C-ADD55815A75B}" presName="dummy1b" presStyleCnt="0"/>
      <dgm:spPr/>
    </dgm:pt>
    <dgm:pt modelId="{EB96FB1D-1871-4A90-AB1C-BE53A78E9143}" type="pres">
      <dgm:prSet presAssocID="{75177149-9B6D-4345-BE7C-ADD55815A75B}" presName="wedge1Tx" presStyleLbl="node1" presStyleIdx="0" presStyleCnt="3">
        <dgm:presLayoutVars>
          <dgm:chMax val="0"/>
          <dgm:chPref val="0"/>
          <dgm:bulletEnabled val="1"/>
        </dgm:presLayoutVars>
      </dgm:prSet>
      <dgm:spPr/>
    </dgm:pt>
    <dgm:pt modelId="{7A555691-C9E6-42B3-BA6C-71C1166FAA9C}" type="pres">
      <dgm:prSet presAssocID="{75177149-9B6D-4345-BE7C-ADD55815A75B}" presName="wedge2" presStyleLbl="node1" presStyleIdx="1" presStyleCnt="3"/>
      <dgm:spPr/>
    </dgm:pt>
    <dgm:pt modelId="{AE551B19-E2B5-4E77-BE75-49CB7763ACDD}" type="pres">
      <dgm:prSet presAssocID="{75177149-9B6D-4345-BE7C-ADD55815A75B}" presName="dummy2a" presStyleCnt="0"/>
      <dgm:spPr/>
    </dgm:pt>
    <dgm:pt modelId="{B5479226-556B-4321-AAF2-A92E88BA7BC7}" type="pres">
      <dgm:prSet presAssocID="{75177149-9B6D-4345-BE7C-ADD55815A75B}" presName="dummy2b" presStyleCnt="0"/>
      <dgm:spPr/>
    </dgm:pt>
    <dgm:pt modelId="{4021E0F4-BCFF-4220-AB6F-02F3DB49B79F}" type="pres">
      <dgm:prSet presAssocID="{75177149-9B6D-4345-BE7C-ADD55815A75B}" presName="wedge2Tx" presStyleLbl="node1" presStyleIdx="1" presStyleCnt="3">
        <dgm:presLayoutVars>
          <dgm:chMax val="0"/>
          <dgm:chPref val="0"/>
          <dgm:bulletEnabled val="1"/>
        </dgm:presLayoutVars>
      </dgm:prSet>
      <dgm:spPr/>
    </dgm:pt>
    <dgm:pt modelId="{E3E93F90-6899-4BE5-9D5E-F0581A6AAA5E}" type="pres">
      <dgm:prSet presAssocID="{75177149-9B6D-4345-BE7C-ADD55815A75B}" presName="wedge3" presStyleLbl="node1" presStyleIdx="2" presStyleCnt="3"/>
      <dgm:spPr/>
    </dgm:pt>
    <dgm:pt modelId="{796E278D-18D0-4123-9F4E-86D98C510C6F}" type="pres">
      <dgm:prSet presAssocID="{75177149-9B6D-4345-BE7C-ADD55815A75B}" presName="dummy3a" presStyleCnt="0"/>
      <dgm:spPr/>
    </dgm:pt>
    <dgm:pt modelId="{86E8FC84-77AD-4696-9436-51C8B85B8D53}" type="pres">
      <dgm:prSet presAssocID="{75177149-9B6D-4345-BE7C-ADD55815A75B}" presName="dummy3b" presStyleCnt="0"/>
      <dgm:spPr/>
    </dgm:pt>
    <dgm:pt modelId="{7628EE26-06C2-4BC9-84DA-2259955B2BCC}" type="pres">
      <dgm:prSet presAssocID="{75177149-9B6D-4345-BE7C-ADD55815A75B}" presName="wedge3Tx" presStyleLbl="node1" presStyleIdx="2" presStyleCnt="3">
        <dgm:presLayoutVars>
          <dgm:chMax val="0"/>
          <dgm:chPref val="0"/>
          <dgm:bulletEnabled val="1"/>
        </dgm:presLayoutVars>
      </dgm:prSet>
      <dgm:spPr/>
    </dgm:pt>
    <dgm:pt modelId="{CA3C1F41-B535-44B7-9CA4-C7764ADE57BA}" type="pres">
      <dgm:prSet presAssocID="{3316A482-953A-4ACD-930E-EA5F10152566}" presName="arrowWedge1" presStyleLbl="fgSibTrans2D1" presStyleIdx="0" presStyleCnt="3"/>
      <dgm:spPr/>
    </dgm:pt>
    <dgm:pt modelId="{C4A14787-9DC7-4656-AF88-CE950A6BD448}" type="pres">
      <dgm:prSet presAssocID="{EC24AC84-D6D8-42F0-B1C3-66A3A1451A34}" presName="arrowWedge2" presStyleLbl="fgSibTrans2D1" presStyleIdx="1" presStyleCnt="3"/>
      <dgm:spPr/>
    </dgm:pt>
    <dgm:pt modelId="{3D62B569-6D21-4E61-8203-40EC3CF332CC}" type="pres">
      <dgm:prSet presAssocID="{84A09D1B-B7FD-4E74-9F41-0218AF25E8D4}" presName="arrowWedge3" presStyleLbl="fgSibTrans2D1" presStyleIdx="2" presStyleCnt="3"/>
      <dgm:spPr/>
    </dgm:pt>
  </dgm:ptLst>
  <dgm:cxnLst>
    <dgm:cxn modelId="{681C860B-1B76-45AE-B24F-C3E12A2D2F10}" type="presOf" srcId="{6AC69B2B-7130-458C-A8B3-1E3F9F453804}" destId="{E3E93F90-6899-4BE5-9D5E-F0581A6AAA5E}" srcOrd="0" destOrd="0" presId="urn:microsoft.com/office/officeart/2005/8/layout/cycle8"/>
    <dgm:cxn modelId="{6A4CDA15-5EDD-47E9-A453-8E20A241857D}" type="presOf" srcId="{8A69C32B-8049-4DBC-BD31-24C75C087FFF}" destId="{EB96FB1D-1871-4A90-AB1C-BE53A78E9143}" srcOrd="1" destOrd="0" presId="urn:microsoft.com/office/officeart/2005/8/layout/cycle8"/>
    <dgm:cxn modelId="{C3A2152A-3D75-428E-A073-505AC674B166}" type="presOf" srcId="{6AC69B2B-7130-458C-A8B3-1E3F9F453804}" destId="{7628EE26-06C2-4BC9-84DA-2259955B2BCC}" srcOrd="1" destOrd="0" presId="urn:microsoft.com/office/officeart/2005/8/layout/cycle8"/>
    <dgm:cxn modelId="{5681BB4F-EE77-44B1-9A46-6E79551BFED7}" srcId="{75177149-9B6D-4345-BE7C-ADD55815A75B}" destId="{8A69C32B-8049-4DBC-BD31-24C75C087FFF}" srcOrd="0" destOrd="0" parTransId="{D164D1D5-9C25-456C-98DA-DC829601E613}" sibTransId="{3316A482-953A-4ACD-930E-EA5F10152566}"/>
    <dgm:cxn modelId="{92A27482-80C0-450C-B633-B79A03B25412}" type="presOf" srcId="{A2C7CDF7-E566-44CA-A36F-5E71963EBE75}" destId="{7A555691-C9E6-42B3-BA6C-71C1166FAA9C}" srcOrd="0" destOrd="0" presId="urn:microsoft.com/office/officeart/2005/8/layout/cycle8"/>
    <dgm:cxn modelId="{94B2D38F-1242-4564-942E-65F4B8CC397F}" type="presOf" srcId="{75177149-9B6D-4345-BE7C-ADD55815A75B}" destId="{16382C29-2484-4324-8789-18F7572E7A91}" srcOrd="0" destOrd="0" presId="urn:microsoft.com/office/officeart/2005/8/layout/cycle8"/>
    <dgm:cxn modelId="{68E4E69D-B041-4094-9326-9D0420BCD823}" srcId="{75177149-9B6D-4345-BE7C-ADD55815A75B}" destId="{A2C7CDF7-E566-44CA-A36F-5E71963EBE75}" srcOrd="1" destOrd="0" parTransId="{43007EAD-E38E-490F-A10F-070DE15BF904}" sibTransId="{EC24AC84-D6D8-42F0-B1C3-66A3A1451A34}"/>
    <dgm:cxn modelId="{D5932BA1-A506-4D92-96DE-C741301AF75F}" srcId="{75177149-9B6D-4345-BE7C-ADD55815A75B}" destId="{6AC69B2B-7130-458C-A8B3-1E3F9F453804}" srcOrd="2" destOrd="0" parTransId="{327ED701-0A6B-4C99-9437-0B41FD81832C}" sibTransId="{84A09D1B-B7FD-4E74-9F41-0218AF25E8D4}"/>
    <dgm:cxn modelId="{EBB21AB2-2212-4643-8AEB-0BF52AF68162}" type="presOf" srcId="{A2C7CDF7-E566-44CA-A36F-5E71963EBE75}" destId="{4021E0F4-BCFF-4220-AB6F-02F3DB49B79F}" srcOrd="1" destOrd="0" presId="urn:microsoft.com/office/officeart/2005/8/layout/cycle8"/>
    <dgm:cxn modelId="{A2F66BB6-A505-441A-9B0F-363AF9F6A27B}" type="presOf" srcId="{8A69C32B-8049-4DBC-BD31-24C75C087FFF}" destId="{F32CD9A6-25FB-4813-BC3F-B4C0E592DF7D}" srcOrd="0" destOrd="0" presId="urn:microsoft.com/office/officeart/2005/8/layout/cycle8"/>
    <dgm:cxn modelId="{0DFE320C-D2F5-43B9-B781-8E9E12F26B3C}" type="presParOf" srcId="{16382C29-2484-4324-8789-18F7572E7A91}" destId="{F32CD9A6-25FB-4813-BC3F-B4C0E592DF7D}" srcOrd="0" destOrd="0" presId="urn:microsoft.com/office/officeart/2005/8/layout/cycle8"/>
    <dgm:cxn modelId="{F8834824-E237-449C-9BC5-C0D345181260}" type="presParOf" srcId="{16382C29-2484-4324-8789-18F7572E7A91}" destId="{1BA8E95D-BC1A-41F3-8E47-19FC33B9CFC6}" srcOrd="1" destOrd="0" presId="urn:microsoft.com/office/officeart/2005/8/layout/cycle8"/>
    <dgm:cxn modelId="{EF210E0C-50E9-41DB-9F82-3666B144461F}" type="presParOf" srcId="{16382C29-2484-4324-8789-18F7572E7A91}" destId="{17749E3E-C6E0-40DD-A93B-A33F9F157C87}" srcOrd="2" destOrd="0" presId="urn:microsoft.com/office/officeart/2005/8/layout/cycle8"/>
    <dgm:cxn modelId="{3A17A808-78CA-4E64-BFBC-A19C4C7DC51C}" type="presParOf" srcId="{16382C29-2484-4324-8789-18F7572E7A91}" destId="{EB96FB1D-1871-4A90-AB1C-BE53A78E9143}" srcOrd="3" destOrd="0" presId="urn:microsoft.com/office/officeart/2005/8/layout/cycle8"/>
    <dgm:cxn modelId="{987ABC59-CF61-47AE-8FA7-B019509EB6C3}" type="presParOf" srcId="{16382C29-2484-4324-8789-18F7572E7A91}" destId="{7A555691-C9E6-42B3-BA6C-71C1166FAA9C}" srcOrd="4" destOrd="0" presId="urn:microsoft.com/office/officeart/2005/8/layout/cycle8"/>
    <dgm:cxn modelId="{B2574D90-B96A-4142-A7E4-C52BF974A2A7}" type="presParOf" srcId="{16382C29-2484-4324-8789-18F7572E7A91}" destId="{AE551B19-E2B5-4E77-BE75-49CB7763ACDD}" srcOrd="5" destOrd="0" presId="urn:microsoft.com/office/officeart/2005/8/layout/cycle8"/>
    <dgm:cxn modelId="{147951C4-D537-44F9-8F62-223920F0A083}" type="presParOf" srcId="{16382C29-2484-4324-8789-18F7572E7A91}" destId="{B5479226-556B-4321-AAF2-A92E88BA7BC7}" srcOrd="6" destOrd="0" presId="urn:microsoft.com/office/officeart/2005/8/layout/cycle8"/>
    <dgm:cxn modelId="{11E589DC-C7D4-4778-976A-17E17435DAD1}" type="presParOf" srcId="{16382C29-2484-4324-8789-18F7572E7A91}" destId="{4021E0F4-BCFF-4220-AB6F-02F3DB49B79F}" srcOrd="7" destOrd="0" presId="urn:microsoft.com/office/officeart/2005/8/layout/cycle8"/>
    <dgm:cxn modelId="{7881D7CE-DD5C-491E-99C4-8E6F26D00E31}" type="presParOf" srcId="{16382C29-2484-4324-8789-18F7572E7A91}" destId="{E3E93F90-6899-4BE5-9D5E-F0581A6AAA5E}" srcOrd="8" destOrd="0" presId="urn:microsoft.com/office/officeart/2005/8/layout/cycle8"/>
    <dgm:cxn modelId="{1F86C774-80BE-4720-B38E-3E9ABB0CFFBC}" type="presParOf" srcId="{16382C29-2484-4324-8789-18F7572E7A91}" destId="{796E278D-18D0-4123-9F4E-86D98C510C6F}" srcOrd="9" destOrd="0" presId="urn:microsoft.com/office/officeart/2005/8/layout/cycle8"/>
    <dgm:cxn modelId="{FC720332-70CA-4612-8BDB-D91A842FC349}" type="presParOf" srcId="{16382C29-2484-4324-8789-18F7572E7A91}" destId="{86E8FC84-77AD-4696-9436-51C8B85B8D53}" srcOrd="10" destOrd="0" presId="urn:microsoft.com/office/officeart/2005/8/layout/cycle8"/>
    <dgm:cxn modelId="{C425E265-B7F0-40CD-A569-58E14E1E4BDE}" type="presParOf" srcId="{16382C29-2484-4324-8789-18F7572E7A91}" destId="{7628EE26-06C2-4BC9-84DA-2259955B2BCC}" srcOrd="11" destOrd="0" presId="urn:microsoft.com/office/officeart/2005/8/layout/cycle8"/>
    <dgm:cxn modelId="{4D057DC2-9FEA-4330-8D6F-3412720E171E}" type="presParOf" srcId="{16382C29-2484-4324-8789-18F7572E7A91}" destId="{CA3C1F41-B535-44B7-9CA4-C7764ADE57BA}" srcOrd="12" destOrd="0" presId="urn:microsoft.com/office/officeart/2005/8/layout/cycle8"/>
    <dgm:cxn modelId="{31E99798-D5F0-4C5B-994F-061363E03D91}" type="presParOf" srcId="{16382C29-2484-4324-8789-18F7572E7A91}" destId="{C4A14787-9DC7-4656-AF88-CE950A6BD448}" srcOrd="13" destOrd="0" presId="urn:microsoft.com/office/officeart/2005/8/layout/cycle8"/>
    <dgm:cxn modelId="{E84341E7-4854-4E2B-A20A-6E54C3A14FD1}" type="presParOf" srcId="{16382C29-2484-4324-8789-18F7572E7A91}" destId="{3D62B569-6D21-4E61-8203-40EC3CF332C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EBB81-EFE5-469C-89E0-9340FEF8EA19}" type="doc">
      <dgm:prSet loTypeId="urn:microsoft.com/office/officeart/2008/layout/VerticalCurvedList" loCatId="list" qsTypeId="urn:microsoft.com/office/officeart/2005/8/quickstyle/3d4" qsCatId="3D" csTypeId="urn:microsoft.com/office/officeart/2005/8/colors/accent3_2" csCatId="accent3" phldr="1"/>
      <dgm:spPr/>
      <dgm:t>
        <a:bodyPr/>
        <a:lstStyle/>
        <a:p>
          <a:endParaRPr lang="en-US"/>
        </a:p>
      </dgm:t>
    </dgm:pt>
    <dgm:pt modelId="{0C89129D-2188-4926-9B80-A3C68A1D99D8}">
      <dgm:prSet phldrT="[Text]"/>
      <dgm:spPr/>
      <dgm:t>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   Communal Ownership</a:t>
          </a:r>
        </a:p>
      </dgm:t>
    </dgm:pt>
    <dgm:pt modelId="{6551D25B-F599-432B-9957-8302B2EC89C4}" type="parTrans" cxnId="{431A1606-400D-4D94-BC5A-ED1DD574CD7C}">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A0C37CA5-3F39-4BF4-AA5E-3D7E1490D819}" type="sibTrans" cxnId="{431A1606-400D-4D94-BC5A-ED1DD574CD7C}">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7E22BB0F-BC9D-4E90-B5C4-F6773B10D1A3}">
      <dgm:prSet phldrT="[Text]"/>
      <dgm:spPr/>
      <dgm:t>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    Activation of Gifts</a:t>
          </a:r>
        </a:p>
      </dgm:t>
    </dgm:pt>
    <dgm:pt modelId="{F6FF2CA3-18E3-4703-A568-18DBAC0B343E}" type="parTrans" cxnId="{0644AA19-9105-4EB9-847D-8A62E5E059F6}">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2CD4A24A-C373-45EA-8C48-FC2F77FF2E72}" type="sibTrans" cxnId="{0644AA19-9105-4EB9-847D-8A62E5E059F6}">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638E0830-C008-41D4-80C9-F614A4FDEC5F}">
      <dgm:prSet phldrT="[Text]"/>
      <dgm:spPr/>
      <dgm:t>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    Innovation</a:t>
          </a:r>
        </a:p>
      </dgm:t>
    </dgm:pt>
    <dgm:pt modelId="{7EC99F39-1923-477E-9D20-25F1EBF18C93}" type="parTrans" cxnId="{75C6037B-0481-4D6B-95A5-0FDBCBAB5FF5}">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B5272F1B-514B-43F7-86B4-B56D06156DAF}" type="sibTrans" cxnId="{75C6037B-0481-4D6B-95A5-0FDBCBAB5FF5}">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63F2CBD6-0219-4EDF-93F6-39795F190206}">
      <dgm:prSet/>
      <dgm:spPr/>
      <dgm:t>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    Optimal Efficacy </a:t>
          </a:r>
        </a:p>
      </dgm:t>
    </dgm:pt>
    <dgm:pt modelId="{E3BCC752-4A09-440B-BD84-1A1DFDEC411C}" type="parTrans" cxnId="{82FC291A-01BE-428D-AE11-2CFB51BEA18A}">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59ED6E8A-3953-4287-B709-7A236F610C63}" type="sibTrans" cxnId="{82FC291A-01BE-428D-AE11-2CFB51BEA18A}">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A5C8F293-C9DD-478F-813D-9B849255D719}">
      <dgm:prSet/>
      <dgm:spPr/>
      <dgm:t>
        <a:bodyPr/>
        <a:lstStyle/>
        <a:p>
          <a:r>
            <a:rPr lang="en-US">
              <a:solidFill>
                <a:schemeClr val="bg1"/>
              </a:solidFill>
              <a:effectLst>
                <a:outerShdw blurRad="38100" dist="38100" dir="2700000" algn="tl">
                  <a:srgbClr val="000000">
                    <a:alpha val="43137"/>
                  </a:srgbClr>
                </a:outerShdw>
              </a:effectLst>
              <a:latin typeface="Arial Narrow" panose="020B0606020202030204" pitchFamily="34" charset="0"/>
            </a:rPr>
            <a:t>    Collective Competency</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D98BDCD5-3A98-4538-8FA0-150FAF30B533}" type="sibTrans" cxnId="{0AC2F4CB-2780-4C6F-99D1-6AACBBA4718D}">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3DDD297A-F353-4554-ACE8-3057DD3F8002}" type="parTrans" cxnId="{0AC2F4CB-2780-4C6F-99D1-6AACBBA4718D}">
      <dgm:prSet/>
      <dgm:spPr/>
      <dgm:t>
        <a:bodyPr/>
        <a:lstStyle/>
        <a:p>
          <a:endParaRPr lang="en-US">
            <a:solidFill>
              <a:schemeClr val="bg1"/>
            </a:solidFill>
            <a:effectLst>
              <a:outerShdw blurRad="38100" dist="38100" dir="2700000" algn="tl">
                <a:srgbClr val="000000">
                  <a:alpha val="43137"/>
                </a:srgbClr>
              </a:outerShdw>
            </a:effectLst>
            <a:latin typeface="Arial Narrow" panose="020B0606020202030204" pitchFamily="34" charset="0"/>
          </a:endParaRPr>
        </a:p>
      </dgm:t>
    </dgm:pt>
    <dgm:pt modelId="{3943C0B6-6A86-4B90-A3AF-E4A793863C70}" type="pres">
      <dgm:prSet presAssocID="{A81EBB81-EFE5-469C-89E0-9340FEF8EA19}" presName="Name0" presStyleCnt="0">
        <dgm:presLayoutVars>
          <dgm:chMax val="7"/>
          <dgm:chPref val="7"/>
          <dgm:dir/>
        </dgm:presLayoutVars>
      </dgm:prSet>
      <dgm:spPr/>
    </dgm:pt>
    <dgm:pt modelId="{F6ABD645-6BE5-4F8D-B0C1-B27C25761EE3}" type="pres">
      <dgm:prSet presAssocID="{A81EBB81-EFE5-469C-89E0-9340FEF8EA19}" presName="Name1" presStyleCnt="0"/>
      <dgm:spPr/>
    </dgm:pt>
    <dgm:pt modelId="{D673E349-EC68-4AF5-8A50-2D91A796F598}" type="pres">
      <dgm:prSet presAssocID="{A81EBB81-EFE5-469C-89E0-9340FEF8EA19}" presName="cycle" presStyleCnt="0"/>
      <dgm:spPr/>
    </dgm:pt>
    <dgm:pt modelId="{0965F35E-573E-4D10-A0AA-1D2BB5AB5500}" type="pres">
      <dgm:prSet presAssocID="{A81EBB81-EFE5-469C-89E0-9340FEF8EA19}" presName="srcNode" presStyleLbl="node1" presStyleIdx="0" presStyleCnt="5"/>
      <dgm:spPr/>
    </dgm:pt>
    <dgm:pt modelId="{69508F44-1A8C-40B7-A460-757A8DAEADE2}" type="pres">
      <dgm:prSet presAssocID="{A81EBB81-EFE5-469C-89E0-9340FEF8EA19}" presName="conn" presStyleLbl="parChTrans1D2" presStyleIdx="0" presStyleCnt="1"/>
      <dgm:spPr/>
    </dgm:pt>
    <dgm:pt modelId="{CDF2395E-EE24-4ABE-8791-F7B6A390C7C5}" type="pres">
      <dgm:prSet presAssocID="{A81EBB81-EFE5-469C-89E0-9340FEF8EA19}" presName="extraNode" presStyleLbl="node1" presStyleIdx="0" presStyleCnt="5"/>
      <dgm:spPr/>
    </dgm:pt>
    <dgm:pt modelId="{F70E2277-E033-49C5-BBFE-26D8DDAFEEAD}" type="pres">
      <dgm:prSet presAssocID="{A81EBB81-EFE5-469C-89E0-9340FEF8EA19}" presName="dstNode" presStyleLbl="node1" presStyleIdx="0" presStyleCnt="5"/>
      <dgm:spPr/>
    </dgm:pt>
    <dgm:pt modelId="{24673F4A-1A50-4EB3-B06A-394D2F1371CE}" type="pres">
      <dgm:prSet presAssocID="{0C89129D-2188-4926-9B80-A3C68A1D99D8}" presName="text_1" presStyleLbl="node1" presStyleIdx="0" presStyleCnt="5">
        <dgm:presLayoutVars>
          <dgm:bulletEnabled val="1"/>
        </dgm:presLayoutVars>
      </dgm:prSet>
      <dgm:spPr/>
    </dgm:pt>
    <dgm:pt modelId="{235E26D9-5681-4CF0-97FF-F984672761D1}" type="pres">
      <dgm:prSet presAssocID="{0C89129D-2188-4926-9B80-A3C68A1D99D8}" presName="accent_1" presStyleCnt="0"/>
      <dgm:spPr/>
    </dgm:pt>
    <dgm:pt modelId="{710F745E-3694-4040-A3E2-04DF23068A77}" type="pres">
      <dgm:prSet presAssocID="{0C89129D-2188-4926-9B80-A3C68A1D99D8}" presName="accentRepeatNode" presStyleLbl="solidFgAcc1" presStyleIdx="0" presStyleCnt="5" custScaleX="42291" custScaleY="37609"/>
      <dgm:spPr>
        <a:solidFill>
          <a:schemeClr val="bg1"/>
        </a:solidFill>
      </dgm:spPr>
    </dgm:pt>
    <dgm:pt modelId="{DEB744F5-102A-4BDB-B9AF-1B18DEB63A41}" type="pres">
      <dgm:prSet presAssocID="{7E22BB0F-BC9D-4E90-B5C4-F6773B10D1A3}" presName="text_2" presStyleLbl="node1" presStyleIdx="1" presStyleCnt="5">
        <dgm:presLayoutVars>
          <dgm:bulletEnabled val="1"/>
        </dgm:presLayoutVars>
      </dgm:prSet>
      <dgm:spPr/>
    </dgm:pt>
    <dgm:pt modelId="{C9C6F215-6FF4-418E-B78C-01AA228AD594}" type="pres">
      <dgm:prSet presAssocID="{7E22BB0F-BC9D-4E90-B5C4-F6773B10D1A3}" presName="accent_2" presStyleCnt="0"/>
      <dgm:spPr/>
    </dgm:pt>
    <dgm:pt modelId="{80A032A0-6945-4A47-980F-D97A9F2A70C9}" type="pres">
      <dgm:prSet presAssocID="{7E22BB0F-BC9D-4E90-B5C4-F6773B10D1A3}" presName="accentRepeatNode" presStyleLbl="solidFgAcc1" presStyleIdx="1" presStyleCnt="5" custScaleX="33651" custScaleY="16026"/>
      <dgm:spPr/>
    </dgm:pt>
    <dgm:pt modelId="{507B224B-DCF7-4425-94DE-EA2D2261F1F0}" type="pres">
      <dgm:prSet presAssocID="{638E0830-C008-41D4-80C9-F614A4FDEC5F}" presName="text_3" presStyleLbl="node1" presStyleIdx="2" presStyleCnt="5">
        <dgm:presLayoutVars>
          <dgm:bulletEnabled val="1"/>
        </dgm:presLayoutVars>
      </dgm:prSet>
      <dgm:spPr/>
    </dgm:pt>
    <dgm:pt modelId="{545B7F34-1E38-49FB-88B1-70902225314F}" type="pres">
      <dgm:prSet presAssocID="{638E0830-C008-41D4-80C9-F614A4FDEC5F}" presName="accent_3" presStyleCnt="0"/>
      <dgm:spPr/>
    </dgm:pt>
    <dgm:pt modelId="{CF1C4228-E94D-4E7D-8852-FA9A48431169}" type="pres">
      <dgm:prSet presAssocID="{638E0830-C008-41D4-80C9-F614A4FDEC5F}" presName="accentRepeatNode" presStyleLbl="solidFgAcc1" presStyleIdx="2" presStyleCnt="5" custScaleX="33917" custScaleY="8188"/>
      <dgm:spPr/>
    </dgm:pt>
    <dgm:pt modelId="{9FE05C70-AC7D-4A6F-9330-3369968B6912}" type="pres">
      <dgm:prSet presAssocID="{A5C8F293-C9DD-478F-813D-9B849255D719}" presName="text_4" presStyleLbl="node1" presStyleIdx="3" presStyleCnt="5">
        <dgm:presLayoutVars>
          <dgm:bulletEnabled val="1"/>
        </dgm:presLayoutVars>
      </dgm:prSet>
      <dgm:spPr/>
    </dgm:pt>
    <dgm:pt modelId="{E04DC089-43B5-4F7E-B353-DEC69C7A4344}" type="pres">
      <dgm:prSet presAssocID="{A5C8F293-C9DD-478F-813D-9B849255D719}" presName="accent_4" presStyleCnt="0"/>
      <dgm:spPr/>
    </dgm:pt>
    <dgm:pt modelId="{0627BC6D-EA8B-470C-84A7-8D066082DE03}" type="pres">
      <dgm:prSet presAssocID="{A5C8F293-C9DD-478F-813D-9B849255D719}" presName="accentRepeatNode" presStyleLbl="solidFgAcc1" presStyleIdx="3" presStyleCnt="5" custScaleX="18181" custScaleY="21712"/>
      <dgm:spPr/>
    </dgm:pt>
    <dgm:pt modelId="{CCB39DD0-B655-4F0C-84E7-88E5EA910621}" type="pres">
      <dgm:prSet presAssocID="{63F2CBD6-0219-4EDF-93F6-39795F190206}" presName="text_5" presStyleLbl="node1" presStyleIdx="4" presStyleCnt="5">
        <dgm:presLayoutVars>
          <dgm:bulletEnabled val="1"/>
        </dgm:presLayoutVars>
      </dgm:prSet>
      <dgm:spPr/>
    </dgm:pt>
    <dgm:pt modelId="{42081EDB-027A-4E5D-AF55-2C39B0B44FE2}" type="pres">
      <dgm:prSet presAssocID="{63F2CBD6-0219-4EDF-93F6-39795F190206}" presName="accent_5" presStyleCnt="0"/>
      <dgm:spPr/>
    </dgm:pt>
    <dgm:pt modelId="{4AC85D3C-A344-41CF-9D10-DA09BD46D268}" type="pres">
      <dgm:prSet presAssocID="{63F2CBD6-0219-4EDF-93F6-39795F190206}" presName="accentRepeatNode" presStyleLbl="solidFgAcc1" presStyleIdx="4" presStyleCnt="5" custScaleX="23108" custScaleY="21428"/>
      <dgm:spPr/>
    </dgm:pt>
  </dgm:ptLst>
  <dgm:cxnLst>
    <dgm:cxn modelId="{431A1606-400D-4D94-BC5A-ED1DD574CD7C}" srcId="{A81EBB81-EFE5-469C-89E0-9340FEF8EA19}" destId="{0C89129D-2188-4926-9B80-A3C68A1D99D8}" srcOrd="0" destOrd="0" parTransId="{6551D25B-F599-432B-9957-8302B2EC89C4}" sibTransId="{A0C37CA5-3F39-4BF4-AA5E-3D7E1490D819}"/>
    <dgm:cxn modelId="{920BBC0B-29B7-4610-BE25-F30E742F6951}" type="presOf" srcId="{7E22BB0F-BC9D-4E90-B5C4-F6773B10D1A3}" destId="{DEB744F5-102A-4BDB-B9AF-1B18DEB63A41}" srcOrd="0" destOrd="0" presId="urn:microsoft.com/office/officeart/2008/layout/VerticalCurvedList"/>
    <dgm:cxn modelId="{58332315-4D90-417D-B1B2-CDD2A6C37ED1}" type="presOf" srcId="{0C89129D-2188-4926-9B80-A3C68A1D99D8}" destId="{24673F4A-1A50-4EB3-B06A-394D2F1371CE}" srcOrd="0" destOrd="0" presId="urn:microsoft.com/office/officeart/2008/layout/VerticalCurvedList"/>
    <dgm:cxn modelId="{0644AA19-9105-4EB9-847D-8A62E5E059F6}" srcId="{A81EBB81-EFE5-469C-89E0-9340FEF8EA19}" destId="{7E22BB0F-BC9D-4E90-B5C4-F6773B10D1A3}" srcOrd="1" destOrd="0" parTransId="{F6FF2CA3-18E3-4703-A568-18DBAC0B343E}" sibTransId="{2CD4A24A-C373-45EA-8C48-FC2F77FF2E72}"/>
    <dgm:cxn modelId="{82FC291A-01BE-428D-AE11-2CFB51BEA18A}" srcId="{A81EBB81-EFE5-469C-89E0-9340FEF8EA19}" destId="{63F2CBD6-0219-4EDF-93F6-39795F190206}" srcOrd="4" destOrd="0" parTransId="{E3BCC752-4A09-440B-BD84-1A1DFDEC411C}" sibTransId="{59ED6E8A-3953-4287-B709-7A236F610C63}"/>
    <dgm:cxn modelId="{D5F40371-ECE3-4F28-8BC5-2DBBC1116DB6}" type="presOf" srcId="{63F2CBD6-0219-4EDF-93F6-39795F190206}" destId="{CCB39DD0-B655-4F0C-84E7-88E5EA910621}" srcOrd="0" destOrd="0" presId="urn:microsoft.com/office/officeart/2008/layout/VerticalCurvedList"/>
    <dgm:cxn modelId="{75C6037B-0481-4D6B-95A5-0FDBCBAB5FF5}" srcId="{A81EBB81-EFE5-469C-89E0-9340FEF8EA19}" destId="{638E0830-C008-41D4-80C9-F614A4FDEC5F}" srcOrd="2" destOrd="0" parTransId="{7EC99F39-1923-477E-9D20-25F1EBF18C93}" sibTransId="{B5272F1B-514B-43F7-86B4-B56D06156DAF}"/>
    <dgm:cxn modelId="{17F75D81-4F1F-4501-9038-515B623919BC}" type="presOf" srcId="{638E0830-C008-41D4-80C9-F614A4FDEC5F}" destId="{507B224B-DCF7-4425-94DE-EA2D2261F1F0}" srcOrd="0" destOrd="0" presId="urn:microsoft.com/office/officeart/2008/layout/VerticalCurvedList"/>
    <dgm:cxn modelId="{0AC2F4CB-2780-4C6F-99D1-6AACBBA4718D}" srcId="{A81EBB81-EFE5-469C-89E0-9340FEF8EA19}" destId="{A5C8F293-C9DD-478F-813D-9B849255D719}" srcOrd="3" destOrd="0" parTransId="{3DDD297A-F353-4554-ACE8-3057DD3F8002}" sibTransId="{D98BDCD5-3A98-4538-8FA0-150FAF30B533}"/>
    <dgm:cxn modelId="{F41703D0-308E-4B3C-A2F5-834896E26B01}" type="presOf" srcId="{A5C8F293-C9DD-478F-813D-9B849255D719}" destId="{9FE05C70-AC7D-4A6F-9330-3369968B6912}" srcOrd="0" destOrd="0" presId="urn:microsoft.com/office/officeart/2008/layout/VerticalCurvedList"/>
    <dgm:cxn modelId="{1C7DC9D7-8327-433F-B9CE-E5ED38EEC6E3}" type="presOf" srcId="{A81EBB81-EFE5-469C-89E0-9340FEF8EA19}" destId="{3943C0B6-6A86-4B90-A3AF-E4A793863C70}" srcOrd="0" destOrd="0" presId="urn:microsoft.com/office/officeart/2008/layout/VerticalCurvedList"/>
    <dgm:cxn modelId="{69B8ACD9-3A30-4631-A068-E86140535D1E}" type="presOf" srcId="{A0C37CA5-3F39-4BF4-AA5E-3D7E1490D819}" destId="{69508F44-1A8C-40B7-A460-757A8DAEADE2}" srcOrd="0" destOrd="0" presId="urn:microsoft.com/office/officeart/2008/layout/VerticalCurvedList"/>
    <dgm:cxn modelId="{A11D6813-6802-469D-ABF0-A87AD7DEF3D2}" type="presParOf" srcId="{3943C0B6-6A86-4B90-A3AF-E4A793863C70}" destId="{F6ABD645-6BE5-4F8D-B0C1-B27C25761EE3}" srcOrd="0" destOrd="0" presId="urn:microsoft.com/office/officeart/2008/layout/VerticalCurvedList"/>
    <dgm:cxn modelId="{79203961-067C-4DC8-BA67-3A2B7FB4B29E}" type="presParOf" srcId="{F6ABD645-6BE5-4F8D-B0C1-B27C25761EE3}" destId="{D673E349-EC68-4AF5-8A50-2D91A796F598}" srcOrd="0" destOrd="0" presId="urn:microsoft.com/office/officeart/2008/layout/VerticalCurvedList"/>
    <dgm:cxn modelId="{7FA162BE-74B9-4F6B-A407-60BA081A4FE8}" type="presParOf" srcId="{D673E349-EC68-4AF5-8A50-2D91A796F598}" destId="{0965F35E-573E-4D10-A0AA-1D2BB5AB5500}" srcOrd="0" destOrd="0" presId="urn:microsoft.com/office/officeart/2008/layout/VerticalCurvedList"/>
    <dgm:cxn modelId="{5B09B225-4309-438F-8DD6-74E2C6FDC530}" type="presParOf" srcId="{D673E349-EC68-4AF5-8A50-2D91A796F598}" destId="{69508F44-1A8C-40B7-A460-757A8DAEADE2}" srcOrd="1" destOrd="0" presId="urn:microsoft.com/office/officeart/2008/layout/VerticalCurvedList"/>
    <dgm:cxn modelId="{15DAB5AA-0F6D-417E-823E-9543EDD66556}" type="presParOf" srcId="{D673E349-EC68-4AF5-8A50-2D91A796F598}" destId="{CDF2395E-EE24-4ABE-8791-F7B6A390C7C5}" srcOrd="2" destOrd="0" presId="urn:microsoft.com/office/officeart/2008/layout/VerticalCurvedList"/>
    <dgm:cxn modelId="{B84AE6ED-FB8A-479C-92C0-953B055F4FED}" type="presParOf" srcId="{D673E349-EC68-4AF5-8A50-2D91A796F598}" destId="{F70E2277-E033-49C5-BBFE-26D8DDAFEEAD}" srcOrd="3" destOrd="0" presId="urn:microsoft.com/office/officeart/2008/layout/VerticalCurvedList"/>
    <dgm:cxn modelId="{FF648D7F-E0AF-43E5-8B2B-E374AD9F1E77}" type="presParOf" srcId="{F6ABD645-6BE5-4F8D-B0C1-B27C25761EE3}" destId="{24673F4A-1A50-4EB3-B06A-394D2F1371CE}" srcOrd="1" destOrd="0" presId="urn:microsoft.com/office/officeart/2008/layout/VerticalCurvedList"/>
    <dgm:cxn modelId="{57BDFEF6-F7B8-46A2-AC55-7B460571BF03}" type="presParOf" srcId="{F6ABD645-6BE5-4F8D-B0C1-B27C25761EE3}" destId="{235E26D9-5681-4CF0-97FF-F984672761D1}" srcOrd="2" destOrd="0" presId="urn:microsoft.com/office/officeart/2008/layout/VerticalCurvedList"/>
    <dgm:cxn modelId="{53BCA37E-7FE6-4506-8970-0F738A61B326}" type="presParOf" srcId="{235E26D9-5681-4CF0-97FF-F984672761D1}" destId="{710F745E-3694-4040-A3E2-04DF23068A77}" srcOrd="0" destOrd="0" presId="urn:microsoft.com/office/officeart/2008/layout/VerticalCurvedList"/>
    <dgm:cxn modelId="{0809745B-74AE-4008-985C-24734DDDC623}" type="presParOf" srcId="{F6ABD645-6BE5-4F8D-B0C1-B27C25761EE3}" destId="{DEB744F5-102A-4BDB-B9AF-1B18DEB63A41}" srcOrd="3" destOrd="0" presId="urn:microsoft.com/office/officeart/2008/layout/VerticalCurvedList"/>
    <dgm:cxn modelId="{504A1757-A637-4A3A-AE1D-A71380D90DAA}" type="presParOf" srcId="{F6ABD645-6BE5-4F8D-B0C1-B27C25761EE3}" destId="{C9C6F215-6FF4-418E-B78C-01AA228AD594}" srcOrd="4" destOrd="0" presId="urn:microsoft.com/office/officeart/2008/layout/VerticalCurvedList"/>
    <dgm:cxn modelId="{CD0E514A-E4C5-40BC-8E5A-565BFF7F6E7F}" type="presParOf" srcId="{C9C6F215-6FF4-418E-B78C-01AA228AD594}" destId="{80A032A0-6945-4A47-980F-D97A9F2A70C9}" srcOrd="0" destOrd="0" presId="urn:microsoft.com/office/officeart/2008/layout/VerticalCurvedList"/>
    <dgm:cxn modelId="{51B9B2CF-083A-4F1D-8E54-79EC8C571245}" type="presParOf" srcId="{F6ABD645-6BE5-4F8D-B0C1-B27C25761EE3}" destId="{507B224B-DCF7-4425-94DE-EA2D2261F1F0}" srcOrd="5" destOrd="0" presId="urn:microsoft.com/office/officeart/2008/layout/VerticalCurvedList"/>
    <dgm:cxn modelId="{4F15248D-0B11-4B73-9049-ABCAA1E7F0F8}" type="presParOf" srcId="{F6ABD645-6BE5-4F8D-B0C1-B27C25761EE3}" destId="{545B7F34-1E38-49FB-88B1-70902225314F}" srcOrd="6" destOrd="0" presId="urn:microsoft.com/office/officeart/2008/layout/VerticalCurvedList"/>
    <dgm:cxn modelId="{0855AC20-542E-4E6B-99EE-62337D0D3B9C}" type="presParOf" srcId="{545B7F34-1E38-49FB-88B1-70902225314F}" destId="{CF1C4228-E94D-4E7D-8852-FA9A48431169}" srcOrd="0" destOrd="0" presId="urn:microsoft.com/office/officeart/2008/layout/VerticalCurvedList"/>
    <dgm:cxn modelId="{8009AC1E-1972-4201-94AB-58BB6D640B6E}" type="presParOf" srcId="{F6ABD645-6BE5-4F8D-B0C1-B27C25761EE3}" destId="{9FE05C70-AC7D-4A6F-9330-3369968B6912}" srcOrd="7" destOrd="0" presId="urn:microsoft.com/office/officeart/2008/layout/VerticalCurvedList"/>
    <dgm:cxn modelId="{94F0A2B5-7ED9-4B24-8371-D7B07C7C3ECC}" type="presParOf" srcId="{F6ABD645-6BE5-4F8D-B0C1-B27C25761EE3}" destId="{E04DC089-43B5-4F7E-B353-DEC69C7A4344}" srcOrd="8" destOrd="0" presId="urn:microsoft.com/office/officeart/2008/layout/VerticalCurvedList"/>
    <dgm:cxn modelId="{10F1B184-5F9D-45B7-895D-C5B79E2E3C6C}" type="presParOf" srcId="{E04DC089-43B5-4F7E-B353-DEC69C7A4344}" destId="{0627BC6D-EA8B-470C-84A7-8D066082DE03}" srcOrd="0" destOrd="0" presId="urn:microsoft.com/office/officeart/2008/layout/VerticalCurvedList"/>
    <dgm:cxn modelId="{3EB79886-AA2F-4655-82EB-8ED9B3EFE611}" type="presParOf" srcId="{F6ABD645-6BE5-4F8D-B0C1-B27C25761EE3}" destId="{CCB39DD0-B655-4F0C-84E7-88E5EA910621}" srcOrd="9" destOrd="0" presId="urn:microsoft.com/office/officeart/2008/layout/VerticalCurvedList"/>
    <dgm:cxn modelId="{A92DF22C-9C70-421C-B3FB-1BD1977139BB}" type="presParOf" srcId="{F6ABD645-6BE5-4F8D-B0C1-B27C25761EE3}" destId="{42081EDB-027A-4E5D-AF55-2C39B0B44FE2}" srcOrd="10" destOrd="0" presId="urn:microsoft.com/office/officeart/2008/layout/VerticalCurvedList"/>
    <dgm:cxn modelId="{BC99172D-D7CE-4323-9A84-05B14AD60A2D}" type="presParOf" srcId="{42081EDB-027A-4E5D-AF55-2C39B0B44FE2}" destId="{4AC85D3C-A344-41CF-9D10-DA09BD46D2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031A87-88E0-4B6E-A2E8-48E2AB1E70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6A940B1-B911-4033-9878-6A1CEF6F81AB}">
      <dgm:prSet phldrT="[Text]"/>
      <dgm:spPr/>
      <dgm:t>
        <a:bodyPr/>
        <a:lstStyle/>
        <a:p>
          <a:r>
            <a:rPr lang="en-US">
              <a:latin typeface="Trebuchet MS" pitchFamily="34" charset="0"/>
            </a:rPr>
            <a:t>Actual or perceived impairment</a:t>
          </a:r>
        </a:p>
      </dgm:t>
    </dgm:pt>
    <dgm:pt modelId="{BD616BE1-7A34-41DE-AB65-8A5EC995AB5C}" type="parTrans" cxnId="{E16E9C6C-613E-4F38-B3F3-546750D04573}">
      <dgm:prSet/>
      <dgm:spPr/>
      <dgm:t>
        <a:bodyPr/>
        <a:lstStyle/>
        <a:p>
          <a:endParaRPr lang="en-US"/>
        </a:p>
      </dgm:t>
    </dgm:pt>
    <dgm:pt modelId="{4E7BA2D0-D4B8-45A1-B470-4E3E25D2D341}" type="sibTrans" cxnId="{E16E9C6C-613E-4F38-B3F3-546750D04573}">
      <dgm:prSet/>
      <dgm:spPr/>
      <dgm:t>
        <a:bodyPr/>
        <a:lstStyle/>
        <a:p>
          <a:endParaRPr lang="en-US"/>
        </a:p>
      </dgm:t>
    </dgm:pt>
    <dgm:pt modelId="{E2982C4E-6B4C-4F66-AFA6-684ABEA41EA0}">
      <dgm:prSet phldrT="[Text]"/>
      <dgm:spPr/>
      <dgm:t>
        <a:bodyPr/>
        <a:lstStyle/>
        <a:p>
          <a:r>
            <a:rPr lang="en-US">
              <a:latin typeface="Trebuchet MS" pitchFamily="34" charset="0"/>
            </a:rPr>
            <a:t>Substantial limitation(s)</a:t>
          </a:r>
        </a:p>
      </dgm:t>
    </dgm:pt>
    <dgm:pt modelId="{6A015449-E3E6-4C41-84A7-60A77BBDC345}" type="parTrans" cxnId="{7708895C-603F-48BD-A7A8-68ABE06F1CE7}">
      <dgm:prSet/>
      <dgm:spPr/>
      <dgm:t>
        <a:bodyPr/>
        <a:lstStyle/>
        <a:p>
          <a:endParaRPr lang="en-US"/>
        </a:p>
      </dgm:t>
    </dgm:pt>
    <dgm:pt modelId="{ED8FBE5A-5351-48EC-95FC-70C418F7BD71}" type="sibTrans" cxnId="{7708895C-603F-48BD-A7A8-68ABE06F1CE7}">
      <dgm:prSet/>
      <dgm:spPr/>
      <dgm:t>
        <a:bodyPr/>
        <a:lstStyle/>
        <a:p>
          <a:endParaRPr lang="en-US"/>
        </a:p>
      </dgm:t>
    </dgm:pt>
    <dgm:pt modelId="{EF93FD0A-BA17-4A1C-B724-B334BEDDE51D}">
      <dgm:prSet phldrT="[Text]"/>
      <dgm:spPr/>
      <dgm:t>
        <a:bodyPr/>
        <a:lstStyle/>
        <a:p>
          <a:r>
            <a:rPr lang="en-US">
              <a:latin typeface="Trebuchet MS" pitchFamily="34" charset="0"/>
            </a:rPr>
            <a:t>Major life activity</a:t>
          </a:r>
        </a:p>
      </dgm:t>
    </dgm:pt>
    <dgm:pt modelId="{5AC0FECB-4C2A-466C-BD4B-23D2E0EEFD3B}" type="parTrans" cxnId="{6D0DC4D5-F5FD-41A5-9435-816DB7773611}">
      <dgm:prSet/>
      <dgm:spPr/>
      <dgm:t>
        <a:bodyPr/>
        <a:lstStyle/>
        <a:p>
          <a:endParaRPr lang="en-US"/>
        </a:p>
      </dgm:t>
    </dgm:pt>
    <dgm:pt modelId="{7BDFE967-5A93-4389-B761-E946DA79BE35}" type="sibTrans" cxnId="{6D0DC4D5-F5FD-41A5-9435-816DB7773611}">
      <dgm:prSet/>
      <dgm:spPr/>
      <dgm:t>
        <a:bodyPr/>
        <a:lstStyle/>
        <a:p>
          <a:endParaRPr lang="en-US"/>
        </a:p>
      </dgm:t>
    </dgm:pt>
    <dgm:pt modelId="{7EA32CAF-A911-4D0D-A4E2-49F99940311F}" type="pres">
      <dgm:prSet presAssocID="{95031A87-88E0-4B6E-A2E8-48E2AB1E7063}" presName="diagram" presStyleCnt="0">
        <dgm:presLayoutVars>
          <dgm:dir/>
          <dgm:resizeHandles val="exact"/>
        </dgm:presLayoutVars>
      </dgm:prSet>
      <dgm:spPr/>
    </dgm:pt>
    <dgm:pt modelId="{C91DED1F-54C9-4618-A045-B0ED0BB84030}" type="pres">
      <dgm:prSet presAssocID="{46A940B1-B911-4033-9878-6A1CEF6F81AB}" presName="node" presStyleLbl="node1" presStyleIdx="0" presStyleCnt="3">
        <dgm:presLayoutVars>
          <dgm:bulletEnabled val="1"/>
        </dgm:presLayoutVars>
      </dgm:prSet>
      <dgm:spPr/>
    </dgm:pt>
    <dgm:pt modelId="{B9ED4CE0-9CC6-409F-A389-CEA31B342BA2}" type="pres">
      <dgm:prSet presAssocID="{4E7BA2D0-D4B8-45A1-B470-4E3E25D2D341}" presName="sibTrans" presStyleCnt="0"/>
      <dgm:spPr/>
    </dgm:pt>
    <dgm:pt modelId="{293E08F5-779B-4ECD-BE97-84481C020EF2}" type="pres">
      <dgm:prSet presAssocID="{E2982C4E-6B4C-4F66-AFA6-684ABEA41EA0}" presName="node" presStyleLbl="node1" presStyleIdx="1" presStyleCnt="3">
        <dgm:presLayoutVars>
          <dgm:bulletEnabled val="1"/>
        </dgm:presLayoutVars>
      </dgm:prSet>
      <dgm:spPr/>
    </dgm:pt>
    <dgm:pt modelId="{BF5C7FB4-0C2F-47EF-AE77-7AC3BE02D0BA}" type="pres">
      <dgm:prSet presAssocID="{ED8FBE5A-5351-48EC-95FC-70C418F7BD71}" presName="sibTrans" presStyleCnt="0"/>
      <dgm:spPr/>
    </dgm:pt>
    <dgm:pt modelId="{3B1F5F6A-BE4E-40E1-8F65-17A0D625A2AF}" type="pres">
      <dgm:prSet presAssocID="{EF93FD0A-BA17-4A1C-B724-B334BEDDE51D}" presName="node" presStyleLbl="node1" presStyleIdx="2" presStyleCnt="3">
        <dgm:presLayoutVars>
          <dgm:bulletEnabled val="1"/>
        </dgm:presLayoutVars>
      </dgm:prSet>
      <dgm:spPr/>
    </dgm:pt>
  </dgm:ptLst>
  <dgm:cxnLst>
    <dgm:cxn modelId="{BDEEDE0F-E6A5-4462-838E-777D5CBB4DC8}" type="presOf" srcId="{46A940B1-B911-4033-9878-6A1CEF6F81AB}" destId="{C91DED1F-54C9-4618-A045-B0ED0BB84030}" srcOrd="0" destOrd="0" presId="urn:microsoft.com/office/officeart/2005/8/layout/default"/>
    <dgm:cxn modelId="{5F740218-FD3D-47E1-A2AB-497E868C7765}" type="presOf" srcId="{95031A87-88E0-4B6E-A2E8-48E2AB1E7063}" destId="{7EA32CAF-A911-4D0D-A4E2-49F99940311F}" srcOrd="0" destOrd="0" presId="urn:microsoft.com/office/officeart/2005/8/layout/default"/>
    <dgm:cxn modelId="{7708895C-603F-48BD-A7A8-68ABE06F1CE7}" srcId="{95031A87-88E0-4B6E-A2E8-48E2AB1E7063}" destId="{E2982C4E-6B4C-4F66-AFA6-684ABEA41EA0}" srcOrd="1" destOrd="0" parTransId="{6A015449-E3E6-4C41-84A7-60A77BBDC345}" sibTransId="{ED8FBE5A-5351-48EC-95FC-70C418F7BD71}"/>
    <dgm:cxn modelId="{E16E9C6C-613E-4F38-B3F3-546750D04573}" srcId="{95031A87-88E0-4B6E-A2E8-48E2AB1E7063}" destId="{46A940B1-B911-4033-9878-6A1CEF6F81AB}" srcOrd="0" destOrd="0" parTransId="{BD616BE1-7A34-41DE-AB65-8A5EC995AB5C}" sibTransId="{4E7BA2D0-D4B8-45A1-B470-4E3E25D2D341}"/>
    <dgm:cxn modelId="{AD466072-C2E1-4A24-BE74-522405F1176A}" type="presOf" srcId="{EF93FD0A-BA17-4A1C-B724-B334BEDDE51D}" destId="{3B1F5F6A-BE4E-40E1-8F65-17A0D625A2AF}" srcOrd="0" destOrd="0" presId="urn:microsoft.com/office/officeart/2005/8/layout/default"/>
    <dgm:cxn modelId="{6D0DC4D5-F5FD-41A5-9435-816DB7773611}" srcId="{95031A87-88E0-4B6E-A2E8-48E2AB1E7063}" destId="{EF93FD0A-BA17-4A1C-B724-B334BEDDE51D}" srcOrd="2" destOrd="0" parTransId="{5AC0FECB-4C2A-466C-BD4B-23D2E0EEFD3B}" sibTransId="{7BDFE967-5A93-4389-B761-E946DA79BE35}"/>
    <dgm:cxn modelId="{958C3DF8-2420-4324-BB16-0E521F1F234C}" type="presOf" srcId="{E2982C4E-6B4C-4F66-AFA6-684ABEA41EA0}" destId="{293E08F5-779B-4ECD-BE97-84481C020EF2}" srcOrd="0" destOrd="0" presId="urn:microsoft.com/office/officeart/2005/8/layout/default"/>
    <dgm:cxn modelId="{427AED60-3089-4119-9301-4E9E25B10C42}" type="presParOf" srcId="{7EA32CAF-A911-4D0D-A4E2-49F99940311F}" destId="{C91DED1F-54C9-4618-A045-B0ED0BB84030}" srcOrd="0" destOrd="0" presId="urn:microsoft.com/office/officeart/2005/8/layout/default"/>
    <dgm:cxn modelId="{2C753A72-5CA0-452F-8F58-C71973DA97FF}" type="presParOf" srcId="{7EA32CAF-A911-4D0D-A4E2-49F99940311F}" destId="{B9ED4CE0-9CC6-409F-A389-CEA31B342BA2}" srcOrd="1" destOrd="0" presId="urn:microsoft.com/office/officeart/2005/8/layout/default"/>
    <dgm:cxn modelId="{2219613A-B686-4D24-9FC2-E45D0877647D}" type="presParOf" srcId="{7EA32CAF-A911-4D0D-A4E2-49F99940311F}" destId="{293E08F5-779B-4ECD-BE97-84481C020EF2}" srcOrd="2" destOrd="0" presId="urn:microsoft.com/office/officeart/2005/8/layout/default"/>
    <dgm:cxn modelId="{D49CE5E2-1D76-4FED-9FF6-E05FC6D1DCBB}" type="presParOf" srcId="{7EA32CAF-A911-4D0D-A4E2-49F99940311F}" destId="{BF5C7FB4-0C2F-47EF-AE77-7AC3BE02D0BA}" srcOrd="3" destOrd="0" presId="urn:microsoft.com/office/officeart/2005/8/layout/default"/>
    <dgm:cxn modelId="{977A6A28-DDD0-42F1-9607-F83C727EA4C7}" type="presParOf" srcId="{7EA32CAF-A911-4D0D-A4E2-49F99940311F}" destId="{3B1F5F6A-BE4E-40E1-8F65-17A0D625A2A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D9A6-25FB-4813-BC3F-B4C0E592DF7D}">
      <dsp:nvSpPr>
        <dsp:cNvPr id="0" name=""/>
        <dsp:cNvSpPr/>
      </dsp:nvSpPr>
      <dsp:spPr>
        <a:xfrm>
          <a:off x="530666" y="295851"/>
          <a:ext cx="3823307" cy="3823307"/>
        </a:xfrm>
        <a:prstGeom prst="pie">
          <a:avLst>
            <a:gd name="adj1" fmla="val 16200000"/>
            <a:gd name="adj2" fmla="val 1800000"/>
          </a:avLst>
        </a:prstGeom>
        <a:solidFill>
          <a:srgbClr val="CC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latin typeface="Arial Narrow" panose="020B0606020202030204" pitchFamily="34" charset="0"/>
            </a:rPr>
            <a:t>Reliability </a:t>
          </a:r>
        </a:p>
      </dsp:txBody>
      <dsp:txXfrm>
        <a:off x="2545640" y="1106028"/>
        <a:ext cx="1365466" cy="1137889"/>
      </dsp:txXfrm>
    </dsp:sp>
    <dsp:sp modelId="{7A555691-C9E6-42B3-BA6C-71C1166FAA9C}">
      <dsp:nvSpPr>
        <dsp:cNvPr id="0" name=""/>
        <dsp:cNvSpPr/>
      </dsp:nvSpPr>
      <dsp:spPr>
        <a:xfrm>
          <a:off x="451924" y="432397"/>
          <a:ext cx="3823307" cy="3823307"/>
        </a:xfrm>
        <a:prstGeom prst="pie">
          <a:avLst>
            <a:gd name="adj1" fmla="val 1800000"/>
            <a:gd name="adj2" fmla="val 9000000"/>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latin typeface="Arial Narrow" panose="020B0606020202030204" pitchFamily="34" charset="0"/>
            </a:rPr>
            <a:t>Sincerity</a:t>
          </a:r>
        </a:p>
      </dsp:txBody>
      <dsp:txXfrm>
        <a:off x="1362235" y="2912995"/>
        <a:ext cx="2048200" cy="1001342"/>
      </dsp:txXfrm>
    </dsp:sp>
    <dsp:sp modelId="{E3E93F90-6899-4BE5-9D5E-F0581A6AAA5E}">
      <dsp:nvSpPr>
        <dsp:cNvPr id="0" name=""/>
        <dsp:cNvSpPr/>
      </dsp:nvSpPr>
      <dsp:spPr>
        <a:xfrm>
          <a:off x="373182" y="295851"/>
          <a:ext cx="3823307" cy="3823307"/>
        </a:xfrm>
        <a:prstGeom prst="pie">
          <a:avLst>
            <a:gd name="adj1" fmla="val 9000000"/>
            <a:gd name="adj2" fmla="val 16200000"/>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latin typeface="Arial Narrow" panose="020B0606020202030204" pitchFamily="34" charset="0"/>
            </a:rPr>
            <a:t>Competency</a:t>
          </a:r>
        </a:p>
      </dsp:txBody>
      <dsp:txXfrm>
        <a:off x="816048" y="1106028"/>
        <a:ext cx="1365466" cy="1137889"/>
      </dsp:txXfrm>
    </dsp:sp>
    <dsp:sp modelId="{CA3C1F41-B535-44B7-9CA4-C7764ADE57BA}">
      <dsp:nvSpPr>
        <dsp:cNvPr id="0" name=""/>
        <dsp:cNvSpPr/>
      </dsp:nvSpPr>
      <dsp:spPr>
        <a:xfrm>
          <a:off x="294301" y="59170"/>
          <a:ext cx="4296668" cy="429666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4A14787-9DC7-4656-AF88-CE950A6BD448}">
      <dsp:nvSpPr>
        <dsp:cNvPr id="0" name=""/>
        <dsp:cNvSpPr/>
      </dsp:nvSpPr>
      <dsp:spPr>
        <a:xfrm>
          <a:off x="215243" y="195475"/>
          <a:ext cx="4296668" cy="429666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D62B569-6D21-4E61-8203-40EC3CF332CC}">
      <dsp:nvSpPr>
        <dsp:cNvPr id="0" name=""/>
        <dsp:cNvSpPr/>
      </dsp:nvSpPr>
      <dsp:spPr>
        <a:xfrm>
          <a:off x="136186" y="59170"/>
          <a:ext cx="4296668" cy="429666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8F44-1A8C-40B7-A460-757A8DAEADE2}">
      <dsp:nvSpPr>
        <dsp:cNvPr id="0" name=""/>
        <dsp:cNvSpPr/>
      </dsp:nvSpPr>
      <dsp:spPr>
        <a:xfrm>
          <a:off x="-3751211" y="-576230"/>
          <a:ext cx="4471245" cy="4471245"/>
        </a:xfrm>
        <a:prstGeom prst="blockArc">
          <a:avLst>
            <a:gd name="adj1" fmla="val 18900000"/>
            <a:gd name="adj2" fmla="val 2700000"/>
            <a:gd name="adj3" fmla="val 483"/>
          </a:avLst>
        </a:prstGeom>
        <a:noFill/>
        <a:ln w="25400" cap="flat" cmpd="sng" algn="ctr">
          <a:solidFill>
            <a:schemeClr val="accent3">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4673F4A-1A50-4EB3-B06A-394D2F1371CE}">
      <dsp:nvSpPr>
        <dsp:cNvPr id="0" name=""/>
        <dsp:cNvSpPr/>
      </dsp:nvSpPr>
      <dsp:spPr>
        <a:xfrm>
          <a:off x="315675" y="207357"/>
          <a:ext cx="4212907" cy="41498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939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38100" dist="38100" dir="2700000" algn="tl">
                  <a:srgbClr val="000000">
                    <a:alpha val="43137"/>
                  </a:srgbClr>
                </a:outerShdw>
              </a:effectLst>
              <a:latin typeface="Arial Narrow" panose="020B0606020202030204" pitchFamily="34" charset="0"/>
            </a:rPr>
            <a:t>   Communal Ownership</a:t>
          </a:r>
        </a:p>
      </dsp:txBody>
      <dsp:txXfrm>
        <a:off x="315675" y="207357"/>
        <a:ext cx="4212907" cy="414980"/>
      </dsp:txXfrm>
    </dsp:sp>
    <dsp:sp modelId="{710F745E-3694-4040-A3E2-04DF23068A77}">
      <dsp:nvSpPr>
        <dsp:cNvPr id="0" name=""/>
        <dsp:cNvSpPr/>
      </dsp:nvSpPr>
      <dsp:spPr>
        <a:xfrm>
          <a:off x="205988" y="317304"/>
          <a:ext cx="219374" cy="195087"/>
        </a:xfrm>
        <a:prstGeom prst="ellipse">
          <a:avLst/>
        </a:prstGeom>
        <a:solidFill>
          <a:schemeClr val="bg1"/>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B744F5-102A-4BDB-B9AF-1B18DEB63A41}">
      <dsp:nvSpPr>
        <dsp:cNvPr id="0" name=""/>
        <dsp:cNvSpPr/>
      </dsp:nvSpPr>
      <dsp:spPr>
        <a:xfrm>
          <a:off x="613038" y="829629"/>
          <a:ext cx="3915544" cy="41498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939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38100" dist="38100" dir="2700000" algn="tl">
                  <a:srgbClr val="000000">
                    <a:alpha val="43137"/>
                  </a:srgbClr>
                </a:outerShdw>
              </a:effectLst>
              <a:latin typeface="Arial Narrow" panose="020B0606020202030204" pitchFamily="34" charset="0"/>
            </a:rPr>
            <a:t>    Activation of Gifts</a:t>
          </a:r>
        </a:p>
      </dsp:txBody>
      <dsp:txXfrm>
        <a:off x="613038" y="829629"/>
        <a:ext cx="3915544" cy="414980"/>
      </dsp:txXfrm>
    </dsp:sp>
    <dsp:sp modelId="{80A032A0-6945-4A47-980F-D97A9F2A70C9}">
      <dsp:nvSpPr>
        <dsp:cNvPr id="0" name=""/>
        <dsp:cNvSpPr/>
      </dsp:nvSpPr>
      <dsp:spPr>
        <a:xfrm>
          <a:off x="525760" y="995554"/>
          <a:ext cx="174556" cy="8313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07B224B-DCF7-4425-94DE-EA2D2261F1F0}">
      <dsp:nvSpPr>
        <dsp:cNvPr id="0" name=""/>
        <dsp:cNvSpPr/>
      </dsp:nvSpPr>
      <dsp:spPr>
        <a:xfrm>
          <a:off x="704305" y="1451901"/>
          <a:ext cx="3824277" cy="41498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939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38100" dist="38100" dir="2700000" algn="tl">
                  <a:srgbClr val="000000">
                    <a:alpha val="43137"/>
                  </a:srgbClr>
                </a:outerShdw>
              </a:effectLst>
              <a:latin typeface="Arial Narrow" panose="020B0606020202030204" pitchFamily="34" charset="0"/>
            </a:rPr>
            <a:t>    Innovation</a:t>
          </a:r>
        </a:p>
      </dsp:txBody>
      <dsp:txXfrm>
        <a:off x="704305" y="1451901"/>
        <a:ext cx="3824277" cy="414980"/>
      </dsp:txXfrm>
    </dsp:sp>
    <dsp:sp modelId="{CF1C4228-E94D-4E7D-8852-FA9A48431169}">
      <dsp:nvSpPr>
        <dsp:cNvPr id="0" name=""/>
        <dsp:cNvSpPr/>
      </dsp:nvSpPr>
      <dsp:spPr>
        <a:xfrm>
          <a:off x="616337" y="1638155"/>
          <a:ext cx="175936" cy="4247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FE05C70-AC7D-4A6F-9330-3369968B6912}">
      <dsp:nvSpPr>
        <dsp:cNvPr id="0" name=""/>
        <dsp:cNvSpPr/>
      </dsp:nvSpPr>
      <dsp:spPr>
        <a:xfrm>
          <a:off x="613038" y="2074173"/>
          <a:ext cx="3915544" cy="41498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939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effectLst>
                <a:outerShdw blurRad="38100" dist="38100" dir="2700000" algn="tl">
                  <a:srgbClr val="000000">
                    <a:alpha val="43137"/>
                  </a:srgbClr>
                </a:outerShdw>
              </a:effectLst>
              <a:latin typeface="Arial Narrow" panose="020B0606020202030204" pitchFamily="34" charset="0"/>
            </a:rPr>
            <a:t>    Collective Competency</a:t>
          </a:r>
          <a:endParaRPr lang="en-US" sz="2200" kern="1200" dirty="0">
            <a:solidFill>
              <a:schemeClr val="bg1"/>
            </a:solidFill>
            <a:effectLst>
              <a:outerShdw blurRad="38100" dist="38100" dir="2700000" algn="tl">
                <a:srgbClr val="000000">
                  <a:alpha val="43137"/>
                </a:srgbClr>
              </a:outerShdw>
            </a:effectLst>
            <a:latin typeface="Arial Narrow" panose="020B0606020202030204" pitchFamily="34" charset="0"/>
          </a:endParaRPr>
        </a:p>
      </dsp:txBody>
      <dsp:txXfrm>
        <a:off x="613038" y="2074173"/>
        <a:ext cx="3915544" cy="414980"/>
      </dsp:txXfrm>
    </dsp:sp>
    <dsp:sp modelId="{0627BC6D-EA8B-470C-84A7-8D066082DE03}">
      <dsp:nvSpPr>
        <dsp:cNvPr id="0" name=""/>
        <dsp:cNvSpPr/>
      </dsp:nvSpPr>
      <dsp:spPr>
        <a:xfrm>
          <a:off x="565884" y="2225351"/>
          <a:ext cx="94309" cy="11262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CB39DD0-B655-4F0C-84E7-88E5EA910621}">
      <dsp:nvSpPr>
        <dsp:cNvPr id="0" name=""/>
        <dsp:cNvSpPr/>
      </dsp:nvSpPr>
      <dsp:spPr>
        <a:xfrm>
          <a:off x="315675" y="2696445"/>
          <a:ext cx="4212907" cy="41498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939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effectLst>
                <a:outerShdw blurRad="38100" dist="38100" dir="2700000" algn="tl">
                  <a:srgbClr val="000000">
                    <a:alpha val="43137"/>
                  </a:srgbClr>
                </a:outerShdw>
              </a:effectLst>
              <a:latin typeface="Arial Narrow" panose="020B0606020202030204" pitchFamily="34" charset="0"/>
            </a:rPr>
            <a:t>    Optimal Efficacy </a:t>
          </a:r>
        </a:p>
      </dsp:txBody>
      <dsp:txXfrm>
        <a:off x="315675" y="2696445"/>
        <a:ext cx="4212907" cy="414980"/>
      </dsp:txXfrm>
    </dsp:sp>
    <dsp:sp modelId="{4AC85D3C-A344-41CF-9D10-DA09BD46D268}">
      <dsp:nvSpPr>
        <dsp:cNvPr id="0" name=""/>
        <dsp:cNvSpPr/>
      </dsp:nvSpPr>
      <dsp:spPr>
        <a:xfrm>
          <a:off x="255742" y="2848359"/>
          <a:ext cx="119867" cy="111152"/>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DED1F-54C9-4618-A045-B0ED0BB84030}">
      <dsp:nvSpPr>
        <dsp:cNvPr id="0" name=""/>
        <dsp:cNvSpPr/>
      </dsp:nvSpPr>
      <dsp:spPr>
        <a:xfrm>
          <a:off x="128379" y="1458"/>
          <a:ext cx="2635448" cy="15812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latin typeface="Trebuchet MS" pitchFamily="34" charset="0"/>
            </a:rPr>
            <a:t>Actual or perceived impairment</a:t>
          </a:r>
        </a:p>
      </dsp:txBody>
      <dsp:txXfrm>
        <a:off x="128379" y="1458"/>
        <a:ext cx="2635448" cy="1581269"/>
      </dsp:txXfrm>
    </dsp:sp>
    <dsp:sp modelId="{293E08F5-779B-4ECD-BE97-84481C020EF2}">
      <dsp:nvSpPr>
        <dsp:cNvPr id="0" name=""/>
        <dsp:cNvSpPr/>
      </dsp:nvSpPr>
      <dsp:spPr>
        <a:xfrm>
          <a:off x="3027372" y="1458"/>
          <a:ext cx="2635448" cy="15812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latin typeface="Trebuchet MS" pitchFamily="34" charset="0"/>
            </a:rPr>
            <a:t>Substantial limitation(s)</a:t>
          </a:r>
        </a:p>
      </dsp:txBody>
      <dsp:txXfrm>
        <a:off x="3027372" y="1458"/>
        <a:ext cx="2635448" cy="1581269"/>
      </dsp:txXfrm>
    </dsp:sp>
    <dsp:sp modelId="{3B1F5F6A-BE4E-40E1-8F65-17A0D625A2AF}">
      <dsp:nvSpPr>
        <dsp:cNvPr id="0" name=""/>
        <dsp:cNvSpPr/>
      </dsp:nvSpPr>
      <dsp:spPr>
        <a:xfrm>
          <a:off x="1577875" y="1846272"/>
          <a:ext cx="2635448" cy="158126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latin typeface="Trebuchet MS" pitchFamily="34" charset="0"/>
            </a:rPr>
            <a:t>Major life activity</a:t>
          </a:r>
        </a:p>
      </dsp:txBody>
      <dsp:txXfrm>
        <a:off x="1577875" y="1846272"/>
        <a:ext cx="2635448" cy="158126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195A046-E1D0-47F6-B028-397B4E4A20E5}" type="datetimeFigureOut">
              <a:rPr lang="en-US" smtClean="0"/>
              <a:pPr/>
              <a:t>10/3/2017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57AC93-7C7D-4DD2-9894-6AAD01FCB1E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ytimes.com/2017/09/19/opinion/police-autism-understanding.html?action=click&amp;pgtype=Homepage&amp;clickSource=story-heading&amp;module=opinion-c-col-left-region&amp;region=opinion-c-col-left-region&amp;WT.nav=opinion-c-col-left-region&amp;_r=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1</a:t>
            </a:fld>
            <a:endParaRPr lang="en-US"/>
          </a:p>
        </p:txBody>
      </p:sp>
    </p:spTree>
    <p:extLst>
      <p:ext uri="{BB962C8B-B14F-4D97-AF65-F5344CB8AC3E}">
        <p14:creationId xmlns:p14="http://schemas.microsoft.com/office/powerpoint/2010/main" val="63579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10</a:t>
            </a:fld>
            <a:endParaRPr lang="en-US"/>
          </a:p>
        </p:txBody>
      </p:sp>
    </p:spTree>
    <p:extLst>
      <p:ext uri="{BB962C8B-B14F-4D97-AF65-F5344CB8AC3E}">
        <p14:creationId xmlns:p14="http://schemas.microsoft.com/office/powerpoint/2010/main" val="63579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solidFill>
                  <a:srgbClr val="2B408E"/>
                </a:solidFill>
                <a:latin typeface="Times New Roman" panose="02020603050405020304" pitchFamily="18" charset="0"/>
                <a:cs typeface="Times New Roman" panose="02020603050405020304" pitchFamily="18" charset="0"/>
              </a:rPr>
              <a:t>Perceptions of fairness</a:t>
            </a:r>
            <a:r>
              <a:rPr lang="en-US" b="0" baseline="0" dirty="0">
                <a:solidFill>
                  <a:srgbClr val="2B408E"/>
                </a:solidFill>
                <a:latin typeface="Times New Roman" panose="02020603050405020304" pitchFamily="18" charset="0"/>
                <a:cs typeface="Times New Roman" panose="02020603050405020304" pitchFamily="18" charset="0"/>
              </a:rPr>
              <a:t> </a:t>
            </a:r>
            <a:r>
              <a:rPr lang="en-US" b="0" dirty="0">
                <a:solidFill>
                  <a:srgbClr val="2B408E"/>
                </a:solidFill>
                <a:latin typeface="Times New Roman" panose="02020603050405020304" pitchFamily="18" charset="0"/>
                <a:cs typeface="Times New Roman" panose="02020603050405020304" pitchFamily="18" charset="0"/>
              </a:rPr>
              <a:t>are not only driven by outcomes… </a:t>
            </a:r>
            <a:r>
              <a:rPr lang="en-US" b="0" i="1" dirty="0">
                <a:solidFill>
                  <a:srgbClr val="86A9EB"/>
                </a:solidFill>
                <a:latin typeface="Times New Roman" panose="02020603050405020304" pitchFamily="18" charset="0"/>
                <a:cs typeface="Times New Roman" panose="02020603050405020304" pitchFamily="18" charset="0"/>
              </a:rPr>
              <a:t>(distributive justice)</a:t>
            </a:r>
            <a:r>
              <a:rPr lang="en-US" b="0" dirty="0">
                <a:solidFill>
                  <a:srgbClr val="86A9EB"/>
                </a:solidFill>
                <a:latin typeface="Times New Roman" panose="02020603050405020304" pitchFamily="18" charset="0"/>
                <a:cs typeface="Times New Roman" panose="02020603050405020304" pitchFamily="18" charset="0"/>
              </a:rPr>
              <a:t> </a:t>
            </a:r>
          </a:p>
          <a:p>
            <a:pPr>
              <a:buNone/>
            </a:pPr>
            <a:endParaRPr lang="en-US" sz="800" b="0" dirty="0">
              <a:solidFill>
                <a:srgbClr val="2B408E"/>
              </a:solidFill>
              <a:latin typeface="Times New Roman" panose="02020603050405020304" pitchFamily="18" charset="0"/>
              <a:cs typeface="Times New Roman" panose="02020603050405020304" pitchFamily="18" charset="0"/>
            </a:endParaRPr>
          </a:p>
          <a:p>
            <a:pPr>
              <a:buNone/>
            </a:pPr>
            <a:r>
              <a:rPr lang="en-US" b="0" dirty="0">
                <a:solidFill>
                  <a:srgbClr val="2B408E"/>
                </a:solidFill>
                <a:latin typeface="Times New Roman" panose="02020603050405020304" pitchFamily="18" charset="0"/>
                <a:cs typeface="Times New Roman" panose="02020603050405020304" pitchFamily="18" charset="0"/>
              </a:rPr>
              <a:t>But influenced by the </a:t>
            </a:r>
            <a:r>
              <a:rPr lang="en-US" b="0" u="sng" dirty="0">
                <a:solidFill>
                  <a:srgbClr val="2B408E"/>
                </a:solidFill>
                <a:latin typeface="Times New Roman" panose="02020603050405020304" pitchFamily="18" charset="0"/>
                <a:cs typeface="Times New Roman" panose="02020603050405020304" pitchFamily="18" charset="0"/>
              </a:rPr>
              <a:t>process</a:t>
            </a:r>
            <a:r>
              <a:rPr lang="en-US" b="0" dirty="0">
                <a:solidFill>
                  <a:srgbClr val="2B408E"/>
                </a:solidFill>
                <a:latin typeface="Times New Roman" panose="02020603050405020304" pitchFamily="18" charset="0"/>
                <a:cs typeface="Times New Roman" panose="02020603050405020304" pitchFamily="18" charset="0"/>
              </a:rPr>
              <a:t> used to reach those </a:t>
            </a:r>
            <a:r>
              <a:rPr lang="en-US" b="0" u="sng" dirty="0">
                <a:solidFill>
                  <a:srgbClr val="2B408E"/>
                </a:solidFill>
                <a:latin typeface="Times New Roman" panose="02020603050405020304" pitchFamily="18" charset="0"/>
                <a:cs typeface="Times New Roman" panose="02020603050405020304" pitchFamily="18" charset="0"/>
              </a:rPr>
              <a:t>outcomes</a:t>
            </a:r>
            <a:r>
              <a:rPr lang="en-US" b="0" dirty="0">
                <a:solidFill>
                  <a:srgbClr val="2B408E"/>
                </a:solidFill>
                <a:latin typeface="Times New Roman" panose="02020603050405020304" pitchFamily="18" charset="0"/>
                <a:cs typeface="Times New Roman" panose="02020603050405020304" pitchFamily="18" charset="0"/>
              </a:rPr>
              <a:t>…</a:t>
            </a:r>
            <a:r>
              <a:rPr lang="en-US" b="0" i="1" dirty="0">
                <a:solidFill>
                  <a:srgbClr val="86A9EB"/>
                </a:solidFill>
                <a:latin typeface="Times New Roman" panose="02020603050405020304" pitchFamily="18" charset="0"/>
                <a:cs typeface="Times New Roman" panose="02020603050405020304" pitchFamily="18" charset="0"/>
              </a:rPr>
              <a:t>…(procedural justice)</a:t>
            </a:r>
          </a:p>
          <a:p>
            <a:endParaRPr lang="en-US" b="0" dirty="0"/>
          </a:p>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14</a:t>
            </a:fld>
            <a:endParaRPr lang="en-US"/>
          </a:p>
        </p:txBody>
      </p:sp>
    </p:spTree>
    <p:extLst>
      <p:ext uri="{BB962C8B-B14F-4D97-AF65-F5344CB8AC3E}">
        <p14:creationId xmlns:p14="http://schemas.microsoft.com/office/powerpoint/2010/main" val="30195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sz="1200" b="0" dirty="0">
                <a:solidFill>
                  <a:srgbClr val="2B408E"/>
                </a:solidFill>
                <a:latin typeface="Times New Roman" panose="02020603050405020304" pitchFamily="18" charset="0"/>
                <a:cs typeface="Times New Roman" panose="02020603050405020304" pitchFamily="18" charset="0"/>
              </a:rPr>
              <a:t>Involve individuals or groups in the decisions that affect them</a:t>
            </a:r>
            <a:r>
              <a:rPr lang="en-US" sz="1200" b="0" baseline="0" dirty="0">
                <a:solidFill>
                  <a:srgbClr val="2B408E"/>
                </a:solidFill>
                <a:latin typeface="Times New Roman" panose="02020603050405020304" pitchFamily="18" charset="0"/>
                <a:cs typeface="Times New Roman" panose="02020603050405020304" pitchFamily="18" charset="0"/>
              </a:rPr>
              <a:t> </a:t>
            </a:r>
          </a:p>
          <a:p>
            <a:pPr algn="l">
              <a:buFontTx/>
              <a:buNone/>
            </a:pPr>
            <a:r>
              <a:rPr lang="en-US" sz="1200" b="0" i="0" dirty="0">
                <a:solidFill>
                  <a:srgbClr val="2B408E"/>
                </a:solidFill>
                <a:latin typeface="Times New Roman" panose="02020603050405020304" pitchFamily="18" charset="0"/>
                <a:cs typeface="Times New Roman" panose="02020603050405020304" pitchFamily="18" charset="0"/>
              </a:rPr>
              <a:t>LISTEN</a:t>
            </a:r>
          </a:p>
        </p:txBody>
      </p:sp>
      <p:sp>
        <p:nvSpPr>
          <p:cNvPr id="4" name="Slide Number Placeholder 3"/>
          <p:cNvSpPr>
            <a:spLocks noGrp="1"/>
          </p:cNvSpPr>
          <p:nvPr>
            <p:ph type="sldNum" sz="quarter" idx="10"/>
          </p:nvPr>
        </p:nvSpPr>
        <p:spPr/>
        <p:txBody>
          <a:bodyPr/>
          <a:lstStyle/>
          <a:p>
            <a:fld id="{E357AC93-7C7D-4DD2-9894-6AAD01FCB1EF}" type="slidenum">
              <a:rPr lang="en-US" smtClean="0"/>
              <a:pPr/>
              <a:t>15</a:t>
            </a:fld>
            <a:endParaRPr lang="en-US"/>
          </a:p>
        </p:txBody>
      </p:sp>
    </p:spTree>
    <p:extLst>
      <p:ext uri="{BB962C8B-B14F-4D97-AF65-F5344CB8AC3E}">
        <p14:creationId xmlns:p14="http://schemas.microsoft.com/office/powerpoint/2010/main" val="196284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Tx/>
              <a:buNone/>
            </a:pPr>
            <a:r>
              <a:rPr lang="en-US" sz="1200" dirty="0">
                <a:solidFill>
                  <a:srgbClr val="2B408E"/>
                </a:solidFill>
                <a:latin typeface="Times New Roman" panose="02020603050405020304" pitchFamily="18" charset="0"/>
                <a:cs typeface="Times New Roman" panose="02020603050405020304" pitchFamily="18" charset="0"/>
              </a:rPr>
              <a:t>Transparency in the processes by which decisions are made without secrecy or deception</a:t>
            </a:r>
          </a:p>
          <a:p>
            <a:pPr algn="l"/>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16</a:t>
            </a:fld>
            <a:endParaRPr lang="en-US"/>
          </a:p>
        </p:txBody>
      </p:sp>
    </p:spTree>
    <p:extLst>
      <p:ext uri="{BB962C8B-B14F-4D97-AF65-F5344CB8AC3E}">
        <p14:creationId xmlns:p14="http://schemas.microsoft.com/office/powerpoint/2010/main" val="267767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solidFill>
                  <a:srgbClr val="2B408E"/>
                </a:solidFill>
                <a:latin typeface="Times New Roman" panose="02020603050405020304" pitchFamily="18" charset="0"/>
                <a:cs typeface="Times New Roman" panose="02020603050405020304" pitchFamily="18" charset="0"/>
              </a:rPr>
              <a:t>Decisions are based on relevant evidence or data</a:t>
            </a:r>
          </a:p>
        </p:txBody>
      </p:sp>
      <p:sp>
        <p:nvSpPr>
          <p:cNvPr id="4" name="Slide Number Placeholder 3"/>
          <p:cNvSpPr>
            <a:spLocks noGrp="1"/>
          </p:cNvSpPr>
          <p:nvPr>
            <p:ph type="sldNum" sz="quarter" idx="10"/>
          </p:nvPr>
        </p:nvSpPr>
        <p:spPr/>
        <p:txBody>
          <a:bodyPr/>
          <a:lstStyle/>
          <a:p>
            <a:fld id="{E357AC93-7C7D-4DD2-9894-6AAD01FCB1EF}" type="slidenum">
              <a:rPr lang="en-US" smtClean="0"/>
              <a:pPr/>
              <a:t>17</a:t>
            </a:fld>
            <a:endParaRPr lang="en-US"/>
          </a:p>
        </p:txBody>
      </p:sp>
    </p:spTree>
    <p:extLst>
      <p:ext uri="{BB962C8B-B14F-4D97-AF65-F5344CB8AC3E}">
        <p14:creationId xmlns:p14="http://schemas.microsoft.com/office/powerpoint/2010/main" val="315723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19</a:t>
            </a:fld>
            <a:endParaRPr lang="en-US"/>
          </a:p>
        </p:txBody>
      </p:sp>
    </p:spTree>
    <p:extLst>
      <p:ext uri="{BB962C8B-B14F-4D97-AF65-F5344CB8AC3E}">
        <p14:creationId xmlns:p14="http://schemas.microsoft.com/office/powerpoint/2010/main" val="237336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916C8-81C0-4130-AA53-C535642EBB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21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 Photo at Left) </a:t>
            </a:r>
            <a:r>
              <a:rPr lang="en-US" dirty="0" err="1"/>
              <a:t>Ofc</a:t>
            </a:r>
            <a:r>
              <a:rPr lang="en-US" dirty="0"/>
              <a:t>. </a:t>
            </a:r>
            <a:r>
              <a:rPr lang="en-US" dirty="0" err="1"/>
              <a:t>Bertocci</a:t>
            </a:r>
            <a:r>
              <a:rPr lang="en-US" dirty="0"/>
              <a:t> is a Student of Northeastern that was</a:t>
            </a:r>
            <a:r>
              <a:rPr lang="en-US" baseline="0" dirty="0"/>
              <a:t> reached during a Co Op Presentation by NUPD.  He started as a Co Op Cadet and went to the Academy.  He is now an NUPD Officer.  Dozens of stories similar to his.</a:t>
            </a:r>
          </a:p>
          <a:p>
            <a:endParaRPr lang="en-US" baseline="0" dirty="0"/>
          </a:p>
          <a:p>
            <a:r>
              <a:rPr lang="en-US" baseline="0" dirty="0"/>
              <a:t>(Other Photos) Exemplify the increased competency for Crime Prevention, Patrol, Satellite Campuses, Outreach, etc.</a:t>
            </a:r>
            <a:endParaRPr lang="en-US" dirty="0"/>
          </a:p>
        </p:txBody>
      </p:sp>
      <p:sp>
        <p:nvSpPr>
          <p:cNvPr id="4" name="Slide Number Placeholder 3"/>
          <p:cNvSpPr>
            <a:spLocks noGrp="1"/>
          </p:cNvSpPr>
          <p:nvPr>
            <p:ph type="sldNum" sz="quarter" idx="10"/>
          </p:nvPr>
        </p:nvSpPr>
        <p:spPr/>
        <p:txBody>
          <a:bodyPr/>
          <a:lstStyle/>
          <a:p>
            <a:fld id="{24F916C8-81C0-4130-AA53-C535642EBB54}" type="slidenum">
              <a:rPr lang="en-US" smtClean="0"/>
              <a:t>21</a:t>
            </a:fld>
            <a:endParaRPr lang="en-US" dirty="0"/>
          </a:p>
        </p:txBody>
      </p:sp>
    </p:spTree>
    <p:extLst>
      <p:ext uri="{BB962C8B-B14F-4D97-AF65-F5344CB8AC3E}">
        <p14:creationId xmlns:p14="http://schemas.microsoft.com/office/powerpoint/2010/main" val="280013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27</a:t>
            </a:fld>
            <a:endParaRPr lang="en-US"/>
          </a:p>
        </p:txBody>
      </p:sp>
    </p:spTree>
    <p:extLst>
      <p:ext uri="{BB962C8B-B14F-4D97-AF65-F5344CB8AC3E}">
        <p14:creationId xmlns:p14="http://schemas.microsoft.com/office/powerpoint/2010/main" val="262725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29</a:t>
            </a:fld>
            <a:endParaRPr lang="en-US"/>
          </a:p>
        </p:txBody>
      </p:sp>
    </p:spTree>
    <p:extLst>
      <p:ext uri="{BB962C8B-B14F-4D97-AF65-F5344CB8AC3E}">
        <p14:creationId xmlns:p14="http://schemas.microsoft.com/office/powerpoint/2010/main" val="118701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2</a:t>
            </a:fld>
            <a:endParaRPr lang="en-US"/>
          </a:p>
        </p:txBody>
      </p:sp>
    </p:spTree>
    <p:extLst>
      <p:ext uri="{BB962C8B-B14F-4D97-AF65-F5344CB8AC3E}">
        <p14:creationId xmlns:p14="http://schemas.microsoft.com/office/powerpoint/2010/main" val="1432048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a:t>Most people have a general notion of what “disability” means</a:t>
            </a:r>
          </a:p>
          <a:p>
            <a:pPr marL="628650" lvl="1" indent="-171450">
              <a:buFont typeface="Arial" pitchFamily="34" charset="0"/>
              <a:buChar char="•"/>
            </a:pPr>
            <a:r>
              <a:rPr lang="en-US"/>
              <a:t>The word “disability” is a label, one artificially created to describe a group of people with perceived impairments by those without such impairments </a:t>
            </a:r>
          </a:p>
          <a:p>
            <a:pPr marL="1085850" lvl="2" indent="-171450">
              <a:buFont typeface="Arial" pitchFamily="34" charset="0"/>
              <a:buChar char="•"/>
            </a:pPr>
            <a:r>
              <a:rPr lang="en-US"/>
              <a:t>Labels can be useful tools and shortcuts in language, and even have legal significance, but it is important to remember that naming something does not necessarily give it meaning </a:t>
            </a:r>
          </a:p>
          <a:p>
            <a:pPr marL="628650" lvl="1" indent="-171450">
              <a:buFont typeface="Arial" pitchFamily="34" charset="0"/>
              <a:buChar char="•"/>
            </a:pPr>
            <a:r>
              <a:rPr lang="en-US"/>
              <a:t>Disability is also not a static concept </a:t>
            </a:r>
          </a:p>
          <a:p>
            <a:pPr marL="1085850" lvl="2" indent="-171450">
              <a:buFont typeface="Arial" pitchFamily="34" charset="0"/>
              <a:buChar char="•"/>
            </a:pPr>
            <a:r>
              <a:rPr lang="en-US"/>
              <a:t>It changes over time, means different things to different people, and may have more significance in a particular culture or for a particular community</a:t>
            </a:r>
          </a:p>
          <a:p>
            <a:pPr marL="1085850" lvl="2" indent="-171450">
              <a:buFont typeface="Arial" pitchFamily="34" charset="0"/>
              <a:buChar char="•"/>
            </a:pPr>
            <a:r>
              <a:rPr lang="en-US"/>
              <a:t>While there is no universal definition of disability, there are two highly relevant ones:</a:t>
            </a:r>
            <a:r>
              <a:rPr lang="en-US" baseline="0"/>
              <a:t> </a:t>
            </a:r>
          </a:p>
          <a:p>
            <a:pPr marL="1543050" lvl="3" indent="-171450">
              <a:buFont typeface="Arial" pitchFamily="34" charset="0"/>
              <a:buChar char="•"/>
            </a:pPr>
            <a:r>
              <a:rPr lang="en-US" baseline="0"/>
              <a:t>The social model, which comes from human rights law</a:t>
            </a:r>
          </a:p>
          <a:p>
            <a:pPr marL="1543050" lvl="3" indent="-171450">
              <a:buFont typeface="Arial" pitchFamily="34" charset="0"/>
              <a:buChar char="•"/>
            </a:pPr>
            <a:r>
              <a:rPr lang="en-US" baseline="0"/>
              <a:t>And the medical model, which can be found in the Americans with Disabilities Act and many other legal definitions of disability </a:t>
            </a:r>
            <a:br>
              <a:rPr lang="en-US"/>
            </a:br>
            <a:endParaRPr lang="en-US" b="1"/>
          </a:p>
        </p:txBody>
      </p:sp>
      <p:sp>
        <p:nvSpPr>
          <p:cNvPr id="4" name="Slide Number Placeholder 3"/>
          <p:cNvSpPr>
            <a:spLocks noGrp="1"/>
          </p:cNvSpPr>
          <p:nvPr>
            <p:ph type="sldNum" sz="quarter" idx="10"/>
          </p:nvPr>
        </p:nvSpPr>
        <p:spPr/>
        <p:txBody>
          <a:bodyPr/>
          <a:lstStyle/>
          <a:p>
            <a:fld id="{E357AC93-7C7D-4DD2-9894-6AAD01FCB1EF}" type="slidenum">
              <a:rPr lang="en-US" smtClean="0"/>
              <a:pPr/>
              <a:t>31</a:t>
            </a:fld>
            <a:endParaRPr lang="en-US"/>
          </a:p>
        </p:txBody>
      </p:sp>
    </p:spTree>
    <p:extLst>
      <p:ext uri="{BB962C8B-B14F-4D97-AF65-F5344CB8AC3E}">
        <p14:creationId xmlns:p14="http://schemas.microsoft.com/office/powerpoint/2010/main" val="328580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t>“Disability” is a very broad term that encompasses a wide range of experiences that impact the way an individual with a disability interacts with the world around them. Both the Americans with Disabilities Act (ADA) and the World Health Organization (WHO) use definitions with these elements:</a:t>
            </a:r>
            <a:br>
              <a:rPr lang="en-US"/>
            </a:br>
            <a:endParaRPr lang="en-US"/>
          </a:p>
          <a:p>
            <a:r>
              <a:rPr lang="en-US"/>
              <a:t>1. a physical or mental impairment that substantially limits one or more major life activities of such individual;</a:t>
            </a:r>
          </a:p>
          <a:p>
            <a:r>
              <a:rPr lang="en-US"/>
              <a:t>2. a record of such an impairment; or being regarded as having such an impairment that</a:t>
            </a:r>
          </a:p>
          <a:p>
            <a:r>
              <a:rPr lang="en-US"/>
              <a:t>3. results in some personal or societal limitations</a:t>
            </a:r>
          </a:p>
          <a:p>
            <a:endParaRPr lang="en-US" i="1" baseline="0"/>
          </a:p>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32</a:t>
            </a:fld>
            <a:endParaRPr lang="en-US"/>
          </a:p>
        </p:txBody>
      </p:sp>
    </p:spTree>
    <p:extLst>
      <p:ext uri="{BB962C8B-B14F-4D97-AF65-F5344CB8AC3E}">
        <p14:creationId xmlns:p14="http://schemas.microsoft.com/office/powerpoint/2010/main" val="221798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891357">
              <a:buFont typeface="Arial" pitchFamily="34" charset="0"/>
              <a:buChar char="•"/>
              <a:defRPr/>
            </a:pPr>
            <a:r>
              <a:rPr lang="en-US"/>
              <a:t>The social model of disability, on the other hand, comes from human rights law, which holds that “</a:t>
            </a:r>
            <a:r>
              <a:rPr lang="en-US">
                <a:solidFill>
                  <a:srgbClr val="333333"/>
                </a:solidFill>
                <a:highlight>
                  <a:srgbClr val="FFFFFF"/>
                </a:highlight>
                <a:latin typeface="Arial"/>
                <a:cs typeface="Arial"/>
              </a:rPr>
              <a:t>p</a:t>
            </a:r>
            <a:r>
              <a:rPr lang="en-US">
                <a:solidFill>
                  <a:srgbClr val="333333"/>
                </a:solidFill>
                <a:highlight>
                  <a:srgbClr val="FFFFFF"/>
                </a:highlight>
                <a:latin typeface="Arial"/>
                <a:ea typeface="Helvetica Neue"/>
                <a:cs typeface="Arial"/>
              </a:rPr>
              <a:t>ersons with disabilities include those who have long-term physical, mental, intellectual or sensory impairments, which in interaction with various barriers may hinder their full and effective participation in society on an equal basis with others.” </a:t>
            </a:r>
          </a:p>
          <a:p>
            <a:pPr marL="628650" lvl="1" indent="-171450" defTabSz="891357">
              <a:buFont typeface="Arial" pitchFamily="34" charset="0"/>
              <a:buChar char="•"/>
              <a:defRPr/>
            </a:pPr>
            <a:r>
              <a:rPr lang="en-US">
                <a:solidFill>
                  <a:srgbClr val="333333"/>
                </a:solidFill>
                <a:highlight>
                  <a:srgbClr val="FFFFFF"/>
                </a:highlight>
                <a:latin typeface="Arial"/>
                <a:ea typeface="Helvetica Neue"/>
                <a:cs typeface="Arial"/>
              </a:rPr>
              <a:t>Under this model, people have disabilities because society creates barriers to equal participation, whether unintentionally or not </a:t>
            </a:r>
          </a:p>
          <a:p>
            <a:pPr marL="1085850" lvl="2" indent="-171450" defTabSz="891357">
              <a:buFont typeface="Arial" pitchFamily="34" charset="0"/>
              <a:buChar char="•"/>
              <a:defRPr/>
            </a:pPr>
            <a:r>
              <a:rPr lang="en-US">
                <a:solidFill>
                  <a:srgbClr val="333333"/>
                </a:solidFill>
                <a:highlight>
                  <a:srgbClr val="FFFFFF"/>
                </a:highlight>
                <a:latin typeface="Arial"/>
                <a:ea typeface="Helvetica Neue"/>
                <a:cs typeface="Arial"/>
              </a:rPr>
              <a:t>Example:</a:t>
            </a:r>
            <a:r>
              <a:rPr lang="en-US" baseline="0">
                <a:solidFill>
                  <a:srgbClr val="333333"/>
                </a:solidFill>
                <a:highlight>
                  <a:srgbClr val="FFFFFF"/>
                </a:highlight>
                <a:latin typeface="Arial"/>
                <a:ea typeface="Helvetica Neue"/>
                <a:cs typeface="Arial"/>
              </a:rPr>
              <a:t> w</a:t>
            </a:r>
            <a:r>
              <a:rPr lang="en-US">
                <a:solidFill>
                  <a:srgbClr val="333333"/>
                </a:solidFill>
                <a:highlight>
                  <a:srgbClr val="FFFFFF"/>
                </a:highlight>
                <a:latin typeface="Arial"/>
                <a:ea typeface="Helvetica Neue"/>
                <a:cs typeface="Arial"/>
              </a:rPr>
              <a:t>heelchair at base of staircase </a:t>
            </a:r>
            <a:endParaRPr lang="en-US"/>
          </a:p>
          <a:p>
            <a:endParaRPr lang="en-US" baseline="0"/>
          </a:p>
          <a:p>
            <a:r>
              <a:rPr lang="en-US" i="1" baseline="0"/>
              <a:t>Facilitator: Ask training group what they think about the different approaches to disability. </a:t>
            </a:r>
          </a:p>
          <a:p>
            <a:pPr defTabSz="891357">
              <a:defRPr/>
            </a:pPr>
            <a:endParaRPr lang="en-US"/>
          </a:p>
          <a:p>
            <a:pPr marL="171450" indent="-171450" defTabSz="891357">
              <a:buFont typeface="Arial" pitchFamily="34" charset="0"/>
              <a:buChar char="•"/>
              <a:defRPr/>
            </a:pPr>
            <a:r>
              <a:rPr lang="en-US"/>
              <a:t>It’s important to ask the person up front how they would like others to refer to their disability or disabilities</a:t>
            </a:r>
          </a:p>
          <a:p>
            <a:pPr marL="628650" lvl="1" indent="-171450" defTabSz="891357">
              <a:buFont typeface="Arial" pitchFamily="34" charset="0"/>
              <a:buChar char="•"/>
              <a:defRPr/>
            </a:pPr>
            <a:r>
              <a:rPr lang="en-US"/>
              <a:t>Depending on the type of disability a person has, he or she may prefer the use of certain terminology</a:t>
            </a:r>
          </a:p>
          <a:p>
            <a:pPr marL="1085850" lvl="2" indent="-171450" defTabSz="891357">
              <a:buFont typeface="Arial" pitchFamily="34" charset="0"/>
              <a:buChar char="•"/>
              <a:defRPr/>
            </a:pPr>
            <a:r>
              <a:rPr lang="en-US"/>
              <a:t>For example, while many people with I/DD prefer people first language, people in the Deaf or autism community may or may not use people first language</a:t>
            </a:r>
            <a:endParaRPr lang="en-US" b="1"/>
          </a:p>
        </p:txBody>
      </p:sp>
      <p:sp>
        <p:nvSpPr>
          <p:cNvPr id="4" name="Slide Number Placeholder 3"/>
          <p:cNvSpPr>
            <a:spLocks noGrp="1"/>
          </p:cNvSpPr>
          <p:nvPr>
            <p:ph type="sldNum" sz="quarter" idx="10"/>
          </p:nvPr>
        </p:nvSpPr>
        <p:spPr/>
        <p:txBody>
          <a:bodyPr/>
          <a:lstStyle/>
          <a:p>
            <a:fld id="{E357AC93-7C7D-4DD2-9894-6AAD01FCB1EF}" type="slidenum">
              <a:rPr lang="en-US" smtClean="0"/>
              <a:pPr/>
              <a:t>33</a:t>
            </a:fld>
            <a:endParaRPr lang="en-US"/>
          </a:p>
        </p:txBody>
      </p:sp>
    </p:spTree>
    <p:extLst>
      <p:ext uri="{BB962C8B-B14F-4D97-AF65-F5344CB8AC3E}">
        <p14:creationId xmlns:p14="http://schemas.microsoft.com/office/powerpoint/2010/main" val="36601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t>Developmental Disabilities are physical and/or mental impairments that begin before age 22, are likely to continue indefinitely, and result in substantial functional limitations in at least three of the following:</a:t>
            </a:r>
          </a:p>
          <a:p>
            <a:pPr marL="628650" lvl="1" indent="-171450">
              <a:buFont typeface="Arial" pitchFamily="34" charset="0"/>
              <a:buChar char="•"/>
            </a:pPr>
            <a:r>
              <a:rPr lang="en-US"/>
              <a:t>Self-care (dressing,</a:t>
            </a:r>
            <a:r>
              <a:rPr lang="en-US" baseline="0"/>
              <a:t> bathing, eating, and other daily tasks)</a:t>
            </a:r>
          </a:p>
          <a:p>
            <a:pPr marL="628650" lvl="1" indent="-171450">
              <a:buFont typeface="Arial" pitchFamily="34" charset="0"/>
              <a:buChar char="•"/>
            </a:pPr>
            <a:r>
              <a:rPr lang="en-US" baseline="0"/>
              <a:t>Learning new things</a:t>
            </a:r>
          </a:p>
          <a:p>
            <a:pPr marL="628650" lvl="1" indent="-171450">
              <a:buFont typeface="Arial" pitchFamily="34" charset="0"/>
              <a:buChar char="•"/>
            </a:pPr>
            <a:r>
              <a:rPr lang="en-US" baseline="0"/>
              <a:t>Walking/moving around</a:t>
            </a:r>
          </a:p>
          <a:p>
            <a:pPr marL="628650" lvl="1" indent="-171450">
              <a:buFont typeface="Arial" pitchFamily="34" charset="0"/>
              <a:buChar char="•"/>
            </a:pPr>
            <a:r>
              <a:rPr lang="en-US" baseline="0"/>
              <a:t>Self-direction – making decisions about one’s own life</a:t>
            </a:r>
          </a:p>
          <a:p>
            <a:pPr marL="628650" lvl="1" indent="-171450">
              <a:buFont typeface="Arial" pitchFamily="34" charset="0"/>
              <a:buChar char="•"/>
            </a:pPr>
            <a:r>
              <a:rPr lang="en-US" baseline="0"/>
              <a:t>Independent living</a:t>
            </a:r>
          </a:p>
          <a:p>
            <a:pPr marL="628650" lvl="1" indent="-171450">
              <a:buFont typeface="Arial" pitchFamily="34" charset="0"/>
              <a:buChar char="•"/>
            </a:pPr>
            <a:r>
              <a:rPr lang="en-US" baseline="0"/>
              <a:t>Economic self-sufficiency – working to support oneself</a:t>
            </a:r>
          </a:p>
          <a:p>
            <a:pPr marL="628650" lvl="1" indent="-171450">
              <a:buFont typeface="Arial" pitchFamily="34" charset="0"/>
              <a:buChar char="•"/>
            </a:pPr>
            <a:r>
              <a:rPr lang="en-US" baseline="0"/>
              <a:t>Language </a:t>
            </a:r>
            <a:br>
              <a:rPr lang="en-US"/>
            </a:br>
            <a:endParaRPr lang="en-US"/>
          </a:p>
          <a:p>
            <a:pPr lvl="0"/>
            <a:endParaRPr lang="en-US"/>
          </a:p>
          <a:p>
            <a:pPr lvl="0"/>
            <a:r>
              <a:rPr lang="en-US"/>
              <a:t>ADD NOTE: lots of labels; want to focus on likely to encounter and most hidden;</a:t>
            </a:r>
            <a:r>
              <a:rPr lang="en-US" baseline="0"/>
              <a:t> more data available.  ADD a slide with diagnostic labels - </a:t>
            </a:r>
            <a:r>
              <a:rPr lang="en-US" baseline="0" err="1"/>
              <a:t>Wordle</a:t>
            </a:r>
            <a:r>
              <a:rPr lang="en-US" baseline="0"/>
              <a:t>. </a:t>
            </a:r>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34</a:t>
            </a:fld>
            <a:endParaRPr lang="en-US"/>
          </a:p>
        </p:txBody>
      </p:sp>
    </p:spTree>
    <p:extLst>
      <p:ext uri="{BB962C8B-B14F-4D97-AF65-F5344CB8AC3E}">
        <p14:creationId xmlns:p14="http://schemas.microsoft.com/office/powerpoint/2010/main" val="389707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t>Developmental</a:t>
            </a:r>
            <a:r>
              <a:rPr lang="en-US" baseline="0"/>
              <a:t> disability is an umbrella term for hundreds of potential diagnostic labels, including the ones you see here</a:t>
            </a:r>
          </a:p>
          <a:p>
            <a:pPr marL="171450" indent="-171450">
              <a:buFont typeface="Arial" pitchFamily="34" charset="0"/>
              <a:buChar char="•"/>
            </a:pPr>
            <a:r>
              <a:rPr lang="en-US" baseline="0"/>
              <a:t>We will focus less on labels and more on the often hidden nature of some of these disabilities, especially autism and intellectual disability</a:t>
            </a:r>
          </a:p>
          <a:p>
            <a:pPr marL="628650" lvl="1" indent="-171450">
              <a:buFont typeface="Arial" pitchFamily="34" charset="0"/>
              <a:buChar char="•"/>
            </a:pPr>
            <a:r>
              <a:rPr lang="en-US" baseline="0"/>
              <a:t>In addition to their hidden nature, some of these disabilities are also very likely to be encountered in the criminal justice system, such as fetal alcohol spectrum disorders (FASD) </a:t>
            </a:r>
          </a:p>
          <a:p>
            <a:pPr marL="628650" lvl="1" indent="-171450">
              <a:buFont typeface="Arial" pitchFamily="34" charset="0"/>
              <a:buChar char="•"/>
            </a:pPr>
            <a:r>
              <a:rPr lang="en-US" baseline="0"/>
              <a:t>Next, we will provide a bit more information about some types of developmental disabilities </a:t>
            </a:r>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35</a:t>
            </a:fld>
            <a:endParaRPr lang="en-US"/>
          </a:p>
        </p:txBody>
      </p:sp>
    </p:spTree>
    <p:extLst>
      <p:ext uri="{BB962C8B-B14F-4D97-AF65-F5344CB8AC3E}">
        <p14:creationId xmlns:p14="http://schemas.microsoft.com/office/powerpoint/2010/main" val="192471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itchFamily="34" charset="0"/>
              <a:buChar char="•"/>
            </a:pPr>
            <a:r>
              <a:rPr lang="en-US"/>
              <a:t>While it may be uncomfortable to talk about, working with people with disabilities requires a careful look at our own value judgments, biases, and stereotypes</a:t>
            </a:r>
          </a:p>
          <a:p>
            <a:pPr marL="628650" lvl="1" indent="-171450">
              <a:buFont typeface="Arial" pitchFamily="34" charset="0"/>
              <a:buChar char="•"/>
            </a:pPr>
            <a:r>
              <a:rPr lang="en-US"/>
              <a:t>Underlying misconceptions about a person’s capabilities and inherent value may hinder efforts by criminal justice professionals to serve, protect, and seek justice for people with disabilities </a:t>
            </a:r>
          </a:p>
          <a:p>
            <a:pPr marL="628650" lvl="1" indent="-171450">
              <a:buFont typeface="Arial" pitchFamily="34" charset="0"/>
              <a:buChar char="•"/>
            </a:pPr>
            <a:r>
              <a:rPr lang="en-US"/>
              <a:t>Each of us carries a set of pre-conceived thoughts or ideas about people unlike us</a:t>
            </a:r>
          </a:p>
          <a:p>
            <a:pPr marL="1085850" lvl="2" indent="-171450">
              <a:buFont typeface="Arial" pitchFamily="34" charset="0"/>
              <a:buChar char="•"/>
            </a:pPr>
            <a:r>
              <a:rPr lang="en-US"/>
              <a:t>Admitting these judgments about others is the first step to a respectful and professional relationship with people with disabilities  </a:t>
            </a:r>
          </a:p>
          <a:p>
            <a:pPr marL="171450" indent="-171450">
              <a:buFont typeface="Arial" pitchFamily="34" charset="0"/>
              <a:buChar char="•"/>
            </a:pPr>
            <a:r>
              <a:rPr lang="en-US"/>
              <a:t>People with disabilities have faced blatant discrimination for years </a:t>
            </a:r>
          </a:p>
          <a:p>
            <a:pPr marL="628650" lvl="1" indent="-171450">
              <a:buFont typeface="Arial" pitchFamily="34" charset="0"/>
              <a:buChar char="•"/>
            </a:pPr>
            <a:r>
              <a:rPr lang="en-US"/>
              <a:t>For example, Hitler’s Germany began forced sterilizations in 1934 based on diagnoses of “feeblemindedness,” schizophrenia, and epilepsy and by 1939, sterilization morphed into a secret “euthanasia” program carried out in mental asylums and other institutions</a:t>
            </a:r>
          </a:p>
          <a:p>
            <a:pPr marL="628650" lvl="1" indent="-171450">
              <a:buFont typeface="Arial" pitchFamily="34" charset="0"/>
              <a:buChar char="•"/>
            </a:pPr>
            <a:r>
              <a:rPr lang="en-US"/>
              <a:t>The United States perpetuated its own discriminatory agenda in the notorious eugenics movement, in which it was considered acceptable to sterilize those with intellectual disability</a:t>
            </a:r>
          </a:p>
          <a:p>
            <a:pPr marL="628650" lvl="1" indent="-171450">
              <a:buFont typeface="Arial" pitchFamily="34" charset="0"/>
              <a:buChar char="•"/>
            </a:pPr>
            <a:r>
              <a:rPr lang="en-US"/>
              <a:t>This pervasive notion that people with disabilities cannot contribute to humanity persists today in Down syndrome abortion conversations and other genetic screening issues</a:t>
            </a:r>
          </a:p>
          <a:p>
            <a:pPr marL="628650" lvl="1" indent="-171450">
              <a:buFont typeface="Arial" pitchFamily="34" charset="0"/>
              <a:buChar char="•"/>
            </a:pPr>
            <a:r>
              <a:rPr lang="en-US"/>
              <a:t>Regardless of politics, it is important to acknowledge personal feelings about people with disabilities to ensure that those beliefs do not hinder professional obligations and ability to serve and protect all people in society</a:t>
            </a:r>
          </a:p>
          <a:p>
            <a:pPr marL="171450" indent="-171450">
              <a:buFont typeface="Arial" pitchFamily="34" charset="0"/>
              <a:buChar char="•"/>
            </a:pPr>
            <a:r>
              <a:rPr lang="en-US"/>
              <a:t>Bias toward people with disabilities does not have to be negative</a:t>
            </a:r>
          </a:p>
          <a:p>
            <a:pPr marL="628650" lvl="1" indent="-171450">
              <a:buFont typeface="Arial" pitchFamily="34" charset="0"/>
              <a:buChar char="•"/>
            </a:pPr>
            <a:r>
              <a:rPr lang="en-US"/>
              <a:t>For example, some people use people with disabilities as tokens of inspiration – this is quite frequent on social media, where you may encounter memes featuring people with disabilities doing ordinary things (such as working, participating in a sporting event, etc.), yet these people are idolized where people without disabilities would not be </a:t>
            </a:r>
          </a:p>
          <a:p>
            <a:pPr marL="628650" lvl="1" indent="-171450">
              <a:buFont typeface="Arial" pitchFamily="34" charset="0"/>
              <a:buChar char="•"/>
            </a:pPr>
            <a:r>
              <a:rPr lang="en-US"/>
              <a:t>The disability community calls this phenomenon “inspiration porn”</a:t>
            </a:r>
          </a:p>
          <a:p>
            <a:pPr marL="171450" indent="-171450">
              <a:buFont typeface="Arial" pitchFamily="34" charset="0"/>
              <a:buChar char="•"/>
            </a:pPr>
            <a:r>
              <a:rPr lang="en-US"/>
              <a:t>If you are curious about your own tendencies when it comes to under- or over-valuing people with disabilities, check out the Implicit Association Test online. </a:t>
            </a:r>
          </a:p>
          <a:p>
            <a:endParaRPr lang="en-US" b="1"/>
          </a:p>
        </p:txBody>
      </p:sp>
      <p:sp>
        <p:nvSpPr>
          <p:cNvPr id="4" name="Slide Number Placeholder 3"/>
          <p:cNvSpPr>
            <a:spLocks noGrp="1"/>
          </p:cNvSpPr>
          <p:nvPr>
            <p:ph type="sldNum" sz="quarter" idx="10"/>
          </p:nvPr>
        </p:nvSpPr>
        <p:spPr/>
        <p:txBody>
          <a:bodyPr/>
          <a:lstStyle/>
          <a:p>
            <a:fld id="{E357AC93-7C7D-4DD2-9894-6AAD01FCB1EF}" type="slidenum">
              <a:rPr lang="en-US" smtClean="0"/>
              <a:pPr/>
              <a:t>36</a:t>
            </a:fld>
            <a:endParaRPr lang="en-US"/>
          </a:p>
        </p:txBody>
      </p:sp>
    </p:spTree>
    <p:extLst>
      <p:ext uri="{BB962C8B-B14F-4D97-AF65-F5344CB8AC3E}">
        <p14:creationId xmlns:p14="http://schemas.microsoft.com/office/powerpoint/2010/main" val="909711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37</a:t>
            </a:fld>
            <a:endParaRPr lang="en-US"/>
          </a:p>
        </p:txBody>
      </p:sp>
    </p:spTree>
    <p:extLst>
      <p:ext uri="{BB962C8B-B14F-4D97-AF65-F5344CB8AC3E}">
        <p14:creationId xmlns:p14="http://schemas.microsoft.com/office/powerpoint/2010/main" val="2747593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38</a:t>
            </a:fld>
            <a:endParaRPr lang="en-US"/>
          </a:p>
        </p:txBody>
      </p:sp>
    </p:spTree>
    <p:extLst>
      <p:ext uri="{BB962C8B-B14F-4D97-AF65-F5344CB8AC3E}">
        <p14:creationId xmlns:p14="http://schemas.microsoft.com/office/powerpoint/2010/main" val="133069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39</a:t>
            </a:fld>
            <a:endParaRPr lang="en-US"/>
          </a:p>
        </p:txBody>
      </p:sp>
    </p:spTree>
    <p:extLst>
      <p:ext uri="{BB962C8B-B14F-4D97-AF65-F5344CB8AC3E}">
        <p14:creationId xmlns:p14="http://schemas.microsoft.com/office/powerpoint/2010/main" val="2667902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40</a:t>
            </a:fld>
            <a:endParaRPr lang="en-US"/>
          </a:p>
        </p:txBody>
      </p:sp>
    </p:spTree>
    <p:extLst>
      <p:ext uri="{BB962C8B-B14F-4D97-AF65-F5344CB8AC3E}">
        <p14:creationId xmlns:p14="http://schemas.microsoft.com/office/powerpoint/2010/main" val="195479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3</a:t>
            </a:fld>
            <a:endParaRPr lang="en-US"/>
          </a:p>
        </p:txBody>
      </p:sp>
    </p:spTree>
    <p:extLst>
      <p:ext uri="{BB962C8B-B14F-4D97-AF65-F5344CB8AC3E}">
        <p14:creationId xmlns:p14="http://schemas.microsoft.com/office/powerpoint/2010/main" val="1247262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41</a:t>
            </a:fld>
            <a:endParaRPr lang="en-US"/>
          </a:p>
        </p:txBody>
      </p:sp>
    </p:spTree>
    <p:extLst>
      <p:ext uri="{BB962C8B-B14F-4D97-AF65-F5344CB8AC3E}">
        <p14:creationId xmlns:p14="http://schemas.microsoft.com/office/powerpoint/2010/main" val="1201853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42</a:t>
            </a:fld>
            <a:endParaRPr lang="en-US"/>
          </a:p>
        </p:txBody>
      </p:sp>
    </p:spTree>
    <p:extLst>
      <p:ext uri="{BB962C8B-B14F-4D97-AF65-F5344CB8AC3E}">
        <p14:creationId xmlns:p14="http://schemas.microsoft.com/office/powerpoint/2010/main" val="3249183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https://www.nytimes.com/2017/09/19/opinion/police-autism-understanding.html?action=click&amp;pgtype=Homepage&amp;clickSource=story-heading&amp;module=opinion-c-col-left-region&amp;region=opinion-c-col-left-region&amp;WT.nav=opinion-c-col-left-region&amp;_r=0</a:t>
            </a:r>
            <a:r>
              <a:rPr lang="en-US" dirty="0"/>
              <a:t> </a:t>
            </a:r>
          </a:p>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45</a:t>
            </a:fld>
            <a:endParaRPr lang="en-US"/>
          </a:p>
        </p:txBody>
      </p:sp>
    </p:spTree>
    <p:extLst>
      <p:ext uri="{BB962C8B-B14F-4D97-AF65-F5344CB8AC3E}">
        <p14:creationId xmlns:p14="http://schemas.microsoft.com/office/powerpoint/2010/main" val="98230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https://www.washingtonpost.com/local/no-criminal-charges-in-death-of-robert-saylor-frederick-man-with-down-syndrome/2013/03/22/3a723b6c-932f-11e2-8ea1-956c94b6b5b9_story.html?tid=a_inl&amp;utm_term=.c8b14c3e8a45 </a:t>
            </a:r>
          </a:p>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46</a:t>
            </a:fld>
            <a:endParaRPr lang="en-US"/>
          </a:p>
        </p:txBody>
      </p:sp>
    </p:spTree>
    <p:extLst>
      <p:ext uri="{BB962C8B-B14F-4D97-AF65-F5344CB8AC3E}">
        <p14:creationId xmlns:p14="http://schemas.microsoft.com/office/powerpoint/2010/main" val="1200791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https://www.issuelab.org/resource/the-ruderman-white-paper-on-media-coverage-of-law-enforcement-use-of-force-and-disability.html </a:t>
            </a:r>
          </a:p>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47</a:t>
            </a:fld>
            <a:endParaRPr lang="en-US"/>
          </a:p>
        </p:txBody>
      </p:sp>
    </p:spTree>
    <p:extLst>
      <p:ext uri="{BB962C8B-B14F-4D97-AF65-F5344CB8AC3E}">
        <p14:creationId xmlns:p14="http://schemas.microsoft.com/office/powerpoint/2010/main" val="4222014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48</a:t>
            </a:fld>
            <a:endParaRPr lang="en-US"/>
          </a:p>
        </p:txBody>
      </p:sp>
    </p:spTree>
    <p:extLst>
      <p:ext uri="{BB962C8B-B14F-4D97-AF65-F5344CB8AC3E}">
        <p14:creationId xmlns:p14="http://schemas.microsoft.com/office/powerpoint/2010/main" val="507903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49</a:t>
            </a:fld>
            <a:endParaRPr lang="en-US"/>
          </a:p>
        </p:txBody>
      </p:sp>
    </p:spTree>
    <p:extLst>
      <p:ext uri="{BB962C8B-B14F-4D97-AF65-F5344CB8AC3E}">
        <p14:creationId xmlns:p14="http://schemas.microsoft.com/office/powerpoint/2010/main" val="270512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4</a:t>
            </a:fld>
            <a:endParaRPr lang="en-US"/>
          </a:p>
        </p:txBody>
      </p:sp>
    </p:spTree>
    <p:extLst>
      <p:ext uri="{BB962C8B-B14F-4D97-AF65-F5344CB8AC3E}">
        <p14:creationId xmlns:p14="http://schemas.microsoft.com/office/powerpoint/2010/main" val="51756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5</a:t>
            </a:fld>
            <a:endParaRPr lang="en-US"/>
          </a:p>
        </p:txBody>
      </p:sp>
    </p:spTree>
    <p:extLst>
      <p:ext uri="{BB962C8B-B14F-4D97-AF65-F5344CB8AC3E}">
        <p14:creationId xmlns:p14="http://schemas.microsoft.com/office/powerpoint/2010/main" val="232905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6</a:t>
            </a:fld>
            <a:endParaRPr lang="en-US"/>
          </a:p>
        </p:txBody>
      </p:sp>
    </p:spTree>
    <p:extLst>
      <p:ext uri="{BB962C8B-B14F-4D97-AF65-F5344CB8AC3E}">
        <p14:creationId xmlns:p14="http://schemas.microsoft.com/office/powerpoint/2010/main" val="31284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7</a:t>
            </a:fld>
            <a:endParaRPr lang="en-US"/>
          </a:p>
        </p:txBody>
      </p:sp>
    </p:spTree>
    <p:extLst>
      <p:ext uri="{BB962C8B-B14F-4D97-AF65-F5344CB8AC3E}">
        <p14:creationId xmlns:p14="http://schemas.microsoft.com/office/powerpoint/2010/main" val="369384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8</a:t>
            </a:fld>
            <a:endParaRPr lang="en-US"/>
          </a:p>
        </p:txBody>
      </p:sp>
    </p:spTree>
    <p:extLst>
      <p:ext uri="{BB962C8B-B14F-4D97-AF65-F5344CB8AC3E}">
        <p14:creationId xmlns:p14="http://schemas.microsoft.com/office/powerpoint/2010/main" val="189277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7AC93-7C7D-4DD2-9894-6AAD01FCB1EF}" type="slidenum">
              <a:rPr lang="en-US" smtClean="0"/>
              <a:pPr/>
              <a:t>9</a:t>
            </a:fld>
            <a:endParaRPr lang="en-US"/>
          </a:p>
        </p:txBody>
      </p:sp>
    </p:spTree>
    <p:extLst>
      <p:ext uri="{BB962C8B-B14F-4D97-AF65-F5344CB8AC3E}">
        <p14:creationId xmlns:p14="http://schemas.microsoft.com/office/powerpoint/2010/main" val="21274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1FCC66-A8FC-4E4A-A20F-DBC70AD2B0C6}"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818323-7F51-418F-B48F-AA4A3B927E35}" type="datetime1">
              <a:rPr lang="en-US" smtClean="0"/>
              <a:t>10/3/2017</a:t>
            </a:fld>
            <a:endParaRPr lang="en-US" dirty="0"/>
          </a:p>
        </p:txBody>
      </p:sp>
      <p:sp>
        <p:nvSpPr>
          <p:cNvPr id="6" name="Slide Number Placeholder 5"/>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38549319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D77F6-1D3C-42C6-B95D-A7357975BD26}" type="datetime1">
              <a:rPr lang="en-US" smtClean="0"/>
              <a:t>10/3/2017</a:t>
            </a:fld>
            <a:endParaRPr lang="en-US" dirty="0"/>
          </a:p>
        </p:txBody>
      </p:sp>
      <p:sp>
        <p:nvSpPr>
          <p:cNvPr id="6" name="Slide Number Placeholder 5"/>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39171254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045DD-BD39-4D60-954D-AB2831C90053}" type="datetime1">
              <a:rPr lang="en-US" smtClean="0"/>
              <a:t>10/3/2017</a:t>
            </a:fld>
            <a:endParaRPr lang="en-US" dirty="0"/>
          </a:p>
        </p:txBody>
      </p:sp>
      <p:sp>
        <p:nvSpPr>
          <p:cNvPr id="6" name="Slide Number Placeholder 5"/>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1381634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A653E0-6197-4267-B079-94504E4F82D9}" type="datetime1">
              <a:rPr lang="en-US" smtClean="0"/>
              <a:t>10/3/2017</a:t>
            </a:fld>
            <a:endParaRPr lang="en-US" dirty="0"/>
          </a:p>
        </p:txBody>
      </p:sp>
      <p:sp>
        <p:nvSpPr>
          <p:cNvPr id="7" name="Slide Number Placeholder 6"/>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3521039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7C0247-88C5-49ED-B333-9D27F5E27542}" type="datetime1">
              <a:rPr lang="en-US" smtClean="0"/>
              <a:t>10/3/2017</a:t>
            </a:fld>
            <a:endParaRPr lang="en-US" dirty="0"/>
          </a:p>
        </p:txBody>
      </p:sp>
      <p:sp>
        <p:nvSpPr>
          <p:cNvPr id="9" name="Slide Number Placeholder 8"/>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871853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772AB6-D91E-43EA-B8A3-8E8BF5399393}" type="datetime1">
              <a:rPr lang="en-US" smtClean="0"/>
              <a:t>10/3/2017</a:t>
            </a:fld>
            <a:endParaRPr lang="en-US" dirty="0"/>
          </a:p>
        </p:txBody>
      </p:sp>
      <p:sp>
        <p:nvSpPr>
          <p:cNvPr id="5" name="Slide Number Placeholder 4"/>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2916743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59FBB-4E19-4DF2-8FE3-630F1C24E045}" type="datetime1">
              <a:rPr lang="en-US" smtClean="0"/>
              <a:t>10/3/2017</a:t>
            </a:fld>
            <a:endParaRPr lang="en-US" dirty="0"/>
          </a:p>
        </p:txBody>
      </p:sp>
      <p:sp>
        <p:nvSpPr>
          <p:cNvPr id="4" name="Slide Number Placeholder 3"/>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38324712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19E39-765C-4344-AF5E-5DB1337956A2}" type="datetime1">
              <a:rPr lang="en-US" smtClean="0"/>
              <a:t>10/3/2017</a:t>
            </a:fld>
            <a:endParaRPr lang="en-US" dirty="0"/>
          </a:p>
        </p:txBody>
      </p:sp>
      <p:sp>
        <p:nvSpPr>
          <p:cNvPr id="7" name="Slide Number Placeholder 6"/>
          <p:cNvSpPr>
            <a:spLocks noGrp="1"/>
          </p:cNvSpPr>
          <p:nvPr>
            <p:ph type="sldNum" sz="quarter" idx="12"/>
          </p:nvPr>
        </p:nvSpPr>
        <p:spPr/>
        <p:txBody>
          <a:bodyPr/>
          <a:lstStyle/>
          <a:p>
            <a:fld id="{130F3F3C-69F3-4F88-A77E-C6C96CEA173F}" type="slidenum">
              <a:rPr lang="en-US" smtClean="0"/>
              <a:t>‹#›</a:t>
            </a:fld>
            <a:endParaRPr lang="en-US" dirty="0"/>
          </a:p>
        </p:txBody>
      </p:sp>
      <p:sp>
        <p:nvSpPr>
          <p:cNvPr id="9" name="TextBox 8"/>
          <p:cNvSpPr txBox="1"/>
          <p:nvPr userDrawn="1"/>
        </p:nvSpPr>
        <p:spPr>
          <a:xfrm>
            <a:off x="3787243" y="6521548"/>
            <a:ext cx="1608133" cy="307777"/>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small" dirty="0">
                <a:solidFill>
                  <a:schemeClr val="tx1">
                    <a:lumMod val="65000"/>
                    <a:lumOff val="35000"/>
                  </a:schemeClr>
                </a:solidFill>
                <a:latin typeface="Arial Narrow" panose="020B0606020202030204" pitchFamily="34" charset="0"/>
              </a:rPr>
              <a:t>Evolution of Safety</a:t>
            </a:r>
          </a:p>
        </p:txBody>
      </p:sp>
    </p:spTree>
    <p:extLst>
      <p:ext uri="{BB962C8B-B14F-4D97-AF65-F5344CB8AC3E}">
        <p14:creationId xmlns:p14="http://schemas.microsoft.com/office/powerpoint/2010/main" val="7998556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BD5D4-57A7-453F-8393-AFA721C383A3}" type="datetime1">
              <a:rPr lang="en-US" smtClean="0"/>
              <a:t>10/3/2017</a:t>
            </a:fld>
            <a:endParaRPr lang="en-US" dirty="0"/>
          </a:p>
        </p:txBody>
      </p:sp>
      <p:sp>
        <p:nvSpPr>
          <p:cNvPr id="7" name="Slide Number Placeholder 6"/>
          <p:cNvSpPr>
            <a:spLocks noGrp="1"/>
          </p:cNvSpPr>
          <p:nvPr>
            <p:ph type="sldNum" sz="quarter" idx="12"/>
          </p:nvPr>
        </p:nvSpPr>
        <p:spPr/>
        <p:txBody>
          <a:bodyPr/>
          <a:lstStyle/>
          <a:p>
            <a:fld id="{130F3F3C-69F3-4F88-A77E-C6C96CEA173F}" type="slidenum">
              <a:rPr lang="en-US" smtClean="0"/>
              <a:t>‹#›</a:t>
            </a:fld>
            <a:endParaRPr lang="en-US" dirty="0"/>
          </a:p>
        </p:txBody>
      </p:sp>
      <p:sp>
        <p:nvSpPr>
          <p:cNvPr id="9" name="TextBox 8"/>
          <p:cNvSpPr txBox="1"/>
          <p:nvPr userDrawn="1"/>
        </p:nvSpPr>
        <p:spPr>
          <a:xfrm>
            <a:off x="3787243" y="6521548"/>
            <a:ext cx="1608133" cy="307777"/>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small" dirty="0">
                <a:solidFill>
                  <a:schemeClr val="tx1">
                    <a:lumMod val="65000"/>
                    <a:lumOff val="35000"/>
                  </a:schemeClr>
                </a:solidFill>
                <a:latin typeface="Arial Narrow" panose="020B0606020202030204" pitchFamily="34" charset="0"/>
              </a:rPr>
              <a:t>Evolution of Safety</a:t>
            </a:r>
          </a:p>
        </p:txBody>
      </p:sp>
    </p:spTree>
    <p:extLst>
      <p:ext uri="{BB962C8B-B14F-4D97-AF65-F5344CB8AC3E}">
        <p14:creationId xmlns:p14="http://schemas.microsoft.com/office/powerpoint/2010/main" val="23697702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8946A1-C98F-4928-AB3C-9BCE967EF248}" type="datetime1">
              <a:rPr lang="en-US" smtClean="0"/>
              <a:t>10/3/2017</a:t>
            </a:fld>
            <a:endParaRPr lang="en-US" dirty="0"/>
          </a:p>
        </p:txBody>
      </p:sp>
      <p:sp>
        <p:nvSpPr>
          <p:cNvPr id="6" name="Slide Number Placeholder 5"/>
          <p:cNvSpPr>
            <a:spLocks noGrp="1"/>
          </p:cNvSpPr>
          <p:nvPr>
            <p:ph type="sldNum" sz="quarter" idx="12"/>
          </p:nvPr>
        </p:nvSpPr>
        <p:spPr/>
        <p:txBody>
          <a:bodyPr/>
          <a:lstStyle/>
          <a:p>
            <a:fld id="{130F3F3C-69F3-4F88-A77E-C6C96CEA173F}" type="slidenum">
              <a:rPr lang="en-US" smtClean="0"/>
              <a:t>‹#›</a:t>
            </a:fld>
            <a:endParaRPr lang="en-US" dirty="0"/>
          </a:p>
        </p:txBody>
      </p:sp>
      <p:sp>
        <p:nvSpPr>
          <p:cNvPr id="8" name="TextBox 7"/>
          <p:cNvSpPr txBox="1"/>
          <p:nvPr userDrawn="1"/>
        </p:nvSpPr>
        <p:spPr>
          <a:xfrm>
            <a:off x="3787243" y="6521548"/>
            <a:ext cx="1608133" cy="307777"/>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cap="small" dirty="0">
                <a:solidFill>
                  <a:schemeClr val="tx1">
                    <a:lumMod val="65000"/>
                    <a:lumOff val="35000"/>
                  </a:schemeClr>
                </a:solidFill>
                <a:latin typeface="Arial Narrow" panose="020B0606020202030204" pitchFamily="34" charset="0"/>
              </a:rPr>
              <a:t>Evolution of Safety</a:t>
            </a:r>
          </a:p>
        </p:txBody>
      </p:sp>
    </p:spTree>
    <p:extLst>
      <p:ext uri="{BB962C8B-B14F-4D97-AF65-F5344CB8AC3E}">
        <p14:creationId xmlns:p14="http://schemas.microsoft.com/office/powerpoint/2010/main" val="33783185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C23B2-4706-467F-8662-138FE874D62A}" type="datetime1">
              <a:rPr lang="en-US" smtClean="0"/>
              <a:t>10/3/2017</a:t>
            </a:fld>
            <a:endParaRPr lang="en-US" dirty="0"/>
          </a:p>
        </p:txBody>
      </p:sp>
      <p:sp>
        <p:nvSpPr>
          <p:cNvPr id="6" name="Slide Number Placeholder 5"/>
          <p:cNvSpPr>
            <a:spLocks noGrp="1"/>
          </p:cNvSpPr>
          <p:nvPr>
            <p:ph type="sldNum" sz="quarter" idx="12"/>
          </p:nvPr>
        </p:nvSpPr>
        <p:spPr/>
        <p:txBody>
          <a:bodyPr/>
          <a:lstStyle/>
          <a:p>
            <a:fld id="{130F3F3C-69F3-4F88-A77E-C6C96CEA173F}" type="slidenum">
              <a:rPr lang="en-US" smtClean="0"/>
              <a:t>‹#›</a:t>
            </a:fld>
            <a:endParaRPr lang="en-US" dirty="0"/>
          </a:p>
        </p:txBody>
      </p:sp>
    </p:spTree>
    <p:extLst>
      <p:ext uri="{BB962C8B-B14F-4D97-AF65-F5344CB8AC3E}">
        <p14:creationId xmlns:p14="http://schemas.microsoft.com/office/powerpoint/2010/main" val="2286825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FCC66-A8FC-4E4A-A20F-DBC70AD2B0C6}"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1FCC66-A8FC-4E4A-A20F-DBC70AD2B0C6}" type="datetimeFigureOut">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1FCC66-A8FC-4E4A-A20F-DBC70AD2B0C6}" type="datetimeFigureOut">
              <a:rPr lang="en-US" smtClean="0"/>
              <a:pPr/>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FCC66-A8FC-4E4A-A20F-DBC70AD2B0C6}" type="datetimeFigureOut">
              <a:rPr lang="en-US" smtClean="0"/>
              <a:pPr/>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25A26-FC64-4635-8C48-1D5E9146759D}" type="slidenum">
              <a:rPr lang="en-US" smtClean="0"/>
              <a:pPr/>
              <a:t>‹#›</a:t>
            </a:fld>
            <a:endParaRPr lang="en-US"/>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304800" y="4953000"/>
            <a:ext cx="2507858"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100000">
              <a:schemeClr val="tx1"/>
            </a:gs>
            <a:gs pos="56000">
              <a:srgbClr val="3D362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userDrawn="1"/>
        </p:nvSpPr>
        <p:spPr>
          <a:xfrm>
            <a:off x="0" y="569913"/>
            <a:ext cx="9144000" cy="6288086"/>
          </a:xfrm>
          <a:prstGeom prst="rect">
            <a:avLst/>
          </a:prstGeom>
          <a:gradFill flip="none" rotWithShape="1">
            <a:gsLst>
              <a:gs pos="0">
                <a:schemeClr val="bg1">
                  <a:lumMod val="75000"/>
                  <a:alpha val="40000"/>
                </a:schemeClr>
              </a:gs>
              <a:gs pos="50000">
                <a:schemeClr val="bg1">
                  <a:lumMod val="75000"/>
                  <a:alpha val="37000"/>
                </a:schemeClr>
              </a:gs>
              <a:gs pos="100000">
                <a:schemeClr val="tx2">
                  <a:lumMod val="60000"/>
                  <a:lumOff val="40000"/>
                  <a:tint val="23500"/>
                  <a:satMod val="160000"/>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r="28196" b="21723"/>
          <a:stretch/>
        </p:blipFill>
        <p:spPr>
          <a:xfrm>
            <a:off x="1172604" y="-1930244"/>
            <a:ext cx="7956156" cy="8788243"/>
          </a:xfrm>
          <a:prstGeom prst="rect">
            <a:avLst/>
          </a:prstGeom>
        </p:spPr>
      </p:pic>
      <p:sp>
        <p:nvSpPr>
          <p:cNvPr id="2" name="Title Placeholder 1"/>
          <p:cNvSpPr>
            <a:spLocks noGrp="1"/>
          </p:cNvSpPr>
          <p:nvPr>
            <p:ph type="title"/>
          </p:nvPr>
        </p:nvSpPr>
        <p:spPr>
          <a:xfrm>
            <a:off x="457200" y="762000"/>
            <a:ext cx="82296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C9A3D52E-6A53-4328-9627-A45E966F4768}" type="datetime1">
              <a:rPr lang="en-US" smtClean="0"/>
              <a:t>10/3/2017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130F3F3C-69F3-4F88-A77E-C6C96CEA173F}" type="slidenum">
              <a:rPr lang="en-US" smtClean="0"/>
              <a:pPr/>
              <a:t>‹#›</a:t>
            </a:fld>
            <a:endParaRPr lang="en-US" dirty="0"/>
          </a:p>
        </p:txBody>
      </p:sp>
      <p:sp>
        <p:nvSpPr>
          <p:cNvPr id="10" name="Rectangle 8"/>
          <p:cNvSpPr>
            <a:spLocks noChangeArrowheads="1"/>
          </p:cNvSpPr>
          <p:nvPr/>
        </p:nvSpPr>
        <p:spPr bwMode="auto">
          <a:xfrm>
            <a:off x="0" y="0"/>
            <a:ext cx="9144000" cy="569913"/>
          </a:xfrm>
          <a:prstGeom prst="rect">
            <a:avLst/>
          </a:prstGeom>
          <a:solidFill>
            <a:srgbClr val="CD00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400"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  </a:t>
            </a:r>
            <a:r>
              <a:rPr lang="en-US" altLang="en-US"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itchFamily="34" charset="0"/>
              </a:rPr>
              <a:t>Operationalizing Procedural Justice</a:t>
            </a:r>
          </a:p>
        </p:txBody>
      </p:sp>
    </p:spTree>
    <p:extLst>
      <p:ext uri="{BB962C8B-B14F-4D97-AF65-F5344CB8AC3E}">
        <p14:creationId xmlns:p14="http://schemas.microsoft.com/office/powerpoint/2010/main" val="3270779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rgbClr val="FF0000"/>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est.caption-viewer.com/pkmhhkn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hearc.org/NCCJD/training/webinars" TargetMode="External"/><Relationship Id="rId4" Type="http://schemas.openxmlformats.org/officeDocument/2006/relationships/hyperlink" Target="https://help.webex.com/community/event-cen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st.caption-viewer.com/pkmhhkn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thearc.org/NCCJD/training/webinars" TargetMode="External"/><Relationship Id="rId4" Type="http://schemas.openxmlformats.org/officeDocument/2006/relationships/hyperlink" Target="https://help.webex.com/community/event-center"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NCCJDinfo@thearc.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ci.umn.edu/products/impact/301/#Cov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olicechiefmagazine.org/policing-persons-with-disabilities-in-the-21st-century/" TargetMode="External"/><Relationship Id="rId5" Type="http://schemas.openxmlformats.org/officeDocument/2006/relationships/hyperlink" Target="http://www.thearc.org/NCCJD"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910644"/>
          </a:xfrm>
        </p:spPr>
        <p:txBody>
          <a:bodyPr>
            <a:normAutofit/>
          </a:bodyPr>
          <a:lstStyle/>
          <a:p>
            <a:r>
              <a:rPr lang="en-US" b="1" i="1" dirty="0">
                <a:latin typeface="Trebuchet MS" panose="020B0603020202020204" pitchFamily="34" charset="0"/>
              </a:rPr>
              <a:t>A Call for Procedural Justice</a:t>
            </a:r>
          </a:p>
        </p:txBody>
      </p:sp>
      <p:sp>
        <p:nvSpPr>
          <p:cNvPr id="3" name="Subtitle 2"/>
          <p:cNvSpPr>
            <a:spLocks noGrp="1"/>
          </p:cNvSpPr>
          <p:nvPr>
            <p:ph type="subTitle" idx="1"/>
          </p:nvPr>
        </p:nvSpPr>
        <p:spPr>
          <a:xfrm>
            <a:off x="1371600" y="3117030"/>
            <a:ext cx="6400800" cy="1644650"/>
          </a:xfrm>
        </p:spPr>
        <p:txBody>
          <a:bodyPr vert="horz" lIns="91440" tIns="45720" rIns="91440" bIns="45720" rtlCol="0" anchor="t">
            <a:normAutofit fontScale="70000" lnSpcReduction="20000"/>
          </a:bodyPr>
          <a:lstStyle/>
          <a:p>
            <a:pPr>
              <a:spcBef>
                <a:spcPts val="0"/>
              </a:spcBef>
            </a:pPr>
            <a:r>
              <a:rPr lang="en-US" sz="2800" dirty="0">
                <a:solidFill>
                  <a:schemeClr val="tx1">
                    <a:lumMod val="75000"/>
                    <a:lumOff val="25000"/>
                  </a:schemeClr>
                </a:solidFill>
                <a:latin typeface="Trebuchet MS" panose="020B0603020202020204" pitchFamily="34" charset="0"/>
              </a:rPr>
              <a:t>Policing &amp; People with Disabilities Series: Webinar 3/3</a:t>
            </a:r>
          </a:p>
          <a:p>
            <a:pPr>
              <a:spcBef>
                <a:spcPts val="0"/>
              </a:spcBef>
            </a:pPr>
            <a:r>
              <a:rPr lang="en-US" sz="2800" dirty="0">
                <a:solidFill>
                  <a:schemeClr val="tx1">
                    <a:lumMod val="75000"/>
                    <a:lumOff val="25000"/>
                  </a:schemeClr>
                </a:solidFill>
                <a:latin typeface="Trebuchet MS" panose="020B0603020202020204" pitchFamily="34" charset="0"/>
              </a:rPr>
              <a:t>September 28, 2017</a:t>
            </a:r>
          </a:p>
          <a:p>
            <a:pPr>
              <a:spcBef>
                <a:spcPts val="0"/>
              </a:spcBef>
            </a:pPr>
            <a:r>
              <a:rPr lang="en-US" sz="2800" dirty="0">
                <a:solidFill>
                  <a:schemeClr val="tx1">
                    <a:lumMod val="75000"/>
                    <a:lumOff val="25000"/>
                  </a:schemeClr>
                </a:solidFill>
                <a:latin typeface="Trebuchet MS" panose="020B0603020202020204" pitchFamily="34" charset="0"/>
              </a:rPr>
              <a:t>1</a:t>
            </a:r>
            <a:r>
              <a:rPr lang="en-US" sz="2800" dirty="0">
                <a:solidFill>
                  <a:schemeClr val="tx1">
                    <a:lumMod val="75000"/>
                    <a:lumOff val="25000"/>
                  </a:schemeClr>
                </a:solidFill>
                <a:latin typeface="Trebuchet MS" panose="020B0603020202020204" pitchFamily="34" charset="0"/>
                <a:sym typeface="Wingdings" panose="05000000000000000000" pitchFamily="2" charset="2"/>
              </a:rPr>
              <a:t>:00</a:t>
            </a:r>
            <a:r>
              <a:rPr lang="en-US" sz="2800" dirty="0">
                <a:solidFill>
                  <a:schemeClr val="tx1">
                    <a:lumMod val="75000"/>
                    <a:lumOff val="25000"/>
                  </a:schemeClr>
                </a:solidFill>
                <a:latin typeface="Trebuchet MS" panose="020B0603020202020204" pitchFamily="34" charset="0"/>
              </a:rPr>
              <a:t>-3:00 PM EST</a:t>
            </a:r>
          </a:p>
          <a:p>
            <a:pPr>
              <a:spcBef>
                <a:spcPts val="0"/>
              </a:spcBef>
            </a:pPr>
            <a:endParaRPr lang="en-US" sz="2800" dirty="0">
              <a:solidFill>
                <a:schemeClr val="tx1">
                  <a:lumMod val="75000"/>
                  <a:lumOff val="25000"/>
                </a:schemeClr>
              </a:solidFill>
              <a:latin typeface="Trebuchet MS" panose="020B0603020202020204" pitchFamily="34" charset="0"/>
            </a:endParaRPr>
          </a:p>
          <a:p>
            <a:pPr>
              <a:spcBef>
                <a:spcPts val="0"/>
              </a:spcBef>
            </a:pPr>
            <a:r>
              <a:rPr lang="en-US" sz="2800" dirty="0">
                <a:solidFill>
                  <a:schemeClr val="tx1">
                    <a:lumMod val="75000"/>
                    <a:lumOff val="25000"/>
                  </a:schemeClr>
                </a:solidFill>
                <a:latin typeface="Trebuchet MS" panose="020B0603020202020204" pitchFamily="34" charset="0"/>
              </a:rPr>
              <a:t>The Arc's National Center on Criminal Justice and Disability</a:t>
            </a:r>
            <a:r>
              <a:rPr lang="en-US" sz="2800" baseline="30000" dirty="0">
                <a:solidFill>
                  <a:schemeClr val="tx1">
                    <a:lumMod val="75000"/>
                    <a:lumOff val="25000"/>
                  </a:schemeClr>
                </a:solidFill>
                <a:latin typeface="Trebuchet MS" panose="020B0603020202020204" pitchFamily="34" charset="0"/>
              </a:rPr>
              <a:t>®</a:t>
            </a:r>
            <a:r>
              <a:rPr lang="en-US" sz="2800" dirty="0">
                <a:solidFill>
                  <a:schemeClr val="tx1">
                    <a:lumMod val="75000"/>
                    <a:lumOff val="25000"/>
                  </a:schemeClr>
                </a:solidFill>
                <a:latin typeface="Trebuchet MS" panose="020B0603020202020204" pitchFamily="34" charset="0"/>
              </a:rPr>
              <a:t> (NCCJD</a:t>
            </a:r>
            <a:r>
              <a:rPr lang="en-US" sz="2800" baseline="30000" dirty="0">
                <a:solidFill>
                  <a:schemeClr val="tx1">
                    <a:lumMod val="75000"/>
                    <a:lumOff val="25000"/>
                  </a:schemeClr>
                </a:solidFill>
                <a:latin typeface="Trebuchet MS" panose="020B0603020202020204" pitchFamily="34" charset="0"/>
              </a:rPr>
              <a:t>®</a:t>
            </a:r>
            <a:r>
              <a:rPr lang="en-US" sz="2800" dirty="0">
                <a:solidFill>
                  <a:schemeClr val="tx1">
                    <a:lumMod val="75000"/>
                    <a:lumOff val="25000"/>
                  </a:schemeClr>
                </a:solidFill>
                <a:latin typeface="Trebuchet MS" panose="020B0603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rmAutofit/>
          </a:bodyPr>
          <a:lstStyle/>
          <a:p>
            <a:r>
              <a:rPr lang="en-US" dirty="0">
                <a:latin typeface="Trebuchet MS" panose="020B0603020202020204" pitchFamily="34" charset="0"/>
              </a:rPr>
              <a:t>Introduction to Procedural Justice</a:t>
            </a:r>
            <a:endParaRPr lang="x-none" b="1" i="1" dirty="0">
              <a:latin typeface="Trebuchet MS" panose="020B0603020202020204" pitchFamily="34" charset="0"/>
            </a:endParaRPr>
          </a:p>
        </p:txBody>
      </p:sp>
      <p:sp>
        <p:nvSpPr>
          <p:cNvPr id="3" name="Subtitle 2"/>
          <p:cNvSpPr>
            <a:spLocks noGrp="1"/>
          </p:cNvSpPr>
          <p:nvPr>
            <p:ph type="subTitle" idx="1"/>
          </p:nvPr>
        </p:nvSpPr>
        <p:spPr>
          <a:xfrm>
            <a:off x="1371600" y="3124200"/>
            <a:ext cx="6400800" cy="1752600"/>
          </a:xfrm>
        </p:spPr>
        <p:txBody>
          <a:bodyPr vert="horz" lIns="91440" tIns="45720" rIns="91440" bIns="45720" rtlCol="0" anchor="t">
            <a:normAutofit/>
          </a:bodyPr>
          <a:lstStyle/>
          <a:p>
            <a:pPr>
              <a:spcBef>
                <a:spcPts val="0"/>
              </a:spcBef>
            </a:pPr>
            <a:r>
              <a:rPr lang="en-US" sz="2800" dirty="0">
                <a:solidFill>
                  <a:schemeClr val="tx1">
                    <a:lumMod val="75000"/>
                    <a:lumOff val="25000"/>
                  </a:schemeClr>
                </a:solidFill>
                <a:latin typeface="Trebuchet MS" panose="020B0603020202020204" pitchFamily="34" charset="0"/>
              </a:rPr>
              <a:t>Lieutenant Leo Daniels</a:t>
            </a:r>
          </a:p>
          <a:p>
            <a:pPr>
              <a:spcBef>
                <a:spcPts val="0"/>
              </a:spcBef>
            </a:pPr>
            <a:r>
              <a:rPr lang="en-US" sz="2800" dirty="0">
                <a:solidFill>
                  <a:schemeClr val="tx1">
                    <a:lumMod val="75000"/>
                    <a:lumOff val="25000"/>
                  </a:schemeClr>
                </a:solidFill>
                <a:latin typeface="Trebuchet MS" panose="020B0603020202020204" pitchFamily="34" charset="0"/>
              </a:rPr>
              <a:t>Arlington Police Department</a:t>
            </a:r>
            <a:endParaRPr lang="x-none" sz="2800" dirty="0">
              <a:solidFill>
                <a:schemeClr val="tx1">
                  <a:lumMod val="75000"/>
                  <a:lumOff val="25000"/>
                </a:schemeClr>
              </a:solidFill>
              <a:latin typeface="Trebuchet MS" panose="020B0603020202020204" pitchFamily="34" charset="0"/>
            </a:endParaRPr>
          </a:p>
          <a:p>
            <a:pPr>
              <a:spcBef>
                <a:spcPts val="0"/>
              </a:spcBef>
            </a:pPr>
            <a:r>
              <a:rPr lang="en-US" sz="2800" dirty="0">
                <a:solidFill>
                  <a:schemeClr val="tx1">
                    <a:lumMod val="75000"/>
                    <a:lumOff val="25000"/>
                  </a:schemeClr>
                </a:solidFill>
                <a:latin typeface="Trebuchet MS" panose="020B0603020202020204" pitchFamily="34" charset="0"/>
              </a:rPr>
              <a:t>Arlington, Texas</a:t>
            </a:r>
          </a:p>
        </p:txBody>
      </p:sp>
    </p:spTree>
    <p:extLst>
      <p:ext uri="{BB962C8B-B14F-4D97-AF65-F5344CB8AC3E}">
        <p14:creationId xmlns:p14="http://schemas.microsoft.com/office/powerpoint/2010/main" val="58116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809750" y="1400175"/>
            <a:ext cx="5076825" cy="43910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i="1" dirty="0">
                <a:latin typeface="Trebuchet MS" panose="020B0603020202020204" pitchFamily="34" charset="0"/>
              </a:rPr>
              <a:t>What is Procedural Justice?</a:t>
            </a:r>
          </a:p>
        </p:txBody>
      </p:sp>
      <p:sp>
        <p:nvSpPr>
          <p:cNvPr id="14" name="Text Box 2"/>
          <p:cNvSpPr txBox="1">
            <a:spLocks noChangeArrowheads="1"/>
          </p:cNvSpPr>
          <p:nvPr/>
        </p:nvSpPr>
        <p:spPr bwMode="auto">
          <a:xfrm>
            <a:off x="2123032" y="3218218"/>
            <a:ext cx="4734045" cy="467458"/>
          </a:xfrm>
          <a:prstGeom prst="rect">
            <a:avLst/>
          </a:prstGeom>
          <a:solidFill>
            <a:schemeClr val="tx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Procedural Justice</a:t>
            </a:r>
          </a:p>
        </p:txBody>
      </p:sp>
    </p:spTree>
    <p:extLst>
      <p:ext uri="{BB962C8B-B14F-4D97-AF65-F5344CB8AC3E}">
        <p14:creationId xmlns:p14="http://schemas.microsoft.com/office/powerpoint/2010/main" val="169690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i="1" dirty="0">
                <a:latin typeface="Trebuchet MS" panose="020B0603020202020204" pitchFamily="34" charset="0"/>
                <a:cs typeface="Times New Roman" panose="02020603050405020304" pitchFamily="18" charset="0"/>
              </a:rPr>
              <a:t>Definition</a:t>
            </a:r>
          </a:p>
        </p:txBody>
      </p:sp>
      <p:sp>
        <p:nvSpPr>
          <p:cNvPr id="3" name="Content Placeholder 2"/>
          <p:cNvSpPr>
            <a:spLocks noGrp="1"/>
          </p:cNvSpPr>
          <p:nvPr>
            <p:ph idx="1"/>
          </p:nvPr>
        </p:nvSpPr>
        <p:spPr>
          <a:xfrm>
            <a:off x="457200" y="1333500"/>
            <a:ext cx="8229600" cy="4525963"/>
          </a:xfrm>
        </p:spPr>
        <p:txBody>
          <a:bodyPr/>
          <a:lstStyle/>
          <a:p>
            <a:pPr marL="0" indent="0">
              <a:buNone/>
            </a:pPr>
            <a:r>
              <a:rPr lang="en-US" b="1" dirty="0">
                <a:solidFill>
                  <a:schemeClr val="accent6">
                    <a:lumMod val="75000"/>
                  </a:schemeClr>
                </a:solidFill>
                <a:latin typeface="Trebuchet MS" panose="020B0603020202020204" pitchFamily="34" charset="0"/>
                <a:cs typeface="Times New Roman" panose="02020603050405020304" pitchFamily="18" charset="0"/>
              </a:rPr>
              <a:t>Procedural justice</a:t>
            </a:r>
            <a:r>
              <a:rPr lang="en-US" b="1" dirty="0">
                <a:solidFill>
                  <a:srgbClr val="C00000"/>
                </a:solidFill>
                <a:latin typeface="Trebuchet MS" panose="020B0603020202020204" pitchFamily="34" charset="0"/>
                <a:cs typeface="Times New Roman" panose="02020603050405020304" pitchFamily="18" charset="0"/>
              </a:rPr>
              <a:t> </a:t>
            </a:r>
            <a:r>
              <a:rPr lang="en-US" dirty="0">
                <a:latin typeface="Trebuchet MS" panose="020B0603020202020204" pitchFamily="34" charset="0"/>
                <a:cs typeface="Times New Roman" panose="02020603050405020304" pitchFamily="18" charset="0"/>
              </a:rPr>
              <a:t>refers to the </a:t>
            </a:r>
            <a:r>
              <a:rPr lang="en-US" i="1" dirty="0">
                <a:latin typeface="Trebuchet MS" panose="020B0603020202020204" pitchFamily="34" charset="0"/>
                <a:cs typeface="Times New Roman" panose="02020603050405020304" pitchFamily="18" charset="0"/>
              </a:rPr>
              <a:t>idea</a:t>
            </a:r>
            <a:r>
              <a:rPr lang="en-US" dirty="0">
                <a:latin typeface="Trebuchet MS" panose="020B0603020202020204" pitchFamily="34" charset="0"/>
                <a:cs typeface="Times New Roman" panose="02020603050405020304" pitchFamily="18" charset="0"/>
              </a:rPr>
              <a:t> of fairness in the processes that resolve disputes and allocate resources.</a:t>
            </a:r>
          </a:p>
          <a:p>
            <a:pPr marL="0" indent="0">
              <a:buNone/>
            </a:pPr>
            <a:endParaRPr lang="en-US" dirty="0">
              <a:latin typeface="Trebuchet MS" panose="020B0603020202020204" pitchFamily="34" charset="0"/>
            </a:endParaRPr>
          </a:p>
          <a:p>
            <a:pPr marL="0" indent="0">
              <a:buNone/>
            </a:pPr>
            <a:r>
              <a:rPr lang="en-US" dirty="0">
                <a:latin typeface="Trebuchet MS" panose="020B0603020202020204" pitchFamily="34" charset="0"/>
                <a:cs typeface="Times New Roman" panose="02020603050405020304" pitchFamily="18" charset="0"/>
              </a:rPr>
              <a:t>It is a </a:t>
            </a:r>
            <a:r>
              <a:rPr lang="en-US" i="1" dirty="0">
                <a:latin typeface="Trebuchet MS" panose="020B0603020202020204" pitchFamily="34" charset="0"/>
                <a:cs typeface="Times New Roman" panose="02020603050405020304" pitchFamily="18" charset="0"/>
              </a:rPr>
              <a:t>concept</a:t>
            </a:r>
            <a:r>
              <a:rPr lang="en-US" dirty="0">
                <a:latin typeface="Trebuchet MS" panose="020B0603020202020204" pitchFamily="34" charset="0"/>
                <a:cs typeface="Times New Roman" panose="02020603050405020304" pitchFamily="18" charset="0"/>
              </a:rPr>
              <a:t>, that when embraced, promotes positive organizational change and bolsters good relations</a:t>
            </a:r>
            <a:r>
              <a:rPr lang="en-US" dirty="0">
                <a:latin typeface="Trebuchet MS" panose="020B0603020202020204" pitchFamily="34" charset="0"/>
              </a:rPr>
              <a:t>.</a:t>
            </a:r>
          </a:p>
          <a:p>
            <a:pPr marL="0" indent="0">
              <a:buNone/>
            </a:pPr>
            <a:endParaRPr lang="en-US" dirty="0"/>
          </a:p>
        </p:txBody>
      </p:sp>
    </p:spTree>
    <p:extLst>
      <p:ext uri="{BB962C8B-B14F-4D97-AF65-F5344CB8AC3E}">
        <p14:creationId xmlns:p14="http://schemas.microsoft.com/office/powerpoint/2010/main" val="49197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1725" y="1524837"/>
            <a:ext cx="4400549" cy="51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Title 1"/>
          <p:cNvSpPr>
            <a:spLocks noGrp="1"/>
          </p:cNvSpPr>
          <p:nvPr>
            <p:ph type="title"/>
          </p:nvPr>
        </p:nvSpPr>
        <p:spPr/>
        <p:txBody>
          <a:bodyPr>
            <a:normAutofit fontScale="90000"/>
          </a:bodyPr>
          <a:lstStyle/>
          <a:p>
            <a:r>
              <a:rPr lang="en-US" i="1" dirty="0">
                <a:latin typeface="Trebuchet MS" panose="020B0603020202020204" pitchFamily="34" charset="0"/>
              </a:rPr>
              <a:t>The 4 Pillars of Procedural Justice?</a:t>
            </a:r>
            <a:endParaRPr lang="en-US" dirty="0">
              <a:latin typeface="Trebuchet MS" panose="020B0603020202020204" pitchFamily="34" charset="0"/>
            </a:endParaRPr>
          </a:p>
        </p:txBody>
      </p:sp>
    </p:spTree>
    <p:extLst>
      <p:ext uri="{BB962C8B-B14F-4D97-AF65-F5344CB8AC3E}">
        <p14:creationId xmlns:p14="http://schemas.microsoft.com/office/powerpoint/2010/main" val="127434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latin typeface="Trebuchet MS" panose="020B0603020202020204" pitchFamily="34" charset="0"/>
              </a:rPr>
              <a:t>Pillar One</a:t>
            </a:r>
          </a:p>
        </p:txBody>
      </p:sp>
      <p:sp>
        <p:nvSpPr>
          <p:cNvPr id="3" name="Content Placeholder 2"/>
          <p:cNvSpPr>
            <a:spLocks noGrp="1"/>
          </p:cNvSpPr>
          <p:nvPr>
            <p:ph idx="1"/>
          </p:nvPr>
        </p:nvSpPr>
        <p:spPr/>
        <p:txBody>
          <a:bodyPr>
            <a:normAutofit/>
          </a:bodyPr>
          <a:lstStyle/>
          <a:p>
            <a:pPr marL="0" indent="0" algn="ctr">
              <a:buNone/>
            </a:pPr>
            <a:r>
              <a:rPr lang="en-US" sz="4400" kern="0" dirty="0">
                <a:latin typeface="Trebuchet MS" panose="020B0603020202020204" pitchFamily="34" charset="0"/>
                <a:cs typeface="Times New Roman" panose="02020603050405020304" pitchFamily="18" charset="0"/>
              </a:rPr>
              <a:t>Fairness</a:t>
            </a:r>
            <a:r>
              <a:rPr lang="en-US" sz="4400" kern="0" cap="all" dirty="0">
                <a:latin typeface="Trebuchet MS" panose="020B0603020202020204" pitchFamily="34" charset="0"/>
                <a:cs typeface="Times New Roman" panose="02020603050405020304" pitchFamily="18" charset="0"/>
              </a:rPr>
              <a:t>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and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Consistency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of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Rule Application</a:t>
            </a:r>
          </a:p>
        </p:txBody>
      </p:sp>
    </p:spTree>
    <p:extLst>
      <p:ext uri="{BB962C8B-B14F-4D97-AF65-F5344CB8AC3E}">
        <p14:creationId xmlns:p14="http://schemas.microsoft.com/office/powerpoint/2010/main" val="407632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latin typeface="Trebuchet MS" panose="020B0603020202020204" pitchFamily="34" charset="0"/>
              </a:rPr>
              <a:t>Pillar Two</a:t>
            </a:r>
          </a:p>
        </p:txBody>
      </p:sp>
      <p:sp>
        <p:nvSpPr>
          <p:cNvPr id="3" name="Content Placeholder 2"/>
          <p:cNvSpPr>
            <a:spLocks noGrp="1"/>
          </p:cNvSpPr>
          <p:nvPr>
            <p:ph idx="1"/>
          </p:nvPr>
        </p:nvSpPr>
        <p:spPr/>
        <p:txBody>
          <a:bodyPr/>
          <a:lstStyle/>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Voice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and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Representation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in the </a:t>
            </a:r>
            <a:br>
              <a:rPr lang="en-US" sz="4400" kern="0" dirty="0">
                <a:latin typeface="Trebuchet MS" panose="020B0603020202020204" pitchFamily="34" charset="0"/>
                <a:cs typeface="Times New Roman" panose="02020603050405020304" pitchFamily="18" charset="0"/>
              </a:rPr>
            </a:br>
            <a:r>
              <a:rPr lang="en-US" sz="4400" kern="0" dirty="0">
                <a:latin typeface="Trebuchet MS" panose="020B0603020202020204" pitchFamily="34" charset="0"/>
                <a:cs typeface="Times New Roman" panose="02020603050405020304" pitchFamily="18" charset="0"/>
              </a:rPr>
              <a:t>Process</a:t>
            </a:r>
          </a:p>
          <a:p>
            <a:endParaRPr lang="en-US" dirty="0"/>
          </a:p>
        </p:txBody>
      </p:sp>
    </p:spTree>
    <p:extLst>
      <p:ext uri="{BB962C8B-B14F-4D97-AF65-F5344CB8AC3E}">
        <p14:creationId xmlns:p14="http://schemas.microsoft.com/office/powerpoint/2010/main" val="41244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a:latin typeface="Trebuchet MS" panose="020B0603020202020204" pitchFamily="34" charset="0"/>
              </a:rPr>
              <a:t>Pillar Three</a:t>
            </a:r>
          </a:p>
        </p:txBody>
      </p:sp>
      <p:sp>
        <p:nvSpPr>
          <p:cNvPr id="3" name="Content Placeholder 2"/>
          <p:cNvSpPr>
            <a:spLocks noGrp="1"/>
          </p:cNvSpPr>
          <p:nvPr>
            <p:ph idx="1"/>
          </p:nvPr>
        </p:nvSpPr>
        <p:spPr/>
        <p:txBody>
          <a:bodyPr>
            <a:normAutofit/>
          </a:bodyPr>
          <a:lstStyle/>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Transparency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and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Openness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of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Process</a:t>
            </a:r>
          </a:p>
          <a:p>
            <a:endParaRPr lang="en-US" dirty="0"/>
          </a:p>
        </p:txBody>
      </p:sp>
    </p:spTree>
    <p:extLst>
      <p:ext uri="{BB962C8B-B14F-4D97-AF65-F5344CB8AC3E}">
        <p14:creationId xmlns:p14="http://schemas.microsoft.com/office/powerpoint/2010/main" val="346504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latin typeface="Trebuchet MS" panose="020B0603020202020204" pitchFamily="34" charset="0"/>
              </a:rPr>
              <a:t>Pillar Four </a:t>
            </a:r>
          </a:p>
        </p:txBody>
      </p:sp>
      <p:sp>
        <p:nvSpPr>
          <p:cNvPr id="3" name="Content Placeholder 2"/>
          <p:cNvSpPr>
            <a:spLocks noGrp="1"/>
          </p:cNvSpPr>
          <p:nvPr>
            <p:ph idx="1"/>
          </p:nvPr>
        </p:nvSpPr>
        <p:spPr/>
        <p:txBody>
          <a:bodyPr/>
          <a:lstStyle/>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Impartiality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and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Unbiased </a:t>
            </a:r>
          </a:p>
          <a:p>
            <a:pPr marL="0" indent="0" algn="ctr" fontAlgn="auto">
              <a:spcAft>
                <a:spcPts val="0"/>
              </a:spcAft>
              <a:buNone/>
              <a:defRPr/>
            </a:pPr>
            <a:r>
              <a:rPr lang="en-US" sz="4400" kern="0" dirty="0">
                <a:latin typeface="Trebuchet MS" panose="020B0603020202020204" pitchFamily="34" charset="0"/>
                <a:cs typeface="Times New Roman" panose="02020603050405020304" pitchFamily="18" charset="0"/>
              </a:rPr>
              <a:t>Decision Making</a:t>
            </a:r>
          </a:p>
          <a:p>
            <a:endParaRPr lang="en-US" dirty="0"/>
          </a:p>
        </p:txBody>
      </p:sp>
    </p:spTree>
    <p:extLst>
      <p:ext uri="{BB962C8B-B14F-4D97-AF65-F5344CB8AC3E}">
        <p14:creationId xmlns:p14="http://schemas.microsoft.com/office/powerpoint/2010/main" val="113283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u="sng" dirty="0">
                <a:latin typeface="Trebuchet MS" panose="020B0603020202020204" pitchFamily="34" charset="0"/>
              </a:rPr>
              <a:t>Legitimacy</a:t>
            </a:r>
          </a:p>
        </p:txBody>
      </p:sp>
      <p:sp>
        <p:nvSpPr>
          <p:cNvPr id="3" name="Content Placeholder 2"/>
          <p:cNvSpPr>
            <a:spLocks noGrp="1"/>
          </p:cNvSpPr>
          <p:nvPr>
            <p:ph idx="1"/>
          </p:nvPr>
        </p:nvSpPr>
        <p:spPr/>
        <p:txBody>
          <a:bodyPr>
            <a:normAutofit/>
          </a:bodyPr>
          <a:lstStyle/>
          <a:p>
            <a:pPr marL="0" indent="0">
              <a:buNone/>
            </a:pPr>
            <a:r>
              <a:rPr lang="en-US" sz="4000" i="1" dirty="0">
                <a:latin typeface="Trebuchet MS" panose="020B0603020202020204" pitchFamily="34" charset="0"/>
              </a:rPr>
              <a:t>Is the view that the police are entitled to exercise their authority in order to maintain social order, manage conflicts, and solve problems in the community. </a:t>
            </a:r>
          </a:p>
        </p:txBody>
      </p:sp>
    </p:spTree>
    <p:extLst>
      <p:ext uri="{BB962C8B-B14F-4D97-AF65-F5344CB8AC3E}">
        <p14:creationId xmlns:p14="http://schemas.microsoft.com/office/powerpoint/2010/main" val="2522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rmAutofit/>
          </a:bodyPr>
          <a:lstStyle/>
          <a:p>
            <a:r>
              <a:rPr lang="en-US" dirty="0">
                <a:latin typeface="Trebuchet MS" panose="020B0603020202020204" pitchFamily="34" charset="0"/>
              </a:rPr>
              <a:t>Operationalizing Procedural Justice</a:t>
            </a:r>
            <a:endParaRPr lang="x-none" b="1" i="1" dirty="0">
              <a:latin typeface="Trebuchet MS" panose="020B0603020202020204" pitchFamily="34" charset="0"/>
            </a:endParaRPr>
          </a:p>
        </p:txBody>
      </p:sp>
      <p:sp>
        <p:nvSpPr>
          <p:cNvPr id="3" name="Subtitle 2"/>
          <p:cNvSpPr>
            <a:spLocks noGrp="1"/>
          </p:cNvSpPr>
          <p:nvPr>
            <p:ph type="subTitle" idx="1"/>
          </p:nvPr>
        </p:nvSpPr>
        <p:spPr>
          <a:xfrm>
            <a:off x="885825" y="3124200"/>
            <a:ext cx="7458075" cy="1752600"/>
          </a:xfrm>
        </p:spPr>
        <p:txBody>
          <a:bodyPr vert="horz" lIns="91440" tIns="45720" rIns="91440" bIns="45720" rtlCol="0" anchor="t">
            <a:normAutofit lnSpcReduction="10000"/>
          </a:bodyPr>
          <a:lstStyle/>
          <a:p>
            <a:pPr>
              <a:spcBef>
                <a:spcPts val="0"/>
              </a:spcBef>
            </a:pPr>
            <a:r>
              <a:rPr lang="en-US" sz="2800" dirty="0">
                <a:solidFill>
                  <a:schemeClr val="tx1">
                    <a:lumMod val="75000"/>
                    <a:lumOff val="25000"/>
                  </a:schemeClr>
                </a:solidFill>
                <a:latin typeface="Trebuchet MS" panose="020B0603020202020204" pitchFamily="34" charset="0"/>
              </a:rPr>
              <a:t>Chief Michael Davis</a:t>
            </a:r>
          </a:p>
          <a:p>
            <a:pPr>
              <a:spcBef>
                <a:spcPts val="0"/>
              </a:spcBef>
            </a:pPr>
            <a:r>
              <a:rPr lang="en-US" sz="2800" dirty="0">
                <a:solidFill>
                  <a:schemeClr val="tx1">
                    <a:lumMod val="75000"/>
                    <a:lumOff val="25000"/>
                  </a:schemeClr>
                </a:solidFill>
                <a:latin typeface="Trebuchet MS" panose="020B0603020202020204" pitchFamily="34" charset="0"/>
              </a:rPr>
              <a:t>Director of Public Safety</a:t>
            </a:r>
          </a:p>
          <a:p>
            <a:pPr>
              <a:spcBef>
                <a:spcPts val="0"/>
              </a:spcBef>
            </a:pPr>
            <a:r>
              <a:rPr lang="en-US" sz="2800" dirty="0">
                <a:solidFill>
                  <a:schemeClr val="tx1">
                    <a:lumMod val="75000"/>
                    <a:lumOff val="25000"/>
                  </a:schemeClr>
                </a:solidFill>
                <a:latin typeface="Trebuchet MS" panose="020B0603020202020204" pitchFamily="34" charset="0"/>
              </a:rPr>
              <a:t>Northeastern University Police Department</a:t>
            </a:r>
            <a:endParaRPr lang="x-none" sz="2800" dirty="0">
              <a:solidFill>
                <a:schemeClr val="tx1">
                  <a:lumMod val="75000"/>
                  <a:lumOff val="25000"/>
                </a:schemeClr>
              </a:solidFill>
              <a:latin typeface="Trebuchet MS" panose="020B0603020202020204" pitchFamily="34" charset="0"/>
            </a:endParaRPr>
          </a:p>
          <a:p>
            <a:pPr>
              <a:spcBef>
                <a:spcPts val="0"/>
              </a:spcBef>
            </a:pPr>
            <a:r>
              <a:rPr lang="en-US" sz="2800" dirty="0">
                <a:solidFill>
                  <a:schemeClr val="tx1">
                    <a:lumMod val="75000"/>
                    <a:lumOff val="25000"/>
                  </a:schemeClr>
                </a:solidFill>
                <a:latin typeface="Trebuchet MS" panose="020B0603020202020204" pitchFamily="34" charset="0"/>
              </a:rPr>
              <a:t>Boston, Massachusetts</a:t>
            </a:r>
          </a:p>
        </p:txBody>
      </p:sp>
    </p:spTree>
    <p:extLst>
      <p:ext uri="{BB962C8B-B14F-4D97-AF65-F5344CB8AC3E}">
        <p14:creationId xmlns:p14="http://schemas.microsoft.com/office/powerpoint/2010/main" val="331932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rebuchet MS" panose="020B0603020202020204" pitchFamily="34" charset="0"/>
              </a:rPr>
              <a:t>Welcome to </a:t>
            </a:r>
            <a:r>
              <a:rPr lang="en-US" b="1" i="1" dirty="0">
                <a:latin typeface="Trebuchet MS" panose="020B0603020202020204" pitchFamily="34" charset="0"/>
              </a:rPr>
              <a:t>A Call for Procedural Justice</a:t>
            </a:r>
          </a:p>
        </p:txBody>
      </p:sp>
      <p:sp>
        <p:nvSpPr>
          <p:cNvPr id="3" name="Content Placeholder 2"/>
          <p:cNvSpPr>
            <a:spLocks noGrp="1"/>
          </p:cNvSpPr>
          <p:nvPr>
            <p:ph idx="1"/>
          </p:nvPr>
        </p:nvSpPr>
        <p:spPr>
          <a:xfrm>
            <a:off x="457200" y="1663524"/>
            <a:ext cx="8229600" cy="4108041"/>
          </a:xfrm>
        </p:spPr>
        <p:txBody>
          <a:bodyPr vert="horz" lIns="91440" tIns="45720" rIns="91440" bIns="45720" rtlCol="0" anchor="t">
            <a:normAutofit/>
          </a:bodyPr>
          <a:lstStyle/>
          <a:p>
            <a:pPr fontAlgn="base"/>
            <a:r>
              <a:rPr lang="en-US" sz="2000" b="1">
                <a:latin typeface="Trebuchet MS" panose="020B0603020202020204" pitchFamily="34" charset="0"/>
              </a:rPr>
              <a:t>The webinar will begin at 1:00pm EST</a:t>
            </a:r>
          </a:p>
          <a:p>
            <a:pPr fontAlgn="base"/>
            <a:r>
              <a:rPr lang="en-US" sz="2000" b="1">
                <a:solidFill>
                  <a:srgbClr val="EA7125"/>
                </a:solidFill>
                <a:latin typeface="Trebuchet MS" panose="020B0603020202020204" pitchFamily="34" charset="0"/>
              </a:rPr>
              <a:t>Live captioning</a:t>
            </a:r>
            <a:r>
              <a:rPr lang="en-US" sz="2000" b="1">
                <a:latin typeface="Trebuchet MS" panose="020B0603020202020204" pitchFamily="34" charset="0"/>
              </a:rPr>
              <a:t> is available here: </a:t>
            </a:r>
            <a:r>
              <a:rPr lang="en-US" sz="2000" b="1" u="sng">
                <a:latin typeface="Trebuchet MS" panose="020B0603020202020204" pitchFamily="34" charset="0"/>
                <a:hlinkClick r:id="rId3"/>
              </a:rPr>
              <a:t>http://west.caption-viewer.com/pkmhhknc</a:t>
            </a:r>
            <a:r>
              <a:rPr lang="en-US" sz="2000" b="1">
                <a:latin typeface="Trebuchet MS" panose="020B0603020202020204" pitchFamily="34" charset="0"/>
              </a:rPr>
              <a:t> </a:t>
            </a:r>
          </a:p>
          <a:p>
            <a:pPr lvl="1" fontAlgn="base"/>
            <a:r>
              <a:rPr lang="en-US" sz="2000" b="1">
                <a:latin typeface="Trebuchet MS" panose="020B0603020202020204" pitchFamily="34" charset="0"/>
              </a:rPr>
              <a:t>Just copy and paste the link into a separate browser window</a:t>
            </a:r>
          </a:p>
          <a:p>
            <a:pPr fontAlgn="base"/>
            <a:r>
              <a:rPr lang="en-US" sz="2000" b="1">
                <a:latin typeface="Trebuchet MS" panose="020B0603020202020204" pitchFamily="34" charset="0"/>
              </a:rPr>
              <a:t>If possible, please </a:t>
            </a:r>
            <a:r>
              <a:rPr lang="en-US" sz="2000" b="1">
                <a:solidFill>
                  <a:srgbClr val="EA7125"/>
                </a:solidFill>
                <a:latin typeface="Trebuchet MS" panose="020B0603020202020204" pitchFamily="34" charset="0"/>
              </a:rPr>
              <a:t>use your computer</a:t>
            </a:r>
            <a:r>
              <a:rPr lang="en-US" sz="2000" b="1">
                <a:latin typeface="Trebuchet MS" panose="020B0603020202020204" pitchFamily="34" charset="0"/>
              </a:rPr>
              <a:t> for audio instead of your phone</a:t>
            </a:r>
          </a:p>
          <a:p>
            <a:pPr fontAlgn="base"/>
            <a:r>
              <a:rPr lang="en-US" sz="2000" b="1">
                <a:latin typeface="Trebuchet MS" panose="020B0603020202020204" pitchFamily="34" charset="0"/>
              </a:rPr>
              <a:t>If you have any technical problems during the webinar, please visit the </a:t>
            </a:r>
            <a:r>
              <a:rPr lang="en-US" sz="2000" b="1">
                <a:solidFill>
                  <a:srgbClr val="EA7125"/>
                </a:solidFill>
                <a:latin typeface="Trebuchet MS" panose="020B0603020202020204" pitchFamily="34" charset="0"/>
                <a:hlinkClick r:id="rId4"/>
              </a:rPr>
              <a:t>WebEx Help Desk</a:t>
            </a:r>
            <a:r>
              <a:rPr lang="en-US" sz="2000" b="1">
                <a:latin typeface="Trebuchet MS" panose="020B0603020202020204" pitchFamily="34" charset="0"/>
              </a:rPr>
              <a:t> or call (866) 229-3239</a:t>
            </a:r>
          </a:p>
          <a:p>
            <a:pPr fontAlgn="base"/>
            <a:r>
              <a:rPr lang="en-US" sz="2000" b="1">
                <a:latin typeface="Trebuchet MS" panose="020B0603020202020204" pitchFamily="34" charset="0"/>
              </a:rPr>
              <a:t>Today’s webinar will be </a:t>
            </a:r>
            <a:r>
              <a:rPr lang="en-US" sz="2000" b="1">
                <a:solidFill>
                  <a:srgbClr val="EA7125"/>
                </a:solidFill>
                <a:latin typeface="Trebuchet MS" panose="020B0603020202020204" pitchFamily="34" charset="0"/>
              </a:rPr>
              <a:t>recorded and archived </a:t>
            </a:r>
            <a:r>
              <a:rPr lang="en-US" sz="2000" b="1">
                <a:latin typeface="Trebuchet MS" panose="020B0603020202020204" pitchFamily="34" charset="0"/>
              </a:rPr>
              <a:t>on the </a:t>
            </a:r>
            <a:r>
              <a:rPr lang="en-US" sz="2000" b="1">
                <a:latin typeface="Trebuchet MS" panose="020B0603020202020204" pitchFamily="34" charset="0"/>
                <a:hlinkClick r:id="rId5"/>
              </a:rPr>
              <a:t>NCCJD website</a:t>
            </a:r>
            <a:r>
              <a:rPr lang="en-US" sz="2000" b="1">
                <a:latin typeface="Trebuchet MS" panose="020B0603020202020204" pitchFamily="34" charset="0"/>
              </a:rPr>
              <a:t>, along with the PowerPoint and a transcript </a:t>
            </a:r>
          </a:p>
        </p:txBody>
      </p:sp>
    </p:spTree>
    <p:extLst>
      <p:ext uri="{BB962C8B-B14F-4D97-AF65-F5344CB8AC3E}">
        <p14:creationId xmlns:p14="http://schemas.microsoft.com/office/powerpoint/2010/main" val="350002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3400"/>
            <a:ext cx="9144000" cy="632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0" y="609600"/>
            <a:ext cx="9144000" cy="6248400"/>
          </a:xfrm>
          <a:prstGeom prst="rect">
            <a:avLst/>
          </a:prstGeom>
          <a:blipFill dpi="0" rotWithShape="1">
            <a:blip r:embed="rId3" cstate="print">
              <a:alphaModFix amt="42000"/>
              <a:extLst>
                <a:ext uri="{BEBA8EAE-BF5A-486C-A8C5-ECC9F3942E4B}">
                  <a14:imgProps xmlns:a14="http://schemas.microsoft.com/office/drawing/2010/main">
                    <a14:imgLayer r:embed="rId4">
                      <a14:imgEffect>
                        <a14:colorTemperature colorTemp="6250"/>
                      </a14:imgEffect>
                      <a14:imgEffect>
                        <a14:saturation sat="7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914400" y="2438400"/>
            <a:ext cx="1827662" cy="2367116"/>
          </a:xfrm>
          <a:prstGeom prst="rect">
            <a:avLst/>
          </a:prstGeom>
          <a:effectLst>
            <a:innerShdw blurRad="63500" dist="50800">
              <a:prstClr val="black">
                <a:alpha val="50000"/>
              </a:prstClr>
            </a:innerShdw>
          </a:effectLst>
        </p:spPr>
      </p:pic>
      <p:sp>
        <p:nvSpPr>
          <p:cNvPr id="2" name="Title 1"/>
          <p:cNvSpPr>
            <a:spLocks noGrp="1"/>
          </p:cNvSpPr>
          <p:nvPr>
            <p:ph type="ctrTitle"/>
          </p:nvPr>
        </p:nvSpPr>
        <p:spPr>
          <a:xfrm>
            <a:off x="3048000" y="2971800"/>
            <a:ext cx="6096000" cy="1470025"/>
          </a:xfrm>
          <a:effectLst>
            <a:innerShdw blurRad="63500" dist="50800" dir="2700000">
              <a:prstClr val="black">
                <a:alpha val="50000"/>
              </a:prstClr>
            </a:innerShdw>
          </a:effectLst>
        </p:spPr>
        <p:txBody>
          <a:bodyPr>
            <a:normAutofit fontScale="90000"/>
          </a:bodyPr>
          <a:lstStyle/>
          <a:p>
            <a:pPr algn="l">
              <a:lnSpc>
                <a:spcPct val="70000"/>
              </a:lnSpc>
            </a:pPr>
            <a:r>
              <a:rPr lang="en-US" sz="4000" b="1" cap="small" dirty="0">
                <a:solidFill>
                  <a:schemeClr val="bg1"/>
                </a:solidFill>
                <a:effectLst>
                  <a:innerShdw blurRad="63500" dist="50800" dir="18900000">
                    <a:prstClr val="black">
                      <a:alpha val="50000"/>
                    </a:prstClr>
                  </a:innerShdw>
                </a:effectLst>
              </a:rPr>
              <a:t>The</a:t>
            </a:r>
            <a:br>
              <a:rPr lang="en-US" sz="4000" b="1" cap="small" dirty="0">
                <a:solidFill>
                  <a:schemeClr val="bg1"/>
                </a:solidFill>
                <a:effectLst>
                  <a:innerShdw blurRad="63500" dist="50800" dir="18900000">
                    <a:prstClr val="black">
                      <a:alpha val="50000"/>
                    </a:prstClr>
                  </a:innerShdw>
                </a:effectLst>
              </a:rPr>
            </a:br>
            <a:br>
              <a:rPr lang="en-US" sz="1300" b="1" cap="small" dirty="0">
                <a:solidFill>
                  <a:schemeClr val="bg1"/>
                </a:solidFill>
                <a:effectLst>
                  <a:innerShdw blurRad="63500" dist="50800" dir="18900000">
                    <a:prstClr val="black">
                      <a:alpha val="50000"/>
                    </a:prstClr>
                  </a:innerShdw>
                </a:effectLst>
              </a:rPr>
            </a:br>
            <a:br>
              <a:rPr lang="en-US" sz="200" b="1" cap="small" dirty="0">
                <a:solidFill>
                  <a:schemeClr val="bg1"/>
                </a:solidFill>
                <a:effectLst>
                  <a:innerShdw blurRad="63500" dist="50800" dir="18900000">
                    <a:prstClr val="black">
                      <a:alpha val="50000"/>
                    </a:prstClr>
                  </a:innerShdw>
                </a:effectLst>
              </a:rPr>
            </a:br>
            <a:r>
              <a:rPr lang="en-US" sz="6700" b="1" cap="small" dirty="0">
                <a:solidFill>
                  <a:schemeClr val="bg1"/>
                </a:solidFill>
                <a:effectLst>
                  <a:innerShdw blurRad="63500" dist="50800" dir="18900000">
                    <a:prstClr val="black">
                      <a:alpha val="50000"/>
                    </a:prstClr>
                  </a:innerShdw>
                </a:effectLst>
              </a:rPr>
              <a:t>Essence</a:t>
            </a:r>
            <a:br>
              <a:rPr lang="en-US" sz="9800" b="1" cap="small" dirty="0">
                <a:solidFill>
                  <a:schemeClr val="bg1"/>
                </a:solidFill>
                <a:effectLst>
                  <a:innerShdw blurRad="63500" dist="50800" dir="18900000">
                    <a:prstClr val="black">
                      <a:alpha val="50000"/>
                    </a:prstClr>
                  </a:innerShdw>
                </a:effectLst>
              </a:rPr>
            </a:br>
            <a:r>
              <a:rPr lang="en-US" sz="4000" b="1" cap="small" dirty="0">
                <a:solidFill>
                  <a:schemeClr val="bg1"/>
                </a:solidFill>
                <a:effectLst>
                  <a:innerShdw blurRad="63500" dist="50800" dir="18900000">
                    <a:prstClr val="black">
                      <a:alpha val="50000"/>
                    </a:prstClr>
                  </a:innerShdw>
                </a:effectLst>
              </a:rPr>
              <a:t>of</a:t>
            </a:r>
            <a:br>
              <a:rPr lang="en-US" sz="9800" b="1" cap="small" dirty="0">
                <a:solidFill>
                  <a:schemeClr val="bg1"/>
                </a:solidFill>
                <a:effectLst>
                  <a:innerShdw blurRad="63500" dist="50800" dir="18900000">
                    <a:prstClr val="black">
                      <a:alpha val="50000"/>
                    </a:prstClr>
                  </a:innerShdw>
                </a:effectLst>
              </a:rPr>
            </a:br>
            <a:r>
              <a:rPr lang="en-US" sz="9600" b="1" cap="small" dirty="0">
                <a:solidFill>
                  <a:schemeClr val="bg1"/>
                </a:solidFill>
                <a:effectLst>
                  <a:innerShdw blurRad="63500" dist="50800" dir="18900000">
                    <a:prstClr val="black">
                      <a:alpha val="50000"/>
                    </a:prstClr>
                  </a:innerShdw>
                </a:effectLst>
              </a:rPr>
              <a:t>engagement</a:t>
            </a:r>
            <a:endParaRPr lang="en-US" sz="8000" b="1" cap="small" dirty="0">
              <a:solidFill>
                <a:schemeClr val="bg1"/>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378338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br>
              <a:rPr lang="en-US" sz="3600" cap="small" dirty="0"/>
            </a:br>
            <a:r>
              <a:rPr lang="en-US" sz="4000" cap="small" dirty="0">
                <a:solidFill>
                  <a:schemeClr val="bg1"/>
                </a:solidFill>
              </a:rPr>
              <a:t>WE</a:t>
            </a:r>
            <a:r>
              <a:rPr lang="en-US" sz="2000" cap="small" dirty="0">
                <a:solidFill>
                  <a:schemeClr val="bg1"/>
                </a:solidFill>
              </a:rPr>
              <a:t> </a:t>
            </a:r>
            <a:r>
              <a:rPr lang="en-US" sz="3600" cap="small" dirty="0">
                <a:solidFill>
                  <a:schemeClr val="bg1"/>
                </a:solidFill>
              </a:rPr>
              <a:t>must embody the core tenets of procedural justice </a:t>
            </a:r>
          </a:p>
        </p:txBody>
      </p:sp>
      <p:sp>
        <p:nvSpPr>
          <p:cNvPr id="4" name="Rectangle 3"/>
          <p:cNvSpPr/>
          <p:nvPr/>
        </p:nvSpPr>
        <p:spPr>
          <a:xfrm>
            <a:off x="421341" y="1922405"/>
            <a:ext cx="8382000" cy="2362200"/>
          </a:xfrm>
          <a:prstGeom prst="rect">
            <a:avLst/>
          </a:prstGeom>
          <a:solidFill>
            <a:srgbClr val="0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457200" y="1922405"/>
            <a:ext cx="8229600" cy="2192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200"/>
              </a:spcBef>
              <a:buNone/>
            </a:pPr>
            <a:endParaRPr lang="en-US" sz="200" cap="small" dirty="0">
              <a:effectLst>
                <a:outerShdw blurRad="38100" dist="38100" dir="2700000" algn="tl">
                  <a:srgbClr val="000000">
                    <a:alpha val="43137"/>
                  </a:srgbClr>
                </a:outerShdw>
              </a:effectLst>
            </a:endParaRPr>
          </a:p>
          <a:p>
            <a:pPr marL="0" lvl="1" indent="0" algn="ctr">
              <a:spcBef>
                <a:spcPts val="600"/>
              </a:spcBef>
              <a:buNone/>
            </a:pPr>
            <a:r>
              <a:rPr lang="en-US" sz="3200" b="1" i="1" dirty="0">
                <a:effectLst>
                  <a:outerShdw blurRad="38100" dist="38100" dir="2700000" algn="tl">
                    <a:srgbClr val="000000">
                      <a:alpha val="43137"/>
                    </a:srgbClr>
                  </a:outerShdw>
                </a:effectLst>
              </a:rPr>
              <a:t>Quality of Decision Making</a:t>
            </a:r>
          </a:p>
          <a:p>
            <a:pPr marL="0" lvl="1" indent="0" algn="ctr">
              <a:spcBef>
                <a:spcPts val="600"/>
              </a:spcBef>
              <a:buNone/>
            </a:pPr>
            <a:r>
              <a:rPr lang="en-US" sz="2400" i="1" dirty="0">
                <a:effectLst>
                  <a:outerShdw blurRad="38100" dist="38100" dir="2700000" algn="tl">
                    <a:srgbClr val="000000">
                      <a:alpha val="43137"/>
                    </a:srgbClr>
                  </a:outerShdw>
                </a:effectLst>
              </a:rPr>
              <a:t>Voice | Neutrality </a:t>
            </a:r>
          </a:p>
          <a:p>
            <a:pPr marL="0" lvl="1" indent="0" algn="ctr">
              <a:spcBef>
                <a:spcPts val="600"/>
              </a:spcBef>
              <a:buNone/>
            </a:pPr>
            <a:r>
              <a:rPr lang="en-US" sz="3200" b="1" i="1" dirty="0">
                <a:effectLst>
                  <a:outerShdw blurRad="38100" dist="38100" dir="2700000" algn="tl">
                    <a:srgbClr val="000000">
                      <a:alpha val="43137"/>
                    </a:srgbClr>
                  </a:outerShdw>
                </a:effectLst>
              </a:rPr>
              <a:t>Quality of Treatment </a:t>
            </a:r>
          </a:p>
          <a:p>
            <a:pPr marL="0" lvl="1" indent="0" algn="ctr">
              <a:spcBef>
                <a:spcPts val="600"/>
              </a:spcBef>
              <a:buNone/>
            </a:pPr>
            <a:r>
              <a:rPr lang="en-US" sz="2400" b="1" i="1" dirty="0">
                <a:effectLst>
                  <a:outerShdw blurRad="38100" dist="38100" dir="2700000" algn="tl">
                    <a:srgbClr val="000000">
                      <a:alpha val="43137"/>
                    </a:srgbClr>
                  </a:outerShdw>
                </a:effectLst>
              </a:rPr>
              <a:t>Respect</a:t>
            </a:r>
            <a:r>
              <a:rPr lang="en-US" sz="2400" i="1" dirty="0">
                <a:effectLst>
                  <a:outerShdw blurRad="38100" dist="38100" dir="2700000" algn="tl">
                    <a:srgbClr val="000000">
                      <a:alpha val="43137"/>
                    </a:srgbClr>
                  </a:outerShdw>
                </a:effectLst>
              </a:rPr>
              <a:t> for People and their rights </a:t>
            </a:r>
            <a:r>
              <a:rPr lang="en-US" sz="2400" i="1">
                <a:effectLst>
                  <a:outerShdw blurRad="38100" dist="38100" dir="2700000" algn="tl">
                    <a:srgbClr val="000000">
                      <a:alpha val="43137"/>
                    </a:srgbClr>
                  </a:outerShdw>
                </a:effectLst>
              </a:rPr>
              <a:t>| Trustworthiness</a:t>
            </a:r>
            <a:endParaRPr lang="en-US" sz="2400" i="1" dirty="0">
              <a:effectLst>
                <a:outerShdw blurRad="38100" dist="38100" dir="2700000" algn="tl">
                  <a:srgbClr val="000000">
                    <a:alpha val="43137"/>
                  </a:srgbClr>
                </a:outerShdw>
              </a:effectLst>
            </a:endParaRPr>
          </a:p>
        </p:txBody>
      </p:sp>
      <p:pic>
        <p:nvPicPr>
          <p:cNvPr id="1026" name="Picture 2" descr="https://scontent-lga3-1.xx.fbcdn.net/hphotos-xlp1/v/t1.0-9/11990536_418097678397253_909077732099160527_n.jpg?oh=2a485bced756a84d9e47b1550f4d39b6&amp;oe=56E5FA41"/>
          <p:cNvPicPr>
            <a:picLocks noChangeAspect="1" noChangeArrowheads="1"/>
          </p:cNvPicPr>
          <p:nvPr/>
        </p:nvPicPr>
        <p:blipFill rotWithShape="1">
          <a:blip r:embed="rId3">
            <a:extLst>
              <a:ext uri="{28A0092B-C50C-407E-A947-70E740481C1C}">
                <a14:useLocalDpi xmlns:a14="http://schemas.microsoft.com/office/drawing/2010/main" val="0"/>
              </a:ext>
            </a:extLst>
          </a:blip>
          <a:srcRect t="30380" b="33165"/>
          <a:stretch/>
        </p:blipFill>
        <p:spPr bwMode="auto">
          <a:xfrm>
            <a:off x="304800" y="4486275"/>
            <a:ext cx="5251649"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lga3-1.xx.fbcdn.net/hphotos-xfa1/t31.0-8/11103162_363908450482843_796223680711753947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572" b="3284"/>
          <a:stretch/>
        </p:blipFill>
        <p:spPr bwMode="auto">
          <a:xfrm>
            <a:off x="4127453" y="4486275"/>
            <a:ext cx="5016547" cy="1909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3.amazonaws.com/Retellity/ActivityImage/1115/1114822-image-1455143-601858279861451-137652105-n.jpg"/>
          <p:cNvPicPr>
            <a:picLocks noChangeAspect="1" noChangeArrowheads="1"/>
          </p:cNvPicPr>
          <p:nvPr/>
        </p:nvPicPr>
        <p:blipFill rotWithShape="1">
          <a:blip r:embed="rId5">
            <a:extLst>
              <a:ext uri="{28A0092B-C50C-407E-A947-70E740481C1C}">
                <a14:useLocalDpi xmlns:a14="http://schemas.microsoft.com/office/drawing/2010/main" val="0"/>
              </a:ext>
            </a:extLst>
          </a:blip>
          <a:srcRect b="3027"/>
          <a:stretch/>
        </p:blipFill>
        <p:spPr bwMode="auto">
          <a:xfrm>
            <a:off x="4038600" y="4483157"/>
            <a:ext cx="2017713" cy="19128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content-lga3-1.xx.fbcdn.net/t31.0-8/13502758_511830639023956_4594787720292960703_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72" r="14066" b="33157"/>
          <a:stretch/>
        </p:blipFill>
        <p:spPr bwMode="auto">
          <a:xfrm>
            <a:off x="-1" y="4483157"/>
            <a:ext cx="2362201" cy="192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658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88586" y="1219200"/>
            <a:ext cx="8550613" cy="4800600"/>
          </a:xfrm>
          <a:prstGeom prst="rect">
            <a:avLst/>
          </a:prstGeom>
          <a:solidFill>
            <a:srgbClr val="000000">
              <a:alpha val="50196"/>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3" name="TextBox 12"/>
          <p:cNvSpPr txBox="1"/>
          <p:nvPr/>
        </p:nvSpPr>
        <p:spPr>
          <a:xfrm>
            <a:off x="3238434" y="1320875"/>
            <a:ext cx="2667140" cy="584775"/>
          </a:xfrm>
          <a:prstGeom prst="rect">
            <a:avLst/>
          </a:prstGeom>
          <a:noFill/>
        </p:spPr>
        <p:txBody>
          <a:bodyPr wrap="none" rtlCol="0">
            <a:spAutoFit/>
          </a:bodyPr>
          <a:lstStyle/>
          <a:p>
            <a:pPr algn="ctr"/>
            <a:r>
              <a:rPr lang="en-US" sz="3200" b="1" cap="small" dirty="0">
                <a:solidFill>
                  <a:schemeClr val="bg1"/>
                </a:solidFill>
                <a:effectLst>
                  <a:outerShdw blurRad="38100" dist="38100" dir="2700000" algn="tl">
                    <a:srgbClr val="000000">
                      <a:alpha val="43137"/>
                    </a:srgbClr>
                  </a:outerShdw>
                </a:effectLst>
                <a:latin typeface="Arial Narrow" panose="020B0606020202030204" pitchFamily="34" charset="0"/>
              </a:rPr>
              <a:t>Intrinsic Value </a:t>
            </a:r>
          </a:p>
        </p:txBody>
      </p:sp>
      <p:sp>
        <p:nvSpPr>
          <p:cNvPr id="26" name="TextBox 25"/>
          <p:cNvSpPr txBox="1"/>
          <p:nvPr/>
        </p:nvSpPr>
        <p:spPr>
          <a:xfrm>
            <a:off x="533190" y="3390280"/>
            <a:ext cx="2458577" cy="584775"/>
          </a:xfrm>
          <a:prstGeom prst="rect">
            <a:avLst/>
          </a:prstGeom>
          <a:noFill/>
        </p:spPr>
        <p:txBody>
          <a:bodyPr wrap="square" rtlCol="0">
            <a:spAutoFit/>
          </a:bodyPr>
          <a:lstStyle/>
          <a:p>
            <a:pPr algn="ctr"/>
            <a:r>
              <a:rPr lang="en-US" sz="3200" b="1" cap="small" dirty="0">
                <a:solidFill>
                  <a:srgbClr val="00B050"/>
                </a:solidFill>
                <a:effectLst>
                  <a:outerShdw blurRad="38100" dist="38100" dir="2700000" algn="tl">
                    <a:srgbClr val="000000">
                      <a:alpha val="43137"/>
                    </a:srgbClr>
                  </a:outerShdw>
                </a:effectLst>
                <a:latin typeface="Arial Narrow" panose="020B0606020202030204" pitchFamily="34" charset="0"/>
              </a:rPr>
              <a:t>Language</a:t>
            </a:r>
          </a:p>
        </p:txBody>
      </p:sp>
      <p:sp>
        <p:nvSpPr>
          <p:cNvPr id="16" name="TextBox 15"/>
          <p:cNvSpPr txBox="1"/>
          <p:nvPr/>
        </p:nvSpPr>
        <p:spPr>
          <a:xfrm>
            <a:off x="3333593" y="3390280"/>
            <a:ext cx="2458577" cy="584775"/>
          </a:xfrm>
          <a:prstGeom prst="rect">
            <a:avLst/>
          </a:prstGeom>
          <a:noFill/>
        </p:spPr>
        <p:txBody>
          <a:bodyPr wrap="square" rtlCol="0">
            <a:spAutoFit/>
          </a:bodyPr>
          <a:lstStyle/>
          <a:p>
            <a:pPr algn="ctr"/>
            <a:r>
              <a:rPr lang="en-US" sz="3200" b="1" cap="small" dirty="0">
                <a:solidFill>
                  <a:srgbClr val="FF0000"/>
                </a:solidFill>
                <a:effectLst>
                  <a:outerShdw blurRad="38100" dist="38100" dir="2700000" algn="tl">
                    <a:srgbClr val="000000">
                      <a:alpha val="43137"/>
                    </a:srgbClr>
                  </a:outerShdw>
                </a:effectLst>
                <a:latin typeface="Arial Narrow" panose="020B0606020202030204" pitchFamily="34" charset="0"/>
              </a:rPr>
              <a:t>Treatment</a:t>
            </a:r>
          </a:p>
        </p:txBody>
      </p:sp>
      <p:sp>
        <p:nvSpPr>
          <p:cNvPr id="17" name="TextBox 16"/>
          <p:cNvSpPr txBox="1"/>
          <p:nvPr/>
        </p:nvSpPr>
        <p:spPr>
          <a:xfrm>
            <a:off x="6133994" y="3390279"/>
            <a:ext cx="2458577" cy="584775"/>
          </a:xfrm>
          <a:prstGeom prst="rect">
            <a:avLst/>
          </a:prstGeom>
          <a:noFill/>
        </p:spPr>
        <p:txBody>
          <a:bodyPr wrap="square" rtlCol="0">
            <a:spAutoFit/>
          </a:bodyPr>
          <a:lstStyle/>
          <a:p>
            <a:pPr algn="ctr"/>
            <a:r>
              <a:rPr lang="en-US" sz="3200" b="1" cap="small" dirty="0">
                <a:solidFill>
                  <a:srgbClr val="FFFF00"/>
                </a:solidFill>
                <a:effectLst>
                  <a:outerShdw blurRad="38100" dist="38100" dir="2700000" algn="tl">
                    <a:srgbClr val="000000">
                      <a:alpha val="43137"/>
                    </a:srgbClr>
                  </a:outerShdw>
                </a:effectLst>
                <a:latin typeface="Arial Narrow" panose="020B0606020202030204" pitchFamily="34" charset="0"/>
              </a:rPr>
              <a:t>Celebrate</a:t>
            </a:r>
          </a:p>
        </p:txBody>
      </p:sp>
      <p:sp>
        <p:nvSpPr>
          <p:cNvPr id="20" name="TextBox 19"/>
          <p:cNvSpPr txBox="1"/>
          <p:nvPr/>
        </p:nvSpPr>
        <p:spPr>
          <a:xfrm>
            <a:off x="2776436" y="5257800"/>
            <a:ext cx="3572901" cy="584775"/>
          </a:xfrm>
          <a:prstGeom prst="rect">
            <a:avLst/>
          </a:prstGeom>
          <a:noFill/>
        </p:spPr>
        <p:txBody>
          <a:bodyPr wrap="none" rtlCol="0">
            <a:spAutoFit/>
          </a:bodyPr>
          <a:lstStyle/>
          <a:p>
            <a:pPr algn="ctr"/>
            <a:r>
              <a:rPr lang="en-US" sz="3200" b="1" cap="small" dirty="0">
                <a:solidFill>
                  <a:schemeClr val="bg1"/>
                </a:solidFill>
                <a:effectLst>
                  <a:outerShdw blurRad="38100" dist="38100" dir="2700000" algn="tl">
                    <a:srgbClr val="000000">
                      <a:alpha val="43137"/>
                    </a:srgbClr>
                  </a:outerShdw>
                </a:effectLst>
                <a:latin typeface="Arial Narrow" panose="020B0606020202030204" pitchFamily="34" charset="0"/>
              </a:rPr>
              <a:t>Created Experience  </a:t>
            </a:r>
          </a:p>
        </p:txBody>
      </p:sp>
      <p:cxnSp>
        <p:nvCxnSpPr>
          <p:cNvPr id="8" name="Curved Connector 7"/>
          <p:cNvCxnSpPr>
            <a:stCxn id="13" idx="2"/>
            <a:endCxn id="26" idx="0"/>
          </p:cNvCxnSpPr>
          <p:nvPr/>
        </p:nvCxnSpPr>
        <p:spPr>
          <a:xfrm rot="5400000">
            <a:off x="2424927" y="1243203"/>
            <a:ext cx="1484630" cy="2809525"/>
          </a:xfrm>
          <a:prstGeom prst="curvedConnector3">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3" idx="2"/>
            <a:endCxn id="17" idx="0"/>
          </p:cNvCxnSpPr>
          <p:nvPr/>
        </p:nvCxnSpPr>
        <p:spPr>
          <a:xfrm rot="16200000" flipH="1">
            <a:off x="5225329" y="1252324"/>
            <a:ext cx="1484629" cy="2791279"/>
          </a:xfrm>
          <a:prstGeom prst="curvedConnector3">
            <a:avLst>
              <a:gd name="adj1" fmla="val 50000"/>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a:endCxn id="16" idx="0"/>
          </p:cNvCxnSpPr>
          <p:nvPr/>
        </p:nvCxnSpPr>
        <p:spPr>
          <a:xfrm flipH="1">
            <a:off x="4562882" y="1905650"/>
            <a:ext cx="9122" cy="1484630"/>
          </a:xfrm>
          <a:prstGeom prst="straightConnector1">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6" idx="2"/>
            <a:endCxn id="20" idx="0"/>
          </p:cNvCxnSpPr>
          <p:nvPr/>
        </p:nvCxnSpPr>
        <p:spPr>
          <a:xfrm rot="16200000" flipH="1">
            <a:off x="2521311" y="3216223"/>
            <a:ext cx="1282745" cy="2800408"/>
          </a:xfrm>
          <a:prstGeom prst="curvedConnector3">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7" idx="2"/>
            <a:endCxn id="20" idx="0"/>
          </p:cNvCxnSpPr>
          <p:nvPr/>
        </p:nvCxnSpPr>
        <p:spPr>
          <a:xfrm rot="5400000">
            <a:off x="5321712" y="3216229"/>
            <a:ext cx="1282746" cy="2800396"/>
          </a:xfrm>
          <a:prstGeom prst="curvedConnector3">
            <a:avLst>
              <a:gd name="adj1" fmla="val 50000"/>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2"/>
            <a:endCxn id="20" idx="0"/>
          </p:cNvCxnSpPr>
          <p:nvPr/>
        </p:nvCxnSpPr>
        <p:spPr>
          <a:xfrm>
            <a:off x="4562882" y="3975055"/>
            <a:ext cx="5" cy="1282745"/>
          </a:xfrm>
          <a:prstGeom prst="straightConnector1">
            <a:avLst/>
          </a:prstGeom>
          <a:ln w="50800">
            <a:solidFill>
              <a:schemeClr val="tx1">
                <a:lumMod val="50000"/>
                <a:lumOff val="50000"/>
              </a:schemeClr>
            </a:solidFill>
            <a:prstDash val="solid"/>
            <a:miter lim="800000"/>
            <a:headEnd w="lg" len="lg"/>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6078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par>
                                <p:cTn id="37" presetID="22"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par>
                                <p:cTn id="40" presetID="22" presetClass="entr" presetSubtype="1"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16" grpId="0"/>
      <p:bldP spid="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924161" y="2133600"/>
            <a:ext cx="3799577" cy="1371600"/>
          </a:xfrm>
          <a:prstGeom prst="rect">
            <a:avLst/>
          </a:prstGeom>
          <a:solidFill>
            <a:srgbClr val="000000">
              <a:alpha val="50196"/>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57200" y="763509"/>
            <a:ext cx="8229600" cy="838200"/>
          </a:xfrm>
        </p:spPr>
        <p:txBody>
          <a:bodyPr>
            <a:normAutofit/>
          </a:bodyPr>
          <a:lstStyle/>
          <a:p>
            <a:r>
              <a:rPr lang="en-US" b="1" cap="small" dirty="0">
                <a:solidFill>
                  <a:schemeClr val="bg1">
                    <a:lumMod val="95000"/>
                  </a:schemeClr>
                </a:solidFill>
              </a:rPr>
              <a:t>Intentional Engineering Of Trust </a:t>
            </a:r>
          </a:p>
        </p:txBody>
      </p:sp>
      <p:graphicFrame>
        <p:nvGraphicFramePr>
          <p:cNvPr id="12" name="Diagram 11"/>
          <p:cNvGraphicFramePr/>
          <p:nvPr>
            <p:extLst/>
          </p:nvPr>
        </p:nvGraphicFramePr>
        <p:xfrm>
          <a:off x="152400" y="1661182"/>
          <a:ext cx="4727156" cy="455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5015961" y="2209800"/>
            <a:ext cx="3653214" cy="830997"/>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Arial Narrow" panose="020B0606020202030204" pitchFamily="34" charset="0"/>
              </a:rPr>
              <a:t>The making and keeping of promises </a:t>
            </a:r>
          </a:p>
        </p:txBody>
      </p:sp>
      <p:sp>
        <p:nvSpPr>
          <p:cNvPr id="15" name="Rectangle 14"/>
          <p:cNvSpPr/>
          <p:nvPr/>
        </p:nvSpPr>
        <p:spPr>
          <a:xfrm>
            <a:off x="4941786" y="3901418"/>
            <a:ext cx="3781953" cy="1752600"/>
          </a:xfrm>
          <a:prstGeom prst="rect">
            <a:avLst/>
          </a:prstGeom>
          <a:solidFill>
            <a:srgbClr val="000000">
              <a:alpha val="50196"/>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16" name="TextBox 15"/>
          <p:cNvSpPr txBox="1"/>
          <p:nvPr/>
        </p:nvSpPr>
        <p:spPr>
          <a:xfrm>
            <a:off x="5033585" y="3977618"/>
            <a:ext cx="3656931" cy="830997"/>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Arial Narrow" panose="020B0606020202030204" pitchFamily="34" charset="0"/>
              </a:rPr>
              <a:t>The expressions of genuine concern and interest</a:t>
            </a:r>
          </a:p>
        </p:txBody>
      </p:sp>
    </p:spTree>
    <p:extLst>
      <p:ext uri="{BB962C8B-B14F-4D97-AF65-F5344CB8AC3E}">
        <p14:creationId xmlns:p14="http://schemas.microsoft.com/office/powerpoint/2010/main" val="34784019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F32CD9A6-25FB-4813-BC3F-B4C0E592DF7D}"/>
                                            </p:graphicEl>
                                          </p:spTgt>
                                        </p:tgtEl>
                                        <p:attrNameLst>
                                          <p:attrName>style.visibility</p:attrName>
                                        </p:attrNameLst>
                                      </p:cBhvr>
                                      <p:to>
                                        <p:strVal val="visible"/>
                                      </p:to>
                                    </p:set>
                                    <p:animEffect transition="in" filter="fade">
                                      <p:cBhvr>
                                        <p:cTn id="7" dur="500"/>
                                        <p:tgtEl>
                                          <p:spTgt spid="12">
                                            <p:graphicEl>
                                              <a:dgm id="{F32CD9A6-25FB-4813-BC3F-B4C0E592DF7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CA3C1F41-B535-44B7-9CA4-C7764ADE57BA}"/>
                                            </p:graphicEl>
                                          </p:spTgt>
                                        </p:tgtEl>
                                        <p:attrNameLst>
                                          <p:attrName>style.visibility</p:attrName>
                                        </p:attrNameLst>
                                      </p:cBhvr>
                                      <p:to>
                                        <p:strVal val="visible"/>
                                      </p:to>
                                    </p:set>
                                    <p:animEffect transition="in" filter="fade">
                                      <p:cBhvr>
                                        <p:cTn id="10" dur="500"/>
                                        <p:tgtEl>
                                          <p:spTgt spid="12">
                                            <p:graphicEl>
                                              <a:dgm id="{CA3C1F41-B535-44B7-9CA4-C7764ADE57B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graphicEl>
                                              <a:dgm id="{7A555691-C9E6-42B3-BA6C-71C1166FAA9C}"/>
                                            </p:graphicEl>
                                          </p:spTgt>
                                        </p:tgtEl>
                                        <p:attrNameLst>
                                          <p:attrName>style.visibility</p:attrName>
                                        </p:attrNameLst>
                                      </p:cBhvr>
                                      <p:to>
                                        <p:strVal val="visible"/>
                                      </p:to>
                                    </p:set>
                                    <p:animEffect transition="in" filter="fade">
                                      <p:cBhvr>
                                        <p:cTn id="13" dur="500"/>
                                        <p:tgtEl>
                                          <p:spTgt spid="12">
                                            <p:graphicEl>
                                              <a:dgm id="{7A555691-C9E6-42B3-BA6C-71C1166FAA9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graphicEl>
                                              <a:dgm id="{C4A14787-9DC7-4656-AF88-CE950A6BD448}"/>
                                            </p:graphicEl>
                                          </p:spTgt>
                                        </p:tgtEl>
                                        <p:attrNameLst>
                                          <p:attrName>style.visibility</p:attrName>
                                        </p:attrNameLst>
                                      </p:cBhvr>
                                      <p:to>
                                        <p:strVal val="visible"/>
                                      </p:to>
                                    </p:set>
                                    <p:animEffect transition="in" filter="fade">
                                      <p:cBhvr>
                                        <p:cTn id="16" dur="500"/>
                                        <p:tgtEl>
                                          <p:spTgt spid="12">
                                            <p:graphicEl>
                                              <a:dgm id="{C4A14787-9DC7-4656-AF88-CE950A6BD44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graphicEl>
                                              <a:dgm id="{E3E93F90-6899-4BE5-9D5E-F0581A6AAA5E}"/>
                                            </p:graphicEl>
                                          </p:spTgt>
                                        </p:tgtEl>
                                        <p:attrNameLst>
                                          <p:attrName>style.visibility</p:attrName>
                                        </p:attrNameLst>
                                      </p:cBhvr>
                                      <p:to>
                                        <p:strVal val="visible"/>
                                      </p:to>
                                    </p:set>
                                    <p:animEffect transition="in" filter="fade">
                                      <p:cBhvr>
                                        <p:cTn id="19" dur="500"/>
                                        <p:tgtEl>
                                          <p:spTgt spid="12">
                                            <p:graphicEl>
                                              <a:dgm id="{E3E93F90-6899-4BE5-9D5E-F0581A6AAA5E}"/>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graphicEl>
                                              <a:dgm id="{3D62B569-6D21-4E61-8203-40EC3CF332CC}"/>
                                            </p:graphicEl>
                                          </p:spTgt>
                                        </p:tgtEl>
                                        <p:attrNameLst>
                                          <p:attrName>style.visibility</p:attrName>
                                        </p:attrNameLst>
                                      </p:cBhvr>
                                      <p:to>
                                        <p:strVal val="visible"/>
                                      </p:to>
                                    </p:set>
                                    <p:animEffect transition="in" filter="fade">
                                      <p:cBhvr>
                                        <p:cTn id="22" dur="500"/>
                                        <p:tgtEl>
                                          <p:spTgt spid="12">
                                            <p:graphicEl>
                                              <a:dgm id="{3D62B569-6D21-4E61-8203-40EC3CF332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2" grpId="0">
        <p:bldSub>
          <a:bldDgm/>
        </p:bldSub>
      </p:bldGraphic>
      <p:bldP spid="13"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kaplan\Downloads\shutterstock_13934588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2000" contrast="-39000"/>
                    </a14:imgEffect>
                  </a14:imgLayer>
                </a14:imgProps>
              </a:ext>
              <a:ext uri="{28A0092B-C50C-407E-A947-70E740481C1C}">
                <a14:useLocalDpi xmlns:a14="http://schemas.microsoft.com/office/drawing/2010/main" val="0"/>
              </a:ext>
            </a:extLst>
          </a:blip>
          <a:srcRect/>
          <a:stretch>
            <a:fillRect/>
          </a:stretch>
        </p:blipFill>
        <p:spPr bwMode="auto">
          <a:xfrm>
            <a:off x="0" y="565999"/>
            <a:ext cx="9144000" cy="6292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56727" y="1501876"/>
            <a:ext cx="2298665" cy="2977143"/>
          </a:xfrm>
          <a:prstGeom prst="rect">
            <a:avLst/>
          </a:prstGeom>
        </p:spPr>
      </p:pic>
      <p:pic>
        <p:nvPicPr>
          <p:cNvPr id="1026" name="Picture 2" descr="C:\Users\t.kaplan\Downloads\NU_Primary_Logo_2013 (5)\NU Primary Logo 2013\Print\With Seal\CMYK\JPG\neuS_P_cmyk_koKO.jpg"/>
          <p:cNvPicPr>
            <a:picLocks noChangeAspect="1" noChangeArrowheads="1"/>
          </p:cNvPicPr>
          <p:nvPr/>
        </p:nvPicPr>
        <p:blipFill rotWithShape="1">
          <a:blip r:embed="rId5">
            <a:clrChange>
              <a:clrFrom>
                <a:srgbClr val="D83132"/>
              </a:clrFrom>
              <a:clrTo>
                <a:srgbClr val="D83132">
                  <a:alpha val="0"/>
                </a:srgbClr>
              </a:clrTo>
            </a:clrChange>
            <a:biLevel thresh="75000"/>
            <a:extLst>
              <a:ext uri="{BEBA8EAE-BF5A-486C-A8C5-ECC9F3942E4B}">
                <a14:imgProps xmlns:a14="http://schemas.microsoft.com/office/drawing/2010/main">
                  <a14:imgLayer r:embed="rId6">
                    <a14:imgEffect>
                      <a14:backgroundRemoval t="4610" b="96277" l="1239" r="17992"/>
                    </a14:imgEffect>
                  </a14:imgLayer>
                </a14:imgProps>
              </a:ext>
              <a:ext uri="{28A0092B-C50C-407E-A947-70E740481C1C}">
                <a14:useLocalDpi xmlns:a14="http://schemas.microsoft.com/office/drawing/2010/main" val="0"/>
              </a:ext>
            </a:extLst>
          </a:blip>
          <a:srcRect l="2338" r="83374"/>
          <a:stretch/>
        </p:blipFill>
        <p:spPr bwMode="auto">
          <a:xfrm>
            <a:off x="6019800" y="1143000"/>
            <a:ext cx="2819400" cy="36272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9956" y="4755475"/>
            <a:ext cx="7204088" cy="707886"/>
          </a:xfrm>
          <a:prstGeom prst="rect">
            <a:avLst/>
          </a:prstGeom>
          <a:noFill/>
        </p:spPr>
        <p:txBody>
          <a:bodyPr wrap="none" rtlCol="0">
            <a:spAutoFit/>
          </a:bodyPr>
          <a:lstStyle/>
          <a:p>
            <a:pPr algn="ctr"/>
            <a:r>
              <a:rPr lang="en-US" sz="4000" b="1" cap="small" dirty="0">
                <a:solidFill>
                  <a:schemeClr val="bg1"/>
                </a:solidFill>
                <a:effectLst>
                  <a:outerShdw blurRad="38100" dist="38100" dir="2700000" algn="tl">
                    <a:srgbClr val="000000">
                      <a:alpha val="43137"/>
                    </a:srgbClr>
                  </a:outerShdw>
                </a:effectLst>
                <a:latin typeface="Arial Narrow" panose="020B0606020202030204" pitchFamily="34" charset="0"/>
              </a:rPr>
              <a:t>Continually Building Partnerships</a:t>
            </a:r>
          </a:p>
        </p:txBody>
      </p:sp>
      <p:sp>
        <p:nvSpPr>
          <p:cNvPr id="8" name="TextBox 7"/>
          <p:cNvSpPr txBox="1"/>
          <p:nvPr/>
        </p:nvSpPr>
        <p:spPr>
          <a:xfrm>
            <a:off x="359934" y="5562600"/>
            <a:ext cx="1914307"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Provost’s Office</a:t>
            </a:r>
          </a:p>
        </p:txBody>
      </p:sp>
      <p:sp>
        <p:nvSpPr>
          <p:cNvPr id="9" name="TextBox 8"/>
          <p:cNvSpPr txBox="1"/>
          <p:nvPr/>
        </p:nvSpPr>
        <p:spPr>
          <a:xfrm>
            <a:off x="2514600" y="5495811"/>
            <a:ext cx="1809278"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Student Affairs</a:t>
            </a:r>
          </a:p>
        </p:txBody>
      </p:sp>
      <p:sp>
        <p:nvSpPr>
          <p:cNvPr id="10" name="TextBox 9"/>
          <p:cNvSpPr txBox="1"/>
          <p:nvPr/>
        </p:nvSpPr>
        <p:spPr>
          <a:xfrm>
            <a:off x="990600" y="6046311"/>
            <a:ext cx="2876621"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Kostas Research Institute</a:t>
            </a:r>
          </a:p>
        </p:txBody>
      </p:sp>
      <p:sp>
        <p:nvSpPr>
          <p:cNvPr id="11" name="TextBox 10"/>
          <p:cNvSpPr txBox="1"/>
          <p:nvPr/>
        </p:nvSpPr>
        <p:spPr>
          <a:xfrm>
            <a:off x="4323878" y="5762655"/>
            <a:ext cx="1295547"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Leadership</a:t>
            </a:r>
          </a:p>
        </p:txBody>
      </p:sp>
      <p:sp>
        <p:nvSpPr>
          <p:cNvPr id="12" name="TextBox 11"/>
          <p:cNvSpPr txBox="1"/>
          <p:nvPr/>
        </p:nvSpPr>
        <p:spPr>
          <a:xfrm>
            <a:off x="6553200" y="6027728"/>
            <a:ext cx="1997663"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Human Resources</a:t>
            </a:r>
          </a:p>
        </p:txBody>
      </p:sp>
      <p:sp>
        <p:nvSpPr>
          <p:cNvPr id="13" name="TextBox 12"/>
          <p:cNvSpPr txBox="1"/>
          <p:nvPr/>
        </p:nvSpPr>
        <p:spPr>
          <a:xfrm>
            <a:off x="5927418" y="5463361"/>
            <a:ext cx="1114088"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Facilities</a:t>
            </a:r>
          </a:p>
        </p:txBody>
      </p:sp>
      <p:sp>
        <p:nvSpPr>
          <p:cNvPr id="14" name="TextBox 13"/>
          <p:cNvSpPr txBox="1"/>
          <p:nvPr/>
        </p:nvSpPr>
        <p:spPr>
          <a:xfrm>
            <a:off x="4800600" y="6244455"/>
            <a:ext cx="1552349" cy="400110"/>
          </a:xfrm>
          <a:prstGeom prst="rect">
            <a:avLst/>
          </a:prstGeom>
          <a:noFill/>
        </p:spPr>
        <p:txBody>
          <a:bodyPr wrap="none" rtlCol="0">
            <a:spAutoFit/>
          </a:bodyPr>
          <a:lstStyle/>
          <a:p>
            <a:pPr algn="ctr"/>
            <a:r>
              <a:rPr lang="en-US" sz="2000" b="1" cap="small" dirty="0">
                <a:solidFill>
                  <a:schemeClr val="bg1"/>
                </a:solidFill>
                <a:effectLst>
                  <a:outerShdw blurRad="38100" dist="38100" dir="2700000" algn="tl">
                    <a:srgbClr val="000000">
                      <a:alpha val="43137"/>
                    </a:srgbClr>
                  </a:outerShdw>
                </a:effectLst>
                <a:latin typeface="Arial Narrow" panose="020B0606020202030204" pitchFamily="34" charset="0"/>
              </a:rPr>
              <a:t>Risk Services</a:t>
            </a:r>
          </a:p>
        </p:txBody>
      </p:sp>
    </p:spTree>
    <p:extLst>
      <p:ext uri="{BB962C8B-B14F-4D97-AF65-F5344CB8AC3E}">
        <p14:creationId xmlns:p14="http://schemas.microsoft.com/office/powerpoint/2010/main" val="315075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2632538"/>
            <a:ext cx="9144000" cy="359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946870"/>
            <a:ext cx="4541808" cy="3048000"/>
          </a:xfrm>
          <a:prstGeom prst="rect">
            <a:avLst/>
          </a:prstGeom>
          <a:blipFill dpi="0" rotWithShape="1">
            <a:blip r:embed="rId2">
              <a:biLevel thresh="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cap="small" dirty="0">
                <a:solidFill>
                  <a:schemeClr val="bg1">
                    <a:lumMod val="95000"/>
                  </a:schemeClr>
                </a:solidFill>
              </a:rPr>
              <a:t>Dimensions of the Approach</a:t>
            </a:r>
          </a:p>
        </p:txBody>
      </p:sp>
      <p:sp>
        <p:nvSpPr>
          <p:cNvPr id="20" name="Rectangle 19"/>
          <p:cNvSpPr/>
          <p:nvPr/>
        </p:nvSpPr>
        <p:spPr>
          <a:xfrm>
            <a:off x="0" y="2253265"/>
            <a:ext cx="9144000" cy="395339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Diagram 8"/>
          <p:cNvGraphicFramePr/>
          <p:nvPr>
            <p:extLst/>
          </p:nvPr>
        </p:nvGraphicFramePr>
        <p:xfrm>
          <a:off x="4267200" y="2701016"/>
          <a:ext cx="4572000" cy="331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8" descr="http://i.imgur.com/i7379j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3262" y="2881400"/>
            <a:ext cx="510379" cy="4713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i.imgur.com/i7379j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4124708"/>
            <a:ext cx="510379" cy="4713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i.imgur.com/i7379j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8169" y="4748507"/>
            <a:ext cx="510379" cy="4713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i.imgur.com/i7379j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6015" y="5376599"/>
            <a:ext cx="510379" cy="4713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5281" y="6172200"/>
            <a:ext cx="9144000" cy="1524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676400"/>
            <a:ext cx="9144000" cy="990600"/>
          </a:xfrm>
          <a:prstGeom prst="rect">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2971800" y="1743513"/>
            <a:ext cx="6172200" cy="85637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457200" y="1910090"/>
            <a:ext cx="2152064" cy="523220"/>
          </a:xfrm>
          <a:prstGeom prst="rect">
            <a:avLst/>
          </a:prstGeom>
        </p:spPr>
        <p:txBody>
          <a:bodyPr wrap="none">
            <a:spAutoFit/>
          </a:bodyPr>
          <a:lstStyle/>
          <a:p>
            <a:r>
              <a:rPr lang="en-US" sz="2800" b="1" cap="small" dirty="0">
                <a:solidFill>
                  <a:schemeClr val="bg1"/>
                </a:solidFill>
                <a:effectLst>
                  <a:outerShdw blurRad="38100" dist="38100" dir="2700000" algn="tl">
                    <a:srgbClr val="000000">
                      <a:alpha val="43137"/>
                    </a:srgbClr>
                  </a:outerShdw>
                </a:effectLst>
                <a:latin typeface="Arial Narrow" panose="020B0606020202030204" pitchFamily="34" charset="0"/>
              </a:rPr>
              <a:t>The Approach</a:t>
            </a:r>
          </a:p>
        </p:txBody>
      </p:sp>
      <p:sp>
        <p:nvSpPr>
          <p:cNvPr id="6" name="Rectangle 5"/>
          <p:cNvSpPr/>
          <p:nvPr/>
        </p:nvSpPr>
        <p:spPr>
          <a:xfrm>
            <a:off x="3065065" y="1734427"/>
            <a:ext cx="5769104" cy="830997"/>
          </a:xfrm>
          <a:prstGeom prst="rect">
            <a:avLst/>
          </a:prstGeom>
        </p:spPr>
        <p:txBody>
          <a:bodyPr wrap="square">
            <a:spAutoFit/>
          </a:bodyPr>
          <a:lstStyle/>
          <a:p>
            <a:pPr algn="r"/>
            <a:r>
              <a:rPr lang="en-US" sz="2400" i="1" dirty="0">
                <a:solidFill>
                  <a:schemeClr val="tx1">
                    <a:lumMod val="75000"/>
                    <a:lumOff val="25000"/>
                  </a:schemeClr>
                </a:solidFill>
                <a:effectLst>
                  <a:outerShdw blurRad="38100" dist="38100" dir="2700000" algn="tl">
                    <a:srgbClr val="000000">
                      <a:alpha val="43137"/>
                    </a:srgbClr>
                  </a:outerShdw>
                </a:effectLst>
                <a:latin typeface="Arial Narrow" panose="020B0606020202030204" pitchFamily="34" charset="0"/>
              </a:rPr>
              <a:t>To build a culture where </a:t>
            </a:r>
            <a:r>
              <a:rPr lang="en-US" sz="2400" i="1">
                <a:solidFill>
                  <a:schemeClr val="tx1">
                    <a:lumMod val="75000"/>
                    <a:lumOff val="25000"/>
                  </a:schemeClr>
                </a:solidFill>
                <a:effectLst>
                  <a:outerShdw blurRad="38100" dist="38100" dir="2700000" algn="tl">
                    <a:srgbClr val="000000">
                      <a:alpha val="43137"/>
                    </a:srgbClr>
                  </a:outerShdw>
                </a:effectLst>
                <a:latin typeface="Arial Narrow" panose="020B0606020202030204" pitchFamily="34" charset="0"/>
              </a:rPr>
              <a:t>everyone believes they can </a:t>
            </a:r>
            <a:r>
              <a:rPr lang="en-US" sz="2400" i="1" dirty="0">
                <a:solidFill>
                  <a:schemeClr val="tx1">
                    <a:lumMod val="75000"/>
                    <a:lumOff val="25000"/>
                  </a:schemeClr>
                </a:solidFill>
                <a:effectLst>
                  <a:outerShdw blurRad="38100" dist="38100" dir="2700000" algn="tl">
                    <a:srgbClr val="000000">
                      <a:alpha val="43137"/>
                    </a:srgbClr>
                  </a:outerShdw>
                </a:effectLst>
                <a:latin typeface="Arial Narrow" panose="020B0606020202030204" pitchFamily="34" charset="0"/>
              </a:rPr>
              <a:t>do their best work. </a:t>
            </a:r>
          </a:p>
        </p:txBody>
      </p:sp>
      <p:pic>
        <p:nvPicPr>
          <p:cNvPr id="17" name="Picture 8" descr="http://i.imgur.com/i7379j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1204" y="3503925"/>
            <a:ext cx="510379" cy="47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873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69508F44-1A8C-40B7-A460-757A8DAEADE2}"/>
                                            </p:graphicEl>
                                          </p:spTgt>
                                        </p:tgtEl>
                                        <p:attrNameLst>
                                          <p:attrName>style.visibility</p:attrName>
                                        </p:attrNameLst>
                                      </p:cBhvr>
                                      <p:to>
                                        <p:strVal val="visible"/>
                                      </p:to>
                                    </p:set>
                                    <p:animEffect transition="in" filter="fade">
                                      <p:cBhvr>
                                        <p:cTn id="7" dur="500"/>
                                        <p:tgtEl>
                                          <p:spTgt spid="9">
                                            <p:graphicEl>
                                              <a:dgm id="{69508F44-1A8C-40B7-A460-757A8DAEADE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710F745E-3694-4040-A3E2-04DF23068A77}"/>
                                            </p:graphicEl>
                                          </p:spTgt>
                                        </p:tgtEl>
                                        <p:attrNameLst>
                                          <p:attrName>style.visibility</p:attrName>
                                        </p:attrNameLst>
                                      </p:cBhvr>
                                      <p:to>
                                        <p:strVal val="visible"/>
                                      </p:to>
                                    </p:set>
                                    <p:animEffect transition="in" filter="fade">
                                      <p:cBhvr>
                                        <p:cTn id="10" dur="500"/>
                                        <p:tgtEl>
                                          <p:spTgt spid="9">
                                            <p:graphicEl>
                                              <a:dgm id="{710F745E-3694-4040-A3E2-04DF23068A7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24673F4A-1A50-4EB3-B06A-394D2F1371CE}"/>
                                            </p:graphicEl>
                                          </p:spTgt>
                                        </p:tgtEl>
                                        <p:attrNameLst>
                                          <p:attrName>style.visibility</p:attrName>
                                        </p:attrNameLst>
                                      </p:cBhvr>
                                      <p:to>
                                        <p:strVal val="visible"/>
                                      </p:to>
                                    </p:set>
                                    <p:animEffect transition="in" filter="fade">
                                      <p:cBhvr>
                                        <p:cTn id="13" dur="500"/>
                                        <p:tgtEl>
                                          <p:spTgt spid="9">
                                            <p:graphicEl>
                                              <a:dgm id="{24673F4A-1A50-4EB3-B06A-394D2F1371C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80A032A0-6945-4A47-980F-D97A9F2A70C9}"/>
                                            </p:graphicEl>
                                          </p:spTgt>
                                        </p:tgtEl>
                                        <p:attrNameLst>
                                          <p:attrName>style.visibility</p:attrName>
                                        </p:attrNameLst>
                                      </p:cBhvr>
                                      <p:to>
                                        <p:strVal val="visible"/>
                                      </p:to>
                                    </p:set>
                                    <p:animEffect transition="in" filter="fade">
                                      <p:cBhvr>
                                        <p:cTn id="18" dur="500"/>
                                        <p:tgtEl>
                                          <p:spTgt spid="9">
                                            <p:graphicEl>
                                              <a:dgm id="{80A032A0-6945-4A47-980F-D97A9F2A70C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EB744F5-102A-4BDB-B9AF-1B18DEB63A41}"/>
                                            </p:graphicEl>
                                          </p:spTgt>
                                        </p:tgtEl>
                                        <p:attrNameLst>
                                          <p:attrName>style.visibility</p:attrName>
                                        </p:attrNameLst>
                                      </p:cBhvr>
                                      <p:to>
                                        <p:strVal val="visible"/>
                                      </p:to>
                                    </p:set>
                                    <p:animEffect transition="in" filter="fade">
                                      <p:cBhvr>
                                        <p:cTn id="21" dur="500"/>
                                        <p:tgtEl>
                                          <p:spTgt spid="9">
                                            <p:graphicEl>
                                              <a:dgm id="{DEB744F5-102A-4BDB-B9AF-1B18DEB63A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CF1C4228-E94D-4E7D-8852-FA9A48431169}"/>
                                            </p:graphicEl>
                                          </p:spTgt>
                                        </p:tgtEl>
                                        <p:attrNameLst>
                                          <p:attrName>style.visibility</p:attrName>
                                        </p:attrNameLst>
                                      </p:cBhvr>
                                      <p:to>
                                        <p:strVal val="visible"/>
                                      </p:to>
                                    </p:set>
                                    <p:animEffect transition="in" filter="fade">
                                      <p:cBhvr>
                                        <p:cTn id="26" dur="500"/>
                                        <p:tgtEl>
                                          <p:spTgt spid="9">
                                            <p:graphicEl>
                                              <a:dgm id="{CF1C4228-E94D-4E7D-8852-FA9A48431169}"/>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graphicEl>
                                              <a:dgm id="{507B224B-DCF7-4425-94DE-EA2D2261F1F0}"/>
                                            </p:graphicEl>
                                          </p:spTgt>
                                        </p:tgtEl>
                                        <p:attrNameLst>
                                          <p:attrName>style.visibility</p:attrName>
                                        </p:attrNameLst>
                                      </p:cBhvr>
                                      <p:to>
                                        <p:strVal val="visible"/>
                                      </p:to>
                                    </p:set>
                                    <p:animEffect transition="in" filter="fade">
                                      <p:cBhvr>
                                        <p:cTn id="29" dur="500"/>
                                        <p:tgtEl>
                                          <p:spTgt spid="9">
                                            <p:graphicEl>
                                              <a:dgm id="{507B224B-DCF7-4425-94DE-EA2D2261F1F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graphicEl>
                                              <a:dgm id="{0627BC6D-EA8B-470C-84A7-8D066082DE03}"/>
                                            </p:graphicEl>
                                          </p:spTgt>
                                        </p:tgtEl>
                                        <p:attrNameLst>
                                          <p:attrName>style.visibility</p:attrName>
                                        </p:attrNameLst>
                                      </p:cBhvr>
                                      <p:to>
                                        <p:strVal val="visible"/>
                                      </p:to>
                                    </p:set>
                                    <p:animEffect transition="in" filter="fade">
                                      <p:cBhvr>
                                        <p:cTn id="34" dur="500"/>
                                        <p:tgtEl>
                                          <p:spTgt spid="9">
                                            <p:graphicEl>
                                              <a:dgm id="{0627BC6D-EA8B-470C-84A7-8D066082DE03}"/>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graphicEl>
                                              <a:dgm id="{9FE05C70-AC7D-4A6F-9330-3369968B6912}"/>
                                            </p:graphicEl>
                                          </p:spTgt>
                                        </p:tgtEl>
                                        <p:attrNameLst>
                                          <p:attrName>style.visibility</p:attrName>
                                        </p:attrNameLst>
                                      </p:cBhvr>
                                      <p:to>
                                        <p:strVal val="visible"/>
                                      </p:to>
                                    </p:set>
                                    <p:animEffect transition="in" filter="fade">
                                      <p:cBhvr>
                                        <p:cTn id="37" dur="500"/>
                                        <p:tgtEl>
                                          <p:spTgt spid="9">
                                            <p:graphicEl>
                                              <a:dgm id="{9FE05C70-AC7D-4A6F-9330-3369968B69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4AC85D3C-A344-41CF-9D10-DA09BD46D268}"/>
                                            </p:graphicEl>
                                          </p:spTgt>
                                        </p:tgtEl>
                                        <p:attrNameLst>
                                          <p:attrName>style.visibility</p:attrName>
                                        </p:attrNameLst>
                                      </p:cBhvr>
                                      <p:to>
                                        <p:strVal val="visible"/>
                                      </p:to>
                                    </p:set>
                                    <p:animEffect transition="in" filter="fade">
                                      <p:cBhvr>
                                        <p:cTn id="42" dur="500"/>
                                        <p:tgtEl>
                                          <p:spTgt spid="9">
                                            <p:graphicEl>
                                              <a:dgm id="{4AC85D3C-A344-41CF-9D10-DA09BD46D268}"/>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graphicEl>
                                              <a:dgm id="{CCB39DD0-B655-4F0C-84E7-88E5EA910621}"/>
                                            </p:graphicEl>
                                          </p:spTgt>
                                        </p:tgtEl>
                                        <p:attrNameLst>
                                          <p:attrName>style.visibility</p:attrName>
                                        </p:attrNameLst>
                                      </p:cBhvr>
                                      <p:to>
                                        <p:strVal val="visible"/>
                                      </p:to>
                                    </p:set>
                                    <p:animEffect transition="in" filter="fade">
                                      <p:cBhvr>
                                        <p:cTn id="45" dur="500"/>
                                        <p:tgtEl>
                                          <p:spTgt spid="9">
                                            <p:graphicEl>
                                              <a:dgm id="{CCB39DD0-B655-4F0C-84E7-88E5EA9106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919" y="609600"/>
            <a:ext cx="8229600" cy="838200"/>
          </a:xfrm>
        </p:spPr>
        <p:txBody>
          <a:bodyPr>
            <a:normAutofit/>
          </a:bodyPr>
          <a:lstStyle/>
          <a:p>
            <a:r>
              <a:rPr lang="en-US" b="1" cap="small" dirty="0">
                <a:solidFill>
                  <a:schemeClr val="bg1"/>
                </a:solidFill>
              </a:rPr>
              <a:t>What are the Results…</a:t>
            </a:r>
          </a:p>
        </p:txBody>
      </p:sp>
      <p:sp>
        <p:nvSpPr>
          <p:cNvPr id="6" name="Rounded Rectangular Callout 5"/>
          <p:cNvSpPr/>
          <p:nvPr/>
        </p:nvSpPr>
        <p:spPr>
          <a:xfrm>
            <a:off x="115410" y="1524000"/>
            <a:ext cx="2209800" cy="2137403"/>
          </a:xfrm>
          <a:prstGeom prst="wedgeRoundRectCallout">
            <a:avLst>
              <a:gd name="adj1" fmla="val -20431"/>
              <a:gd name="adj2" fmla="val 57072"/>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“The officers attending the course are without a doubt some of the most professional officers I have met in 29 years of service.”</a:t>
            </a:r>
          </a:p>
          <a:p>
            <a:endParaRPr lang="en-US" sz="1600" dirty="0">
              <a:solidFill>
                <a:schemeClr val="tx1">
                  <a:lumMod val="85000"/>
                  <a:lumOff val="15000"/>
                </a:schemeClr>
              </a:solidFill>
              <a:latin typeface="Arial Narrow" panose="020B0606020202030204" pitchFamily="34" charset="0"/>
            </a:endParaRPr>
          </a:p>
        </p:txBody>
      </p:sp>
      <p:sp>
        <p:nvSpPr>
          <p:cNvPr id="33" name="Rounded Rectangular Callout 32"/>
          <p:cNvSpPr/>
          <p:nvPr/>
        </p:nvSpPr>
        <p:spPr>
          <a:xfrm>
            <a:off x="2405848" y="1524000"/>
            <a:ext cx="2209800" cy="1726287"/>
          </a:xfrm>
          <a:prstGeom prst="wedgeRoundRectCallout">
            <a:avLst>
              <a:gd name="adj1" fmla="val -21235"/>
              <a:gd name="adj2" fmla="val 55964"/>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“It is comforting to know this University is in all of your hands!  Thank you so much again.”</a:t>
            </a:r>
          </a:p>
          <a:p>
            <a:endParaRPr lang="en-US" sz="1600" dirty="0">
              <a:solidFill>
                <a:schemeClr val="tx1">
                  <a:lumMod val="85000"/>
                  <a:lumOff val="15000"/>
                </a:schemeClr>
              </a:solidFill>
              <a:latin typeface="Arial Narrow" panose="020B0606020202030204" pitchFamily="34" charset="0"/>
            </a:endParaRPr>
          </a:p>
        </p:txBody>
      </p:sp>
      <p:sp>
        <p:nvSpPr>
          <p:cNvPr id="35" name="Rounded Rectangular Callout 34"/>
          <p:cNvSpPr/>
          <p:nvPr/>
        </p:nvSpPr>
        <p:spPr>
          <a:xfrm>
            <a:off x="4724400" y="1524000"/>
            <a:ext cx="4191000" cy="1740714"/>
          </a:xfrm>
          <a:prstGeom prst="wedgeRoundRectCallout">
            <a:avLst>
              <a:gd name="adj1" fmla="val -20431"/>
              <a:gd name="adj2" fmla="val 57072"/>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“Thank you, again, for working so diligently and compassionately with [us] during the last few days.  We appreciate your support [and] I'm so glad they all had their face-to-face experiences …in Istanbul!” </a:t>
            </a:r>
          </a:p>
          <a:p>
            <a:endParaRPr lang="en-US" sz="1600" dirty="0">
              <a:solidFill>
                <a:schemeClr val="tx1">
                  <a:lumMod val="85000"/>
                  <a:lumOff val="15000"/>
                </a:schemeClr>
              </a:solidFill>
              <a:latin typeface="Arial Narrow" panose="020B0606020202030204" pitchFamily="34" charset="0"/>
            </a:endParaRPr>
          </a:p>
        </p:txBody>
      </p:sp>
      <p:sp>
        <p:nvSpPr>
          <p:cNvPr id="36" name="Rounded Rectangular Callout 35"/>
          <p:cNvSpPr/>
          <p:nvPr/>
        </p:nvSpPr>
        <p:spPr>
          <a:xfrm>
            <a:off x="5055093" y="4118604"/>
            <a:ext cx="3824796" cy="2282196"/>
          </a:xfrm>
          <a:prstGeom prst="wedgeRoundRectCallout">
            <a:avLst>
              <a:gd name="adj1" fmla="val -20199"/>
              <a:gd name="adj2" fmla="val 53182"/>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“I was blown away by just how quickly you and your teams were able to respond and your presence (some for the majority of your day/evening!) and leadership was essential in our team being able to manage what was an out-of-the-ordinary day for Undergraduate Admissions and our visitors.”</a:t>
            </a:r>
          </a:p>
          <a:p>
            <a:endParaRPr lang="en-US" sz="1600" dirty="0">
              <a:solidFill>
                <a:schemeClr val="tx1">
                  <a:lumMod val="85000"/>
                  <a:lumOff val="15000"/>
                </a:schemeClr>
              </a:solidFill>
              <a:latin typeface="Arial Narrow" panose="020B0606020202030204" pitchFamily="34" charset="0"/>
            </a:endParaRPr>
          </a:p>
        </p:txBody>
      </p:sp>
      <p:sp>
        <p:nvSpPr>
          <p:cNvPr id="37" name="Rounded Rectangular Callout 36"/>
          <p:cNvSpPr/>
          <p:nvPr/>
        </p:nvSpPr>
        <p:spPr>
          <a:xfrm>
            <a:off x="212324" y="4117759"/>
            <a:ext cx="4664476" cy="606641"/>
          </a:xfrm>
          <a:prstGeom prst="wedgeRoundRectCallout">
            <a:avLst>
              <a:gd name="adj1" fmla="val -21235"/>
              <a:gd name="adj2" fmla="val 55964"/>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“…[we] had fantastic interactions with NUPD officers...”</a:t>
            </a:r>
          </a:p>
          <a:p>
            <a:endParaRPr lang="en-US" sz="1600" dirty="0">
              <a:solidFill>
                <a:schemeClr val="tx1">
                  <a:lumMod val="85000"/>
                  <a:lumOff val="15000"/>
                </a:schemeClr>
              </a:solidFill>
              <a:latin typeface="Arial Narrow" panose="020B0606020202030204" pitchFamily="34" charset="0"/>
            </a:endParaRPr>
          </a:p>
        </p:txBody>
      </p:sp>
      <p:sp>
        <p:nvSpPr>
          <p:cNvPr id="38" name="Rounded Rectangular Callout 37"/>
          <p:cNvSpPr/>
          <p:nvPr/>
        </p:nvSpPr>
        <p:spPr>
          <a:xfrm>
            <a:off x="212324" y="4800600"/>
            <a:ext cx="4664476" cy="1600200"/>
          </a:xfrm>
          <a:prstGeom prst="wedgeRoundRectCallout">
            <a:avLst>
              <a:gd name="adj1" fmla="val -20431"/>
              <a:gd name="adj2" fmla="val 57072"/>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“It is therefore with great pleasure that I, In the wake of having my laptop stolen and immediately recovered with the alleged perpetrator caught by your quick thinking and acting professionals, have reason to write to you citing my extreme appreciation of and pride in your officers.”</a:t>
            </a:r>
          </a:p>
          <a:p>
            <a:endParaRPr lang="en-US" sz="1600" dirty="0">
              <a:solidFill>
                <a:schemeClr val="tx1">
                  <a:lumMod val="85000"/>
                  <a:lumOff val="15000"/>
                </a:schemeClr>
              </a:solidFill>
              <a:latin typeface="Arial Narrow" panose="020B0606020202030204" pitchFamily="34" charset="0"/>
            </a:endParaRPr>
          </a:p>
        </p:txBody>
      </p:sp>
      <p:sp>
        <p:nvSpPr>
          <p:cNvPr id="8" name="TextBox 7"/>
          <p:cNvSpPr txBox="1"/>
          <p:nvPr/>
        </p:nvSpPr>
        <p:spPr>
          <a:xfrm>
            <a:off x="1066800" y="3085506"/>
            <a:ext cx="1037463" cy="430887"/>
          </a:xfrm>
          <a:prstGeom prst="rect">
            <a:avLst/>
          </a:prstGeom>
          <a:noFill/>
        </p:spPr>
        <p:txBody>
          <a:bodyPr wrap="none" rtlCol="0">
            <a:spAutoFit/>
          </a:bodyPr>
          <a:lstStyle/>
          <a:p>
            <a:pPr algn="r"/>
            <a:r>
              <a:rPr lang="en-US" sz="1100" i="1" dirty="0">
                <a:latin typeface="Arial Narrow" panose="020B0606020202030204" pitchFamily="34" charset="0"/>
              </a:rPr>
              <a:t>Training Officer, </a:t>
            </a:r>
            <a:br>
              <a:rPr lang="en-US" sz="1100" i="1" dirty="0">
                <a:latin typeface="Arial Narrow" panose="020B0606020202030204" pitchFamily="34" charset="0"/>
              </a:rPr>
            </a:br>
            <a:r>
              <a:rPr lang="en-US" sz="1100" i="1" dirty="0">
                <a:latin typeface="Arial Narrow" panose="020B0606020202030204" pitchFamily="34" charset="0"/>
              </a:rPr>
              <a:t>Boston </a:t>
            </a:r>
            <a:r>
              <a:rPr lang="en-US" sz="1100" i="1" dirty="0" err="1">
                <a:latin typeface="Arial Narrow" panose="020B0606020202030204" pitchFamily="34" charset="0"/>
              </a:rPr>
              <a:t>PD</a:t>
            </a:r>
            <a:endParaRPr lang="en-US" sz="1100" i="1" dirty="0">
              <a:latin typeface="Arial Narrow" panose="020B0606020202030204" pitchFamily="34" charset="0"/>
            </a:endParaRPr>
          </a:p>
        </p:txBody>
      </p:sp>
      <p:sp>
        <p:nvSpPr>
          <p:cNvPr id="39" name="TextBox 38"/>
          <p:cNvSpPr txBox="1"/>
          <p:nvPr/>
        </p:nvSpPr>
        <p:spPr>
          <a:xfrm>
            <a:off x="2945376" y="2743200"/>
            <a:ext cx="1550424" cy="430887"/>
          </a:xfrm>
          <a:prstGeom prst="rect">
            <a:avLst/>
          </a:prstGeom>
          <a:noFill/>
        </p:spPr>
        <p:txBody>
          <a:bodyPr wrap="none" rtlCol="0">
            <a:spAutoFit/>
          </a:bodyPr>
          <a:lstStyle/>
          <a:p>
            <a:pPr algn="r"/>
            <a:r>
              <a:rPr lang="en-US" sz="1100" i="1" dirty="0">
                <a:latin typeface="Arial Narrow" panose="020B0606020202030204" pitchFamily="34" charset="0"/>
              </a:rPr>
              <a:t>Sr. Director, </a:t>
            </a:r>
            <a:br>
              <a:rPr lang="en-US" sz="1100" i="1" dirty="0">
                <a:latin typeface="Arial Narrow" panose="020B0606020202030204" pitchFamily="34" charset="0"/>
              </a:rPr>
            </a:br>
            <a:r>
              <a:rPr lang="en-US" sz="1100" i="1" dirty="0">
                <a:latin typeface="Arial Narrow" panose="020B0606020202030204" pitchFamily="34" charset="0"/>
              </a:rPr>
              <a:t>Disability Resource Center</a:t>
            </a:r>
          </a:p>
        </p:txBody>
      </p:sp>
      <p:sp>
        <p:nvSpPr>
          <p:cNvPr id="40" name="TextBox 39"/>
          <p:cNvSpPr txBox="1"/>
          <p:nvPr/>
        </p:nvSpPr>
        <p:spPr>
          <a:xfrm>
            <a:off x="3429000" y="4386590"/>
            <a:ext cx="1255472" cy="261610"/>
          </a:xfrm>
          <a:prstGeom prst="rect">
            <a:avLst/>
          </a:prstGeom>
          <a:noFill/>
        </p:spPr>
        <p:txBody>
          <a:bodyPr wrap="none" rtlCol="0">
            <a:spAutoFit/>
          </a:bodyPr>
          <a:lstStyle/>
          <a:p>
            <a:pPr algn="r"/>
            <a:r>
              <a:rPr lang="en-US" sz="1100" i="1" dirty="0">
                <a:latin typeface="Arial Narrow" panose="020B0606020202030204" pitchFamily="34" charset="0"/>
              </a:rPr>
              <a:t>Residential Assistant</a:t>
            </a:r>
          </a:p>
        </p:txBody>
      </p:sp>
      <p:sp>
        <p:nvSpPr>
          <p:cNvPr id="41" name="TextBox 40"/>
          <p:cNvSpPr txBox="1"/>
          <p:nvPr/>
        </p:nvSpPr>
        <p:spPr>
          <a:xfrm>
            <a:off x="6525792" y="2908534"/>
            <a:ext cx="2165978" cy="261610"/>
          </a:xfrm>
          <a:prstGeom prst="rect">
            <a:avLst/>
          </a:prstGeom>
          <a:noFill/>
        </p:spPr>
        <p:txBody>
          <a:bodyPr wrap="none" rtlCol="0">
            <a:spAutoFit/>
          </a:bodyPr>
          <a:lstStyle/>
          <a:p>
            <a:pPr algn="r"/>
            <a:r>
              <a:rPr lang="en-US" sz="1100" i="1" dirty="0">
                <a:latin typeface="Arial Narrow" panose="020B0606020202030204" pitchFamily="34" charset="0"/>
              </a:rPr>
              <a:t>Parent of Student Pulled Out of Turkey</a:t>
            </a:r>
          </a:p>
        </p:txBody>
      </p:sp>
      <p:sp>
        <p:nvSpPr>
          <p:cNvPr id="42" name="TextBox 41"/>
          <p:cNvSpPr txBox="1"/>
          <p:nvPr/>
        </p:nvSpPr>
        <p:spPr>
          <a:xfrm>
            <a:off x="3510748" y="6080721"/>
            <a:ext cx="1088760" cy="261610"/>
          </a:xfrm>
          <a:prstGeom prst="rect">
            <a:avLst/>
          </a:prstGeom>
          <a:noFill/>
        </p:spPr>
        <p:txBody>
          <a:bodyPr wrap="none" rtlCol="0">
            <a:spAutoFit/>
          </a:bodyPr>
          <a:lstStyle/>
          <a:p>
            <a:pPr algn="r"/>
            <a:r>
              <a:rPr lang="en-US" sz="1100" i="1" dirty="0">
                <a:latin typeface="Arial Narrow" panose="020B0606020202030204" pitchFamily="34" charset="0"/>
              </a:rPr>
              <a:t>Professor / Victim</a:t>
            </a:r>
          </a:p>
        </p:txBody>
      </p:sp>
      <p:sp>
        <p:nvSpPr>
          <p:cNvPr id="43" name="TextBox 42"/>
          <p:cNvSpPr txBox="1"/>
          <p:nvPr/>
        </p:nvSpPr>
        <p:spPr>
          <a:xfrm>
            <a:off x="7621258" y="5986790"/>
            <a:ext cx="992579" cy="261610"/>
          </a:xfrm>
          <a:prstGeom prst="rect">
            <a:avLst/>
          </a:prstGeom>
          <a:noFill/>
        </p:spPr>
        <p:txBody>
          <a:bodyPr wrap="none" rtlCol="0">
            <a:spAutoFit/>
          </a:bodyPr>
          <a:lstStyle/>
          <a:p>
            <a:pPr algn="r"/>
            <a:r>
              <a:rPr lang="en-US" sz="1100" i="1" dirty="0">
                <a:latin typeface="Arial Narrow" panose="020B0606020202030204" pitchFamily="34" charset="0"/>
              </a:rPr>
              <a:t>Associate Dean</a:t>
            </a:r>
          </a:p>
        </p:txBody>
      </p:sp>
      <p:sp>
        <p:nvSpPr>
          <p:cNvPr id="44" name="Rounded Rectangular Callout 43"/>
          <p:cNvSpPr/>
          <p:nvPr/>
        </p:nvSpPr>
        <p:spPr>
          <a:xfrm>
            <a:off x="3124199" y="3416374"/>
            <a:ext cx="5755689" cy="548984"/>
          </a:xfrm>
          <a:prstGeom prst="wedgeRoundRectCallout">
            <a:avLst>
              <a:gd name="adj1" fmla="val -21235"/>
              <a:gd name="adj2" fmla="val 55964"/>
              <a:gd name="adj3" fmla="val 16667"/>
            </a:avLst>
          </a:prstGeom>
          <a:solidFill>
            <a:schemeClr val="bg1"/>
          </a:solidFill>
          <a:ln>
            <a:solidFill>
              <a:srgbClr val="3D3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Arial Narrow" panose="020B0606020202030204" pitchFamily="34" charset="0"/>
              </a:rPr>
              <a:t>    “I consider you all my angels.”</a:t>
            </a:r>
          </a:p>
        </p:txBody>
      </p:sp>
      <p:sp>
        <p:nvSpPr>
          <p:cNvPr id="45" name="TextBox 44"/>
          <p:cNvSpPr txBox="1"/>
          <p:nvPr/>
        </p:nvSpPr>
        <p:spPr>
          <a:xfrm>
            <a:off x="6289246" y="3581400"/>
            <a:ext cx="2473754" cy="261610"/>
          </a:xfrm>
          <a:prstGeom prst="rect">
            <a:avLst/>
          </a:prstGeom>
          <a:noFill/>
        </p:spPr>
        <p:txBody>
          <a:bodyPr wrap="none" rtlCol="0">
            <a:spAutoFit/>
          </a:bodyPr>
          <a:lstStyle/>
          <a:p>
            <a:pPr algn="r"/>
            <a:r>
              <a:rPr lang="en-US" sz="1100" i="1" dirty="0">
                <a:latin typeface="Arial Narrow" panose="020B0606020202030204" pitchFamily="34" charset="0"/>
              </a:rPr>
              <a:t>NU Student, Following a Medical Emergency</a:t>
            </a:r>
          </a:p>
        </p:txBody>
      </p:sp>
    </p:spTree>
    <p:extLst>
      <p:ext uri="{BB962C8B-B14F-4D97-AF65-F5344CB8AC3E}">
        <p14:creationId xmlns:p14="http://schemas.microsoft.com/office/powerpoint/2010/main" val="30617803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p:bldP spid="35" grpId="0" animBg="1"/>
      <p:bldP spid="36" grpId="0" animBg="1"/>
      <p:bldP spid="37" grpId="0" animBg="1"/>
      <p:bldP spid="38" grpId="0" animBg="1"/>
      <p:bldP spid="8" grpId="0"/>
      <p:bldP spid="39" grpId="0"/>
      <p:bldP spid="40" grpId="0"/>
      <p:bldP spid="41" grpId="0"/>
      <p:bldP spid="42" grpId="0"/>
      <p:bldP spid="43" grpId="0"/>
      <p:bldP spid="44" grpId="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rmAutofit/>
          </a:bodyPr>
          <a:lstStyle/>
          <a:p>
            <a:r>
              <a:rPr lang="en-US" b="1" i="1" dirty="0">
                <a:latin typeface="Trebuchet MS" panose="020B0603020202020204" pitchFamily="34" charset="0"/>
              </a:rPr>
              <a:t>Policies and Promising Practices</a:t>
            </a:r>
            <a:endParaRPr lang="x-none" b="1" i="1" dirty="0">
              <a:latin typeface="Trebuchet MS" panose="020B0603020202020204" pitchFamily="34" charset="0"/>
            </a:endParaRPr>
          </a:p>
        </p:txBody>
      </p:sp>
      <p:sp>
        <p:nvSpPr>
          <p:cNvPr id="3" name="Subtitle 2"/>
          <p:cNvSpPr>
            <a:spLocks noGrp="1"/>
          </p:cNvSpPr>
          <p:nvPr>
            <p:ph type="subTitle" idx="1"/>
          </p:nvPr>
        </p:nvSpPr>
        <p:spPr>
          <a:xfrm>
            <a:off x="1371600" y="3124200"/>
            <a:ext cx="6400800" cy="1752600"/>
          </a:xfrm>
        </p:spPr>
        <p:txBody>
          <a:bodyPr vert="horz" lIns="91440" tIns="45720" rIns="91440" bIns="45720" rtlCol="0" anchor="t">
            <a:normAutofit/>
          </a:bodyPr>
          <a:lstStyle/>
          <a:p>
            <a:pPr>
              <a:spcBef>
                <a:spcPts val="0"/>
              </a:spcBef>
            </a:pPr>
            <a:r>
              <a:rPr lang="en-US" sz="2800" dirty="0">
                <a:solidFill>
                  <a:schemeClr val="tx1">
                    <a:lumMod val="75000"/>
                    <a:lumOff val="25000"/>
                  </a:schemeClr>
                </a:solidFill>
                <a:latin typeface="Trebuchet MS" panose="020B0603020202020204" pitchFamily="34" charset="0"/>
              </a:rPr>
              <a:t>Lieutenant </a:t>
            </a:r>
            <a:r>
              <a:rPr lang="en-US" sz="2800" dirty="0" err="1">
                <a:solidFill>
                  <a:schemeClr val="tx1">
                    <a:lumMod val="75000"/>
                    <a:lumOff val="25000"/>
                  </a:schemeClr>
                </a:solidFill>
                <a:latin typeface="Trebuchet MS" panose="020B0603020202020204" pitchFamily="34" charset="0"/>
              </a:rPr>
              <a:t>Tarrick</a:t>
            </a:r>
            <a:r>
              <a:rPr lang="en-US" sz="2800" dirty="0">
                <a:solidFill>
                  <a:schemeClr val="tx1">
                    <a:lumMod val="75000"/>
                    <a:lumOff val="25000"/>
                  </a:schemeClr>
                </a:solidFill>
                <a:latin typeface="Trebuchet MS" panose="020B0603020202020204" pitchFamily="34" charset="0"/>
              </a:rPr>
              <a:t> McGuire</a:t>
            </a:r>
            <a:endParaRPr lang="x-none" sz="2800" dirty="0">
              <a:solidFill>
                <a:schemeClr val="tx1">
                  <a:lumMod val="75000"/>
                  <a:lumOff val="25000"/>
                </a:schemeClr>
              </a:solidFill>
              <a:latin typeface="Trebuchet MS" panose="020B0603020202020204" pitchFamily="34" charset="0"/>
            </a:endParaRPr>
          </a:p>
          <a:p>
            <a:pPr>
              <a:spcBef>
                <a:spcPts val="0"/>
              </a:spcBef>
            </a:pPr>
            <a:r>
              <a:rPr lang="en-US" sz="2800" dirty="0">
                <a:solidFill>
                  <a:schemeClr val="tx1">
                    <a:lumMod val="75000"/>
                    <a:lumOff val="25000"/>
                  </a:schemeClr>
                </a:solidFill>
                <a:latin typeface="Trebuchet MS" panose="020B0603020202020204" pitchFamily="34" charset="0"/>
              </a:rPr>
              <a:t>Arlington Police Department</a:t>
            </a:r>
          </a:p>
          <a:p>
            <a:pPr>
              <a:spcBef>
                <a:spcPts val="0"/>
              </a:spcBef>
            </a:pPr>
            <a:r>
              <a:rPr lang="en-US" sz="2800" dirty="0">
                <a:solidFill>
                  <a:schemeClr val="tx1">
                    <a:lumMod val="75000"/>
                    <a:lumOff val="25000"/>
                  </a:schemeClr>
                </a:solidFill>
                <a:latin typeface="Trebuchet MS" panose="020B0603020202020204" pitchFamily="34" charset="0"/>
              </a:rPr>
              <a:t>Arlington, Texas</a:t>
            </a:r>
          </a:p>
        </p:txBody>
      </p:sp>
    </p:spTree>
    <p:extLst>
      <p:ext uri="{BB962C8B-B14F-4D97-AF65-F5344CB8AC3E}">
        <p14:creationId xmlns:p14="http://schemas.microsoft.com/office/powerpoint/2010/main" val="212183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i="1" dirty="0">
                <a:latin typeface="Trebuchet MS" panose="020B0603020202020204" pitchFamily="34" charset="0"/>
              </a:rPr>
              <a:t>Policies and Promising Practices</a:t>
            </a:r>
            <a:endParaRPr lang="en-US" dirty="0">
              <a:latin typeface="Trebuchet MS" panose="020B0603020202020204" pitchFamily="34" charset="0"/>
            </a:endParaRPr>
          </a:p>
        </p:txBody>
      </p:sp>
      <p:sp>
        <p:nvSpPr>
          <p:cNvPr id="3" name="Content Placeholder 2"/>
          <p:cNvSpPr>
            <a:spLocks noGrp="1"/>
          </p:cNvSpPr>
          <p:nvPr>
            <p:ph idx="1"/>
          </p:nvPr>
        </p:nvSpPr>
        <p:spPr>
          <a:xfrm>
            <a:off x="457200" y="1346200"/>
            <a:ext cx="8229600" cy="4779963"/>
          </a:xfrm>
        </p:spPr>
        <p:txBody>
          <a:bodyPr/>
          <a:lstStyle/>
          <a:p>
            <a:r>
              <a:rPr lang="en-US" sz="3600" dirty="0">
                <a:latin typeface="Trebuchet MS" panose="020B0603020202020204" pitchFamily="34" charset="0"/>
              </a:rPr>
              <a:t>Law enforcement policy on persons with mental illness</a:t>
            </a:r>
          </a:p>
          <a:p>
            <a:r>
              <a:rPr lang="en-US" sz="3600" dirty="0">
                <a:latin typeface="Trebuchet MS" panose="020B0603020202020204" pitchFamily="34" charset="0"/>
              </a:rPr>
              <a:t>Community health and preparedness</a:t>
            </a:r>
          </a:p>
          <a:p>
            <a:r>
              <a:rPr lang="en-US" sz="3600" dirty="0">
                <a:latin typeface="Trebuchet MS" panose="020B0603020202020204" pitchFamily="34" charset="0"/>
              </a:rPr>
              <a:t>Relating preparedness to practice</a:t>
            </a:r>
          </a:p>
          <a:p>
            <a:r>
              <a:rPr lang="en-US" sz="3600" dirty="0">
                <a:latin typeface="Trebuchet MS" panose="020B0603020202020204" pitchFamily="34" charset="0"/>
              </a:rPr>
              <a:t>Procedural justice and outcomes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6069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rmAutofit/>
          </a:bodyPr>
          <a:lstStyle/>
          <a:p>
            <a:r>
              <a:rPr lang="en-US" b="1" i="1" dirty="0">
                <a:latin typeface="Trebuchet MS" panose="020B0603020202020204" pitchFamily="34" charset="0"/>
              </a:rPr>
              <a:t>Procedural Justice, Disability, and Policing</a:t>
            </a:r>
            <a:endParaRPr lang="x-none" b="1" i="1" dirty="0">
              <a:latin typeface="Trebuchet MS" panose="020B0603020202020204" pitchFamily="34" charset="0"/>
            </a:endParaRPr>
          </a:p>
        </p:txBody>
      </p:sp>
      <p:sp>
        <p:nvSpPr>
          <p:cNvPr id="3" name="Subtitle 2"/>
          <p:cNvSpPr>
            <a:spLocks noGrp="1"/>
          </p:cNvSpPr>
          <p:nvPr>
            <p:ph type="subTitle" idx="1"/>
          </p:nvPr>
        </p:nvSpPr>
        <p:spPr>
          <a:xfrm>
            <a:off x="685800" y="3124200"/>
            <a:ext cx="7772400" cy="1752600"/>
          </a:xfrm>
        </p:spPr>
        <p:txBody>
          <a:bodyPr vert="horz" lIns="91440" tIns="45720" rIns="91440" bIns="45720" rtlCol="0" anchor="t">
            <a:normAutofit lnSpcReduction="10000"/>
          </a:bodyPr>
          <a:lstStyle/>
          <a:p>
            <a:pPr>
              <a:spcBef>
                <a:spcPts val="0"/>
              </a:spcBef>
            </a:pPr>
            <a:r>
              <a:rPr lang="en-US" sz="2800" dirty="0">
                <a:solidFill>
                  <a:schemeClr val="tx1">
                    <a:lumMod val="75000"/>
                    <a:lumOff val="25000"/>
                  </a:schemeClr>
                </a:solidFill>
                <a:latin typeface="Trebuchet MS" panose="020B0603020202020204" pitchFamily="34" charset="0"/>
              </a:rPr>
              <a:t>Ariel Simms, J.D.</a:t>
            </a:r>
            <a:endParaRPr lang="x-none" sz="2800" dirty="0">
              <a:solidFill>
                <a:schemeClr val="tx1">
                  <a:lumMod val="75000"/>
                  <a:lumOff val="25000"/>
                </a:schemeClr>
              </a:solidFill>
              <a:latin typeface="Trebuchet MS" panose="020B0603020202020204" pitchFamily="34" charset="0"/>
            </a:endParaRPr>
          </a:p>
          <a:p>
            <a:pPr>
              <a:spcBef>
                <a:spcPts val="0"/>
              </a:spcBef>
            </a:pPr>
            <a:r>
              <a:rPr lang="en-US" sz="2800" dirty="0">
                <a:solidFill>
                  <a:schemeClr val="tx1">
                    <a:lumMod val="75000"/>
                    <a:lumOff val="25000"/>
                  </a:schemeClr>
                </a:solidFill>
                <a:latin typeface="Trebuchet MS" panose="020B0603020202020204" pitchFamily="34" charset="0"/>
              </a:rPr>
              <a:t>Criminal Justice Fellow</a:t>
            </a:r>
          </a:p>
          <a:p>
            <a:pPr>
              <a:spcBef>
                <a:spcPts val="0"/>
              </a:spcBef>
            </a:pPr>
            <a:r>
              <a:rPr lang="en-US" sz="2800" dirty="0">
                <a:solidFill>
                  <a:schemeClr val="tx1">
                    <a:lumMod val="75000"/>
                    <a:lumOff val="25000"/>
                  </a:schemeClr>
                </a:solidFill>
                <a:latin typeface="Trebuchet MS" panose="020B0603020202020204" pitchFamily="34" charset="0"/>
              </a:rPr>
              <a:t>The Arc’s National Center on Criminal Justice &amp; Disability</a:t>
            </a:r>
          </a:p>
        </p:txBody>
      </p:sp>
    </p:spTree>
    <p:extLst>
      <p:ext uri="{BB962C8B-B14F-4D97-AF65-F5344CB8AC3E}">
        <p14:creationId xmlns:p14="http://schemas.microsoft.com/office/powerpoint/2010/main" val="322196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Autofit/>
          </a:bodyPr>
          <a:lstStyle/>
          <a:p>
            <a:r>
              <a:rPr lang="x-none" sz="4800" b="1">
                <a:latin typeface="Trebuchet MS" panose="020B0603020202020204" pitchFamily="34" charset="0"/>
              </a:rPr>
              <a:t>The Arc's National Center on Criminal Justice and Disability</a:t>
            </a:r>
            <a:r>
              <a:rPr lang="x-none" sz="4800" b="1" baseline="30000">
                <a:latin typeface="Trebuchet MS" panose="020B0603020202020204" pitchFamily="34" charset="0"/>
              </a:rPr>
              <a:t>®</a:t>
            </a:r>
            <a:r>
              <a:rPr lang="en-US" sz="4800" b="1">
                <a:latin typeface="Trebuchet MS" panose="020B0603020202020204" pitchFamily="34" charset="0"/>
              </a:rPr>
              <a:t> (NCCJD</a:t>
            </a:r>
            <a:r>
              <a:rPr lang="x-none" sz="4800" b="1" baseline="30000">
                <a:latin typeface="Trebuchet MS" panose="020B0603020202020204" pitchFamily="34" charset="0"/>
              </a:rPr>
              <a:t>®</a:t>
            </a:r>
            <a:r>
              <a:rPr lang="en-US" sz="4800" b="1">
                <a:latin typeface="Trebuchet MS" panose="020B0603020202020204" pitchFamily="34" charset="0"/>
              </a:rPr>
              <a:t>)</a:t>
            </a:r>
            <a:endParaRPr lang="en-US" sz="4800" b="1" i="1" baseline="30000">
              <a:latin typeface="Trebuchet MS" panose="020B0603020202020204" pitchFamily="34" charset="0"/>
            </a:endParaRPr>
          </a:p>
        </p:txBody>
      </p:sp>
      <p:sp>
        <p:nvSpPr>
          <p:cNvPr id="3" name="Subtitle 2"/>
          <p:cNvSpPr>
            <a:spLocks noGrp="1"/>
          </p:cNvSpPr>
          <p:nvPr>
            <p:ph type="subTitle" idx="1"/>
          </p:nvPr>
        </p:nvSpPr>
        <p:spPr>
          <a:xfrm>
            <a:off x="2464025" y="3793658"/>
            <a:ext cx="6400800" cy="1644650"/>
          </a:xfrm>
        </p:spPr>
        <p:txBody>
          <a:bodyPr vert="horz" lIns="91440" tIns="45720" rIns="91440" bIns="45720" rtlCol="0" anchor="t">
            <a:noAutofit/>
          </a:bodyPr>
          <a:lstStyle/>
          <a:p>
            <a:pPr algn="r"/>
            <a:r>
              <a:rPr lang="x-none" sz="2400" dirty="0">
                <a:solidFill>
                  <a:srgbClr val="000000"/>
                </a:solidFill>
                <a:latin typeface="Trebuchet MS" panose="020B0603020202020204" pitchFamily="34" charset="0"/>
              </a:rPr>
              <a:t>Leigh Ann Davis, M.S.S.W., M.P.A., </a:t>
            </a:r>
            <a:endParaRPr lang="en-US" sz="2400" dirty="0">
              <a:solidFill>
                <a:srgbClr val="000000"/>
              </a:solidFill>
              <a:latin typeface="Trebuchet MS" panose="020B0603020202020204" pitchFamily="34" charset="0"/>
            </a:endParaRPr>
          </a:p>
          <a:p>
            <a:pPr algn="r"/>
            <a:r>
              <a:rPr lang="x-none" sz="2400" dirty="0">
                <a:solidFill>
                  <a:srgbClr val="000000"/>
                </a:solidFill>
                <a:latin typeface="Trebuchet MS" panose="020B0603020202020204" pitchFamily="34" charset="0"/>
              </a:rPr>
              <a:t>Director, Criminal Justice Initiatives</a:t>
            </a:r>
            <a:endParaRPr lang="x-none" sz="2400" dirty="0">
              <a:solidFill>
                <a:schemeClr val="tx1"/>
              </a:solidFill>
              <a:latin typeface="Trebuchet MS" panose="020B0603020202020204" pitchFamily="34" charset="0"/>
            </a:endParaRPr>
          </a:p>
          <a:p>
            <a:pPr algn="r"/>
            <a:r>
              <a:rPr lang="x-none" sz="2400" dirty="0">
                <a:solidFill>
                  <a:srgbClr val="000000"/>
                </a:solidFill>
                <a:latin typeface="Trebuchet MS" panose="020B0603020202020204" pitchFamily="34" charset="0"/>
              </a:rPr>
              <a:t>Ariel Simms, J.D., Criminal Justice Fellow</a:t>
            </a:r>
            <a:endParaRPr lang="x-none" sz="2400" dirty="0">
              <a:solidFill>
                <a:schemeClr val="tx1"/>
              </a:solidFill>
              <a:latin typeface="Trebuchet MS" panose="020B0603020202020204" pitchFamily="34" charset="0"/>
            </a:endParaRPr>
          </a:p>
          <a:p>
            <a:pPr>
              <a:spcBef>
                <a:spcPts val="0"/>
              </a:spcBef>
            </a:pPr>
            <a:endParaRPr lang="en-US" sz="24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134070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a:latin typeface="Trebuchet MS" panose="020B0603020202020204" pitchFamily="34" charset="0"/>
              </a:rPr>
              <a:t>Overview</a:t>
            </a:r>
            <a:endParaRPr lang="en-US" dirty="0">
              <a:latin typeface="Trebuchet MS" panose="020B0603020202020204" pitchFamily="34" charset="0"/>
            </a:endParaRPr>
          </a:p>
        </p:txBody>
      </p:sp>
      <p:sp>
        <p:nvSpPr>
          <p:cNvPr id="3" name="Content Placeholder 2"/>
          <p:cNvSpPr>
            <a:spLocks noGrp="1"/>
          </p:cNvSpPr>
          <p:nvPr>
            <p:ph idx="1"/>
          </p:nvPr>
        </p:nvSpPr>
        <p:spPr>
          <a:xfrm>
            <a:off x="457200" y="1180307"/>
            <a:ext cx="8229600" cy="4064000"/>
          </a:xfrm>
        </p:spPr>
        <p:txBody>
          <a:bodyPr>
            <a:normAutofit fontScale="92500"/>
          </a:bodyPr>
          <a:lstStyle/>
          <a:p>
            <a:r>
              <a:rPr lang="en-US" dirty="0">
                <a:latin typeface="Trebuchet MS" panose="020B0603020202020204" pitchFamily="34" charset="0"/>
              </a:rPr>
              <a:t>What is disability and developmental disability?</a:t>
            </a:r>
          </a:p>
          <a:p>
            <a:r>
              <a:rPr lang="en-US" dirty="0">
                <a:latin typeface="Trebuchet MS" panose="020B0603020202020204" pitchFamily="34" charset="0"/>
              </a:rPr>
              <a:t>Common misconceptions about disability in policing</a:t>
            </a:r>
          </a:p>
          <a:p>
            <a:r>
              <a:rPr lang="en-US" dirty="0">
                <a:latin typeface="Trebuchet MS" panose="020B0603020202020204" pitchFamily="34" charset="0"/>
              </a:rPr>
              <a:t>Recommendations:</a:t>
            </a:r>
          </a:p>
          <a:p>
            <a:pPr lvl="1"/>
            <a:r>
              <a:rPr lang="en-US" dirty="0">
                <a:latin typeface="Trebuchet MS" panose="020B0603020202020204" pitchFamily="34" charset="0"/>
              </a:rPr>
              <a:t>Procedural justice</a:t>
            </a:r>
          </a:p>
          <a:p>
            <a:pPr lvl="1"/>
            <a:r>
              <a:rPr lang="en-US" dirty="0">
                <a:latin typeface="Trebuchet MS" panose="020B0603020202020204" pitchFamily="34" charset="0"/>
              </a:rPr>
              <a:t>Crisis prevention</a:t>
            </a:r>
          </a:p>
          <a:p>
            <a:pPr lvl="1"/>
            <a:r>
              <a:rPr lang="en-US" dirty="0">
                <a:latin typeface="Trebuchet MS" panose="020B0603020202020204" pitchFamily="34" charset="0"/>
              </a:rPr>
              <a:t>Meaningful inclusion of people with disabilities</a:t>
            </a:r>
          </a:p>
          <a:p>
            <a:pPr lvl="1"/>
            <a:endParaRPr lang="en-US" dirty="0"/>
          </a:p>
          <a:p>
            <a:endParaRPr lang="en-US" dirty="0"/>
          </a:p>
          <a:p>
            <a:endParaRPr lang="en-US" dirty="0"/>
          </a:p>
        </p:txBody>
      </p:sp>
    </p:spTree>
    <p:extLst>
      <p:ext uri="{BB962C8B-B14F-4D97-AF65-F5344CB8AC3E}">
        <p14:creationId xmlns:p14="http://schemas.microsoft.com/office/powerpoint/2010/main" val="167814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Defining Disability </a:t>
            </a:r>
          </a:p>
        </p:txBody>
      </p:sp>
      <p:sp>
        <p:nvSpPr>
          <p:cNvPr id="3" name="Content Placeholder 2"/>
          <p:cNvSpPr>
            <a:spLocks noGrp="1"/>
          </p:cNvSpPr>
          <p:nvPr>
            <p:ph idx="1"/>
          </p:nvPr>
        </p:nvSpPr>
        <p:spPr>
          <a:xfrm>
            <a:off x="457199" y="1371600"/>
            <a:ext cx="8229600" cy="4876800"/>
          </a:xfrm>
        </p:spPr>
        <p:txBody>
          <a:bodyPr>
            <a:normAutofit/>
          </a:bodyPr>
          <a:lstStyle/>
          <a:p>
            <a:r>
              <a:rPr lang="en-US" sz="4000" dirty="0">
                <a:latin typeface="Trebuchet MS" panose="020B0603020202020204" pitchFamily="34" charset="0"/>
              </a:rPr>
              <a:t>Limits of labels</a:t>
            </a:r>
          </a:p>
          <a:p>
            <a:r>
              <a:rPr lang="en-US" sz="4000" dirty="0">
                <a:latin typeface="Trebuchet MS" panose="020B0603020202020204" pitchFamily="34" charset="0"/>
              </a:rPr>
              <a:t>Models of disability:</a:t>
            </a:r>
          </a:p>
          <a:p>
            <a:pPr lvl="1"/>
            <a:r>
              <a:rPr lang="en-US" sz="3200" dirty="0">
                <a:latin typeface="Trebuchet MS" panose="020B0603020202020204" pitchFamily="34" charset="0"/>
              </a:rPr>
              <a:t>Medical model (ADA)</a:t>
            </a:r>
          </a:p>
          <a:p>
            <a:pPr lvl="1"/>
            <a:r>
              <a:rPr lang="en-US" sz="3200" dirty="0">
                <a:latin typeface="Trebuchet MS" panose="020B0603020202020204" pitchFamily="34" charset="0"/>
              </a:rPr>
              <a:t>Social model (human rights law)</a:t>
            </a:r>
          </a:p>
          <a:p>
            <a:pPr lvl="1"/>
            <a:endParaRPr lang="en-US" sz="3200" dirty="0"/>
          </a:p>
          <a:p>
            <a:pPr lvl="1"/>
            <a:endParaRPr lang="en-US" sz="3200" dirty="0"/>
          </a:p>
          <a:p>
            <a:pPr marL="0" indent="0" algn="ctr">
              <a:buNone/>
            </a:pPr>
            <a:endParaRPr lang="en-US" sz="3600" b="1" dirty="0"/>
          </a:p>
        </p:txBody>
      </p:sp>
      <p:pic>
        <p:nvPicPr>
          <p:cNvPr id="4" name="Picture 3"/>
          <p:cNvPicPr>
            <a:picLocks noChangeAspect="1"/>
          </p:cNvPicPr>
          <p:nvPr/>
        </p:nvPicPr>
        <p:blipFill>
          <a:blip r:embed="rId3"/>
          <a:stretch>
            <a:fillRect/>
          </a:stretch>
        </p:blipFill>
        <p:spPr>
          <a:xfrm>
            <a:off x="3797408" y="4191000"/>
            <a:ext cx="1549183" cy="2236788"/>
          </a:xfrm>
          <a:prstGeom prst="rect">
            <a:avLst/>
          </a:prstGeom>
        </p:spPr>
      </p:pic>
    </p:spTree>
    <p:extLst>
      <p:ext uri="{BB962C8B-B14F-4D97-AF65-F5344CB8AC3E}">
        <p14:creationId xmlns:p14="http://schemas.microsoft.com/office/powerpoint/2010/main" val="327463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Trebuchet MS" charset="0"/>
              </a:rPr>
              <a:t>The Medical Model: ADA</a:t>
            </a:r>
            <a:endParaRPr lang="x-none" b="1">
              <a:latin typeface="Trebuchet MS" charset="0"/>
            </a:endParaRPr>
          </a:p>
        </p:txBody>
      </p:sp>
      <p:sp>
        <p:nvSpPr>
          <p:cNvPr id="3" name="Content Placeholder 2"/>
          <p:cNvSpPr>
            <a:spLocks noGrp="1"/>
          </p:cNvSpPr>
          <p:nvPr>
            <p:ph idx="1"/>
          </p:nvPr>
        </p:nvSpPr>
        <p:spPr>
          <a:xfrm>
            <a:off x="457200" y="762000"/>
            <a:ext cx="8229600" cy="4236116"/>
          </a:xfrm>
        </p:spPr>
        <p:txBody>
          <a:bodyPr vert="horz" lIns="91440" tIns="45720" rIns="91440" bIns="45720" rtlCol="0" anchor="t">
            <a:normAutofit/>
          </a:bodyPr>
          <a:lstStyle/>
          <a:p>
            <a:pPr marL="0" indent="0">
              <a:buNone/>
            </a:pPr>
            <a:endParaRPr lang="en-US" dirty="0">
              <a:latin typeface="Trebuchet MS" pitchFamily="34" charset="0"/>
            </a:endParaRPr>
          </a:p>
          <a:p>
            <a:r>
              <a:rPr lang="en-US" dirty="0">
                <a:latin typeface="Trebuchet MS" pitchFamily="34" charset="0"/>
              </a:rPr>
              <a:t>Focus is on the impairment </a:t>
            </a:r>
          </a:p>
          <a:p>
            <a:pPr lvl="1"/>
            <a:r>
              <a:rPr lang="en-US" dirty="0">
                <a:latin typeface="Trebuchet MS" pitchFamily="34" charset="0"/>
              </a:rPr>
              <a:t>Limitations, rather than strengths</a:t>
            </a:r>
          </a:p>
          <a:p>
            <a:pPr lvl="1"/>
            <a:r>
              <a:rPr lang="en-US" dirty="0"/>
              <a:t>Also known as the functional limitation model</a:t>
            </a:r>
            <a:endParaRPr lang="en-US" dirty="0">
              <a:latin typeface="Trebuchet MS" pitchFamily="34" charset="0"/>
            </a:endParaRPr>
          </a:p>
        </p:txBody>
      </p:sp>
      <p:graphicFrame>
        <p:nvGraphicFramePr>
          <p:cNvPr id="6" name="Diagram 5"/>
          <p:cNvGraphicFramePr/>
          <p:nvPr>
            <p:extLst/>
          </p:nvPr>
        </p:nvGraphicFramePr>
        <p:xfrm>
          <a:off x="1676400" y="3283616"/>
          <a:ext cx="5791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696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Social Model of Disability </a:t>
            </a:r>
          </a:p>
        </p:txBody>
      </p:sp>
      <p:sp>
        <p:nvSpPr>
          <p:cNvPr id="3" name="Content Placeholder 2"/>
          <p:cNvSpPr>
            <a:spLocks noGrp="1"/>
          </p:cNvSpPr>
          <p:nvPr>
            <p:ph idx="1"/>
          </p:nvPr>
        </p:nvSpPr>
        <p:spPr>
          <a:xfrm>
            <a:off x="457200" y="1447800"/>
            <a:ext cx="8229600" cy="4876800"/>
          </a:xfrm>
        </p:spPr>
        <p:txBody>
          <a:bodyPr>
            <a:normAutofit/>
          </a:bodyPr>
          <a:lstStyle/>
          <a:p>
            <a:r>
              <a:rPr lang="en-US" sz="4000" dirty="0">
                <a:latin typeface="Trebuchet MS" panose="020B0603020202020204" pitchFamily="34" charset="0"/>
              </a:rPr>
              <a:t>Human diversity </a:t>
            </a:r>
          </a:p>
          <a:p>
            <a:r>
              <a:rPr lang="en-US" sz="4000" dirty="0">
                <a:latin typeface="Trebuchet MS" panose="020B0603020202020204" pitchFamily="34" charset="0"/>
              </a:rPr>
              <a:t>People-first language*</a:t>
            </a:r>
          </a:p>
          <a:p>
            <a:pPr lvl="1"/>
            <a:r>
              <a:rPr lang="en-US" sz="3600" dirty="0">
                <a:latin typeface="Trebuchet MS" panose="020B0603020202020204" pitchFamily="34" charset="0"/>
              </a:rPr>
              <a:t>“person with a disability” instead of “disabled person”</a:t>
            </a:r>
          </a:p>
          <a:p>
            <a:r>
              <a:rPr lang="en-US" sz="4000" dirty="0">
                <a:latin typeface="Trebuchet MS" panose="020B0603020202020204" pitchFamily="34" charset="0"/>
              </a:rPr>
              <a:t>Societal barriers</a:t>
            </a:r>
          </a:p>
          <a:p>
            <a:pPr marL="0" indent="0" algn="ctr">
              <a:buNone/>
            </a:pPr>
            <a:r>
              <a:rPr lang="en-US" b="1" dirty="0"/>
              <a:t>		</a:t>
            </a:r>
          </a:p>
          <a:p>
            <a:pPr marL="0" indent="0" algn="ctr">
              <a:buNone/>
            </a:pPr>
            <a:r>
              <a:rPr lang="en-US" b="1" dirty="0"/>
              <a:t>		</a:t>
            </a:r>
          </a:p>
        </p:txBody>
      </p:sp>
      <p:pic>
        <p:nvPicPr>
          <p:cNvPr id="4" name="Picture 3"/>
          <p:cNvPicPr>
            <a:picLocks noChangeAspect="1"/>
          </p:cNvPicPr>
          <p:nvPr/>
        </p:nvPicPr>
        <p:blipFill>
          <a:blip r:embed="rId3"/>
          <a:stretch>
            <a:fillRect/>
          </a:stretch>
        </p:blipFill>
        <p:spPr>
          <a:xfrm>
            <a:off x="6287862" y="3581400"/>
            <a:ext cx="2398938" cy="3194665"/>
          </a:xfrm>
          <a:prstGeom prst="rect">
            <a:avLst/>
          </a:prstGeom>
          <a:ln>
            <a:noFill/>
          </a:ln>
          <a:effectLst>
            <a:softEdge rad="112500"/>
          </a:effectLst>
        </p:spPr>
      </p:pic>
    </p:spTree>
    <p:extLst>
      <p:ext uri="{BB962C8B-B14F-4D97-AF65-F5344CB8AC3E}">
        <p14:creationId xmlns:p14="http://schemas.microsoft.com/office/powerpoint/2010/main" val="158411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5"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a:latin typeface="Trebuchet MS" panose="020B0603020202020204" pitchFamily="34" charset="0"/>
              </a:rPr>
              <a:t>Developmental Disabilities</a:t>
            </a:r>
          </a:p>
        </p:txBody>
      </p:sp>
      <p:sp>
        <p:nvSpPr>
          <p:cNvPr id="3" name="Content Placeholder 2"/>
          <p:cNvSpPr>
            <a:spLocks noGrp="1"/>
          </p:cNvSpPr>
          <p:nvPr>
            <p:ph idx="1"/>
          </p:nvPr>
        </p:nvSpPr>
        <p:spPr>
          <a:xfrm>
            <a:off x="457200" y="1371600"/>
            <a:ext cx="8229600" cy="3733800"/>
          </a:xfrm>
        </p:spPr>
        <p:txBody>
          <a:bodyPr>
            <a:normAutofit/>
          </a:bodyPr>
          <a:lstStyle/>
          <a:p>
            <a:r>
              <a:rPr lang="en-US" dirty="0">
                <a:latin typeface="Trebuchet MS" panose="020B0603020202020204" pitchFamily="34" charset="0"/>
              </a:rPr>
              <a:t>Physical and/or mental impairments with onset before age 22</a:t>
            </a:r>
          </a:p>
          <a:p>
            <a:pPr lvl="1"/>
            <a:r>
              <a:rPr lang="en-US" dirty="0">
                <a:latin typeface="Trebuchet MS" panose="020B0603020202020204" pitchFamily="34" charset="0"/>
              </a:rPr>
              <a:t>Substantial functional limitations in at least 3 of these:</a:t>
            </a:r>
          </a:p>
          <a:p>
            <a:pPr lvl="2"/>
            <a:r>
              <a:rPr lang="en-US" dirty="0">
                <a:latin typeface="Trebuchet MS" panose="020B0603020202020204" pitchFamily="34" charset="0"/>
              </a:rPr>
              <a:t>Self-care</a:t>
            </a:r>
          </a:p>
          <a:p>
            <a:pPr lvl="2"/>
            <a:r>
              <a:rPr lang="en-US" dirty="0">
                <a:latin typeface="Trebuchet MS" panose="020B0603020202020204" pitchFamily="34" charset="0"/>
              </a:rPr>
              <a:t>Learning</a:t>
            </a:r>
          </a:p>
          <a:p>
            <a:pPr lvl="2"/>
            <a:r>
              <a:rPr lang="en-US" dirty="0">
                <a:latin typeface="Trebuchet MS" panose="020B0603020202020204" pitchFamily="34" charset="0"/>
              </a:rPr>
              <a:t>Walking/moving around</a:t>
            </a:r>
          </a:p>
        </p:txBody>
      </p:sp>
      <p:sp>
        <p:nvSpPr>
          <p:cNvPr id="7" name="Content Placeholder 2"/>
          <p:cNvSpPr txBox="1">
            <a:spLocks/>
          </p:cNvSpPr>
          <p:nvPr/>
        </p:nvSpPr>
        <p:spPr>
          <a:xfrm>
            <a:off x="609600" y="1752601"/>
            <a:ext cx="82296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8" name="Content Placeholder 2"/>
          <p:cNvSpPr txBox="1">
            <a:spLocks/>
          </p:cNvSpPr>
          <p:nvPr/>
        </p:nvSpPr>
        <p:spPr>
          <a:xfrm>
            <a:off x="5105400" y="3257544"/>
            <a:ext cx="3962400" cy="20002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Self-direction</a:t>
            </a:r>
          </a:p>
          <a:p>
            <a:r>
              <a:rPr lang="en-US" sz="2400" dirty="0"/>
              <a:t>Independent living</a:t>
            </a:r>
          </a:p>
          <a:p>
            <a:r>
              <a:rPr lang="en-US" sz="2400" dirty="0"/>
              <a:t>Economic self-sufficiency </a:t>
            </a:r>
          </a:p>
          <a:p>
            <a:r>
              <a:rPr lang="en-US" sz="2400" dirty="0"/>
              <a:t>Language </a:t>
            </a:r>
          </a:p>
        </p:txBody>
      </p:sp>
    </p:spTree>
    <p:extLst>
      <p:ext uri="{BB962C8B-B14F-4D97-AF65-F5344CB8AC3E}">
        <p14:creationId xmlns:p14="http://schemas.microsoft.com/office/powerpoint/2010/main" val="2317242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sp>
        <p:nvSpPr>
          <p:cNvPr id="7" name="Content Placeholder 2"/>
          <p:cNvSpPr txBox="1">
            <a:spLocks/>
          </p:cNvSpPr>
          <p:nvPr/>
        </p:nvSpPr>
        <p:spPr>
          <a:xfrm>
            <a:off x="609600" y="1752601"/>
            <a:ext cx="82296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36" y="1"/>
            <a:ext cx="112524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10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Personal Values and Bias </a:t>
            </a:r>
          </a:p>
        </p:txBody>
      </p:sp>
      <p:sp>
        <p:nvSpPr>
          <p:cNvPr id="3" name="Content Placeholder 2"/>
          <p:cNvSpPr>
            <a:spLocks noGrp="1"/>
          </p:cNvSpPr>
          <p:nvPr>
            <p:ph idx="1"/>
          </p:nvPr>
        </p:nvSpPr>
        <p:spPr>
          <a:xfrm>
            <a:off x="457200" y="1447800"/>
            <a:ext cx="8229600" cy="4876800"/>
          </a:xfrm>
        </p:spPr>
        <p:txBody>
          <a:bodyPr>
            <a:normAutofit fontScale="92500"/>
          </a:bodyPr>
          <a:lstStyle/>
          <a:p>
            <a:r>
              <a:rPr lang="en-US" sz="4000" dirty="0">
                <a:latin typeface="Trebuchet MS" panose="020B0603020202020204" pitchFamily="34" charset="0"/>
              </a:rPr>
              <a:t>History of discrimination </a:t>
            </a:r>
          </a:p>
          <a:p>
            <a:pPr lvl="1"/>
            <a:r>
              <a:rPr lang="en-US" sz="3600" dirty="0">
                <a:latin typeface="Trebuchet MS" panose="020B0603020202020204" pitchFamily="34" charset="0"/>
              </a:rPr>
              <a:t>We are taught to devalue or over-value disability</a:t>
            </a:r>
          </a:p>
          <a:p>
            <a:r>
              <a:rPr lang="en-US" sz="4000" dirty="0">
                <a:latin typeface="Trebuchet MS" panose="020B0603020202020204" pitchFamily="34" charset="0"/>
              </a:rPr>
              <a:t>One way to test our implicit biases:</a:t>
            </a:r>
          </a:p>
          <a:p>
            <a:pPr lvl="1"/>
            <a:r>
              <a:rPr lang="en-US" sz="3600" dirty="0">
                <a:latin typeface="Trebuchet MS" panose="020B0603020202020204" pitchFamily="34" charset="0"/>
              </a:rPr>
              <a:t>Implicit Association Test (IAT) – 			Project Implicit</a:t>
            </a:r>
          </a:p>
          <a:p>
            <a:pPr marL="0" indent="0" algn="ctr">
              <a:buNone/>
            </a:pPr>
            <a:r>
              <a:rPr lang="en-US" b="1" dirty="0"/>
              <a:t>		</a:t>
            </a:r>
          </a:p>
          <a:p>
            <a:pPr marL="0" indent="0" algn="ctr">
              <a:buNone/>
            </a:pPr>
            <a:r>
              <a:rPr lang="en-US" b="1" dirty="0"/>
              <a:t>		</a:t>
            </a:r>
          </a:p>
        </p:txBody>
      </p:sp>
    </p:spTree>
    <p:extLst>
      <p:ext uri="{BB962C8B-B14F-4D97-AF65-F5344CB8AC3E}">
        <p14:creationId xmlns:p14="http://schemas.microsoft.com/office/powerpoint/2010/main" val="249331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normAutofit fontScale="90000"/>
          </a:bodyPr>
          <a:lstStyle/>
          <a:p>
            <a:r>
              <a:rPr lang="en-US" b="1" dirty="0">
                <a:latin typeface="Trebuchet MS" panose="020B0603020202020204" pitchFamily="34" charset="0"/>
              </a:rPr>
              <a:t>Misconceptions About Disability in Policing </a:t>
            </a:r>
          </a:p>
        </p:txBody>
      </p:sp>
      <p:sp>
        <p:nvSpPr>
          <p:cNvPr id="3" name="Content Placeholder 2"/>
          <p:cNvSpPr>
            <a:spLocks noGrp="1"/>
          </p:cNvSpPr>
          <p:nvPr>
            <p:ph idx="1"/>
          </p:nvPr>
        </p:nvSpPr>
        <p:spPr>
          <a:xfrm>
            <a:off x="457200" y="1504950"/>
            <a:ext cx="8229600" cy="4362450"/>
          </a:xfrm>
        </p:spPr>
        <p:txBody>
          <a:bodyPr>
            <a:normAutofit fontScale="92500" lnSpcReduction="10000"/>
          </a:bodyPr>
          <a:lstStyle/>
          <a:p>
            <a:r>
              <a:rPr lang="en-US" sz="3900" dirty="0">
                <a:latin typeface="Trebuchet MS" panose="020B0603020202020204" pitchFamily="34" charset="0"/>
              </a:rPr>
              <a:t>Disability is rare and easily observable, so officers don’t need training about it </a:t>
            </a:r>
          </a:p>
          <a:p>
            <a:r>
              <a:rPr lang="en-US" sz="3900" dirty="0">
                <a:latin typeface="Trebuchet MS" panose="020B0603020202020204" pitchFamily="34" charset="0"/>
              </a:rPr>
              <a:t>People with disabilities are dangerous</a:t>
            </a:r>
          </a:p>
          <a:p>
            <a:r>
              <a:rPr lang="en-US" sz="3900" dirty="0">
                <a:latin typeface="Trebuchet MS" panose="020B0603020202020204" pitchFamily="34" charset="0"/>
              </a:rPr>
              <a:t>Officers only encounter people with disabilities in “crisis”</a:t>
            </a:r>
          </a:p>
          <a:p>
            <a:pPr marL="0" indent="0" algn="ctr">
              <a:buNone/>
            </a:pPr>
            <a:r>
              <a:rPr lang="en-US" b="1" dirty="0"/>
              <a:t>				</a:t>
            </a:r>
          </a:p>
        </p:txBody>
      </p:sp>
    </p:spTree>
    <p:extLst>
      <p:ext uri="{BB962C8B-B14F-4D97-AF65-F5344CB8AC3E}">
        <p14:creationId xmlns:p14="http://schemas.microsoft.com/office/powerpoint/2010/main" val="131560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latin typeface="Trebuchet MS" panose="020B0603020202020204" pitchFamily="34" charset="0"/>
              </a:rPr>
              <a:t>Disability Facts </a:t>
            </a:r>
          </a:p>
        </p:txBody>
      </p:sp>
      <p:sp>
        <p:nvSpPr>
          <p:cNvPr id="3" name="Content Placeholder 2"/>
          <p:cNvSpPr>
            <a:spLocks noGrp="1"/>
          </p:cNvSpPr>
          <p:nvPr>
            <p:ph idx="1"/>
          </p:nvPr>
        </p:nvSpPr>
        <p:spPr>
          <a:xfrm>
            <a:off x="457200" y="1095373"/>
            <a:ext cx="8229600" cy="4533902"/>
          </a:xfrm>
        </p:spPr>
        <p:txBody>
          <a:bodyPr>
            <a:normAutofit fontScale="92500" lnSpcReduction="10000"/>
          </a:bodyPr>
          <a:lstStyle/>
          <a:p>
            <a:r>
              <a:rPr lang="en-US" dirty="0">
                <a:latin typeface="Trebuchet MS" panose="020B0603020202020204" pitchFamily="34" charset="0"/>
              </a:rPr>
              <a:t>About 15-20% of people worldwide have a disability; a majority of these are “hidden” </a:t>
            </a:r>
          </a:p>
          <a:p>
            <a:r>
              <a:rPr lang="en-US" dirty="0">
                <a:latin typeface="Trebuchet MS" panose="020B0603020202020204" pitchFamily="34" charset="0"/>
              </a:rPr>
              <a:t>People with disabilities are </a:t>
            </a:r>
            <a:r>
              <a:rPr lang="en-US" b="1" dirty="0">
                <a:latin typeface="Trebuchet MS" panose="020B0603020202020204" pitchFamily="34" charset="0"/>
              </a:rPr>
              <a:t>no more dangerous </a:t>
            </a:r>
            <a:r>
              <a:rPr lang="en-US" dirty="0">
                <a:latin typeface="Trebuchet MS" panose="020B0603020202020204" pitchFamily="34" charset="0"/>
              </a:rPr>
              <a:t>than any other person in the population</a:t>
            </a:r>
          </a:p>
          <a:p>
            <a:r>
              <a:rPr lang="en-US" dirty="0">
                <a:latin typeface="Trebuchet MS" panose="020B0603020202020204" pitchFamily="34" charset="0"/>
              </a:rPr>
              <a:t>People with disabilities:</a:t>
            </a:r>
          </a:p>
          <a:p>
            <a:pPr lvl="1"/>
            <a:r>
              <a:rPr lang="en-US" sz="2400" dirty="0">
                <a:latin typeface="Trebuchet MS" panose="020B0603020202020204" pitchFamily="34" charset="0"/>
              </a:rPr>
              <a:t>Are 3-4x </a:t>
            </a:r>
            <a:r>
              <a:rPr lang="en-US" sz="2400" b="1" dirty="0">
                <a:latin typeface="Trebuchet MS" panose="020B0603020202020204" pitchFamily="34" charset="0"/>
              </a:rPr>
              <a:t>more likely to be victims </a:t>
            </a:r>
            <a:r>
              <a:rPr lang="en-US" sz="2400" dirty="0">
                <a:latin typeface="Trebuchet MS" panose="020B0603020202020204" pitchFamily="34" charset="0"/>
              </a:rPr>
              <a:t>of a crime</a:t>
            </a:r>
          </a:p>
          <a:p>
            <a:pPr lvl="1"/>
            <a:r>
              <a:rPr lang="en-US" sz="2400" dirty="0">
                <a:latin typeface="Trebuchet MS" panose="020B0603020202020204" pitchFamily="34" charset="0"/>
              </a:rPr>
              <a:t>Comprise </a:t>
            </a:r>
            <a:r>
              <a:rPr lang="en-US" sz="2400" b="1" dirty="0">
                <a:latin typeface="Trebuchet MS" panose="020B0603020202020204" pitchFamily="34" charset="0"/>
              </a:rPr>
              <a:t>over 40% </a:t>
            </a:r>
            <a:r>
              <a:rPr lang="en-US" sz="2400" dirty="0">
                <a:latin typeface="Trebuchet MS" panose="020B0603020202020204" pitchFamily="34" charset="0"/>
              </a:rPr>
              <a:t>of the homeless population</a:t>
            </a:r>
          </a:p>
          <a:p>
            <a:pPr lvl="1"/>
            <a:r>
              <a:rPr lang="en-US" sz="2400" dirty="0">
                <a:latin typeface="Trebuchet MS" panose="020B0603020202020204" pitchFamily="34" charset="0"/>
              </a:rPr>
              <a:t>Are disproportionately represented in </a:t>
            </a:r>
            <a:r>
              <a:rPr lang="en-US" sz="2400" b="1" dirty="0">
                <a:latin typeface="Trebuchet MS" panose="020B0603020202020204" pitchFamily="34" charset="0"/>
              </a:rPr>
              <a:t>prisons, jails,</a:t>
            </a:r>
            <a:r>
              <a:rPr lang="en-US" sz="2400" dirty="0">
                <a:latin typeface="Trebuchet MS" panose="020B0603020202020204" pitchFamily="34" charset="0"/>
              </a:rPr>
              <a:t> and every other aspect of the criminal justice system</a:t>
            </a:r>
          </a:p>
          <a:p>
            <a:pPr marL="0" indent="0" algn="ctr">
              <a:buNone/>
            </a:pPr>
            <a:r>
              <a:rPr lang="en-US" sz="2400" b="1" dirty="0">
                <a:latin typeface="Trebuchet MS" panose="020B0603020202020204" pitchFamily="34" charset="0"/>
              </a:rPr>
              <a:t>				</a:t>
            </a:r>
          </a:p>
        </p:txBody>
      </p:sp>
    </p:spTree>
    <p:extLst>
      <p:ext uri="{BB962C8B-B14F-4D97-AF65-F5344CB8AC3E}">
        <p14:creationId xmlns:p14="http://schemas.microsoft.com/office/powerpoint/2010/main" val="434742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normAutofit/>
          </a:bodyPr>
          <a:lstStyle/>
          <a:p>
            <a:r>
              <a:rPr lang="en-US" b="1" dirty="0">
                <a:latin typeface="Trebuchet MS" panose="020B0603020202020204" pitchFamily="34" charset="0"/>
              </a:rPr>
              <a:t>Recommendations</a:t>
            </a:r>
          </a:p>
        </p:txBody>
      </p:sp>
      <p:sp>
        <p:nvSpPr>
          <p:cNvPr id="3" name="Content Placeholder 2"/>
          <p:cNvSpPr>
            <a:spLocks noGrp="1"/>
          </p:cNvSpPr>
          <p:nvPr>
            <p:ph idx="1"/>
          </p:nvPr>
        </p:nvSpPr>
        <p:spPr>
          <a:xfrm>
            <a:off x="457200" y="1162050"/>
            <a:ext cx="8229600" cy="4705350"/>
          </a:xfrm>
        </p:spPr>
        <p:txBody>
          <a:bodyPr>
            <a:normAutofit/>
          </a:bodyPr>
          <a:lstStyle/>
          <a:p>
            <a:r>
              <a:rPr lang="en-US" dirty="0">
                <a:latin typeface="Trebuchet MS" panose="020B0603020202020204" pitchFamily="34" charset="0"/>
              </a:rPr>
              <a:t>Implement procedural justice principles into all facets of law enforcement interactions with people with disabilities</a:t>
            </a:r>
          </a:p>
          <a:p>
            <a:r>
              <a:rPr lang="en-US" dirty="0">
                <a:latin typeface="Trebuchet MS" panose="020B0603020202020204" pitchFamily="34" charset="0"/>
              </a:rPr>
              <a:t>Shift from crisis intervention to crisis prevention</a:t>
            </a:r>
          </a:p>
          <a:p>
            <a:r>
              <a:rPr lang="en-US" dirty="0">
                <a:latin typeface="Trebuchet MS" panose="020B0603020202020204" pitchFamily="34" charset="0"/>
              </a:rPr>
              <a:t>Meaningfully include people with disabilities in law enforcement</a:t>
            </a:r>
            <a:endParaRPr lang="en-US" dirty="0"/>
          </a:p>
          <a:p>
            <a:pPr marL="0" indent="0" algn="ctr">
              <a:buNone/>
            </a:pPr>
            <a:r>
              <a:rPr lang="en-US" b="1" dirty="0"/>
              <a:t>				</a:t>
            </a:r>
          </a:p>
        </p:txBody>
      </p:sp>
    </p:spTree>
    <p:extLst>
      <p:ext uri="{BB962C8B-B14F-4D97-AF65-F5344CB8AC3E}">
        <p14:creationId xmlns:p14="http://schemas.microsoft.com/office/powerpoint/2010/main" val="182468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rebuchet MS" panose="020B0603020202020204" pitchFamily="34" charset="0"/>
              </a:rPr>
              <a:t>Welcome to </a:t>
            </a:r>
            <a:r>
              <a:rPr lang="en-US" b="1" i="1" dirty="0">
                <a:latin typeface="Trebuchet MS" panose="020B0603020202020204" pitchFamily="34" charset="0"/>
              </a:rPr>
              <a:t>A Call for Procedural Justice</a:t>
            </a:r>
          </a:p>
        </p:txBody>
      </p:sp>
      <p:sp>
        <p:nvSpPr>
          <p:cNvPr id="3" name="Content Placeholder 2"/>
          <p:cNvSpPr>
            <a:spLocks noGrp="1"/>
          </p:cNvSpPr>
          <p:nvPr>
            <p:ph idx="1"/>
          </p:nvPr>
        </p:nvSpPr>
        <p:spPr>
          <a:xfrm>
            <a:off x="457200" y="1663524"/>
            <a:ext cx="8229600" cy="4108041"/>
          </a:xfrm>
        </p:spPr>
        <p:txBody>
          <a:bodyPr vert="horz" lIns="91440" tIns="45720" rIns="91440" bIns="45720" rtlCol="0" anchor="t">
            <a:normAutofit/>
          </a:bodyPr>
          <a:lstStyle/>
          <a:p>
            <a:pPr fontAlgn="base"/>
            <a:r>
              <a:rPr lang="en-US" sz="2000" b="1">
                <a:latin typeface="Trebuchet MS" panose="020B0603020202020204" pitchFamily="34" charset="0"/>
              </a:rPr>
              <a:t>The webinar will begin at 1:00pm EST</a:t>
            </a:r>
          </a:p>
          <a:p>
            <a:pPr fontAlgn="base"/>
            <a:r>
              <a:rPr lang="en-US" sz="2000" b="1">
                <a:solidFill>
                  <a:srgbClr val="EA7125"/>
                </a:solidFill>
                <a:latin typeface="Trebuchet MS" panose="020B0603020202020204" pitchFamily="34" charset="0"/>
              </a:rPr>
              <a:t>Live captioning</a:t>
            </a:r>
            <a:r>
              <a:rPr lang="en-US" sz="2000" b="1">
                <a:latin typeface="Trebuchet MS" panose="020B0603020202020204" pitchFamily="34" charset="0"/>
              </a:rPr>
              <a:t> is available here: </a:t>
            </a:r>
            <a:r>
              <a:rPr lang="en-US" sz="2000" b="1" u="sng">
                <a:latin typeface="Trebuchet MS" panose="020B0603020202020204" pitchFamily="34" charset="0"/>
                <a:hlinkClick r:id="rId3"/>
              </a:rPr>
              <a:t>http://west.caption-viewer.com/pkmhhknc</a:t>
            </a:r>
            <a:r>
              <a:rPr lang="en-US" sz="2000" b="1">
                <a:latin typeface="Trebuchet MS" panose="020B0603020202020204" pitchFamily="34" charset="0"/>
              </a:rPr>
              <a:t> </a:t>
            </a:r>
          </a:p>
          <a:p>
            <a:pPr lvl="1" fontAlgn="base"/>
            <a:r>
              <a:rPr lang="en-US" sz="2000" b="1">
                <a:latin typeface="Trebuchet MS" panose="020B0603020202020204" pitchFamily="34" charset="0"/>
              </a:rPr>
              <a:t>Just copy and paste the link into a separate browser window</a:t>
            </a:r>
          </a:p>
          <a:p>
            <a:pPr fontAlgn="base"/>
            <a:r>
              <a:rPr lang="en-US" sz="2000" b="1">
                <a:latin typeface="Trebuchet MS" panose="020B0603020202020204" pitchFamily="34" charset="0"/>
              </a:rPr>
              <a:t>If possible, please </a:t>
            </a:r>
            <a:r>
              <a:rPr lang="en-US" sz="2000" b="1">
                <a:solidFill>
                  <a:srgbClr val="EA7125"/>
                </a:solidFill>
                <a:latin typeface="Trebuchet MS" panose="020B0603020202020204" pitchFamily="34" charset="0"/>
              </a:rPr>
              <a:t>use your computer</a:t>
            </a:r>
            <a:r>
              <a:rPr lang="en-US" sz="2000" b="1">
                <a:latin typeface="Trebuchet MS" panose="020B0603020202020204" pitchFamily="34" charset="0"/>
              </a:rPr>
              <a:t> for audio instead of your phone</a:t>
            </a:r>
          </a:p>
          <a:p>
            <a:pPr fontAlgn="base"/>
            <a:r>
              <a:rPr lang="en-US" sz="2000" b="1">
                <a:latin typeface="Trebuchet MS" panose="020B0603020202020204" pitchFamily="34" charset="0"/>
              </a:rPr>
              <a:t>If you have any technical problems during the webinar, please visit the </a:t>
            </a:r>
            <a:r>
              <a:rPr lang="en-US" sz="2000" b="1">
                <a:solidFill>
                  <a:srgbClr val="EA7125"/>
                </a:solidFill>
                <a:latin typeface="Trebuchet MS" panose="020B0603020202020204" pitchFamily="34" charset="0"/>
                <a:hlinkClick r:id="rId4"/>
              </a:rPr>
              <a:t>WebEx Help Desk</a:t>
            </a:r>
            <a:r>
              <a:rPr lang="en-US" sz="2000" b="1">
                <a:latin typeface="Trebuchet MS" panose="020B0603020202020204" pitchFamily="34" charset="0"/>
              </a:rPr>
              <a:t> or call (866) 229-3239</a:t>
            </a:r>
          </a:p>
          <a:p>
            <a:pPr fontAlgn="base"/>
            <a:r>
              <a:rPr lang="en-US" sz="2000" b="1">
                <a:latin typeface="Trebuchet MS" panose="020B0603020202020204" pitchFamily="34" charset="0"/>
              </a:rPr>
              <a:t>Today’s webinar will be </a:t>
            </a:r>
            <a:r>
              <a:rPr lang="en-US" sz="2000" b="1">
                <a:solidFill>
                  <a:srgbClr val="EA7125"/>
                </a:solidFill>
                <a:latin typeface="Trebuchet MS" panose="020B0603020202020204" pitchFamily="34" charset="0"/>
              </a:rPr>
              <a:t>recorded and archived </a:t>
            </a:r>
            <a:r>
              <a:rPr lang="en-US" sz="2000" b="1">
                <a:latin typeface="Trebuchet MS" panose="020B0603020202020204" pitchFamily="34" charset="0"/>
              </a:rPr>
              <a:t>on the </a:t>
            </a:r>
            <a:r>
              <a:rPr lang="en-US" sz="2000" b="1">
                <a:latin typeface="Trebuchet MS" panose="020B0603020202020204" pitchFamily="34" charset="0"/>
                <a:hlinkClick r:id="rId5"/>
              </a:rPr>
              <a:t>NCCJD website</a:t>
            </a:r>
            <a:r>
              <a:rPr lang="en-US" sz="2000" b="1">
                <a:latin typeface="Trebuchet MS" panose="020B0603020202020204" pitchFamily="34" charset="0"/>
              </a:rPr>
              <a:t>, along with the PowerPoint and a transcript </a:t>
            </a:r>
          </a:p>
        </p:txBody>
      </p:sp>
    </p:spTree>
    <p:extLst>
      <p:ext uri="{BB962C8B-B14F-4D97-AF65-F5344CB8AC3E}">
        <p14:creationId xmlns:p14="http://schemas.microsoft.com/office/powerpoint/2010/main" val="2299889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33350"/>
            <a:ext cx="8543925" cy="1143000"/>
          </a:xfrm>
        </p:spPr>
        <p:txBody>
          <a:bodyPr>
            <a:noAutofit/>
          </a:bodyPr>
          <a:lstStyle/>
          <a:p>
            <a:r>
              <a:rPr lang="en-US" sz="3200" b="1" dirty="0">
                <a:latin typeface="Trebuchet MS" panose="020B0603020202020204" pitchFamily="34" charset="0"/>
              </a:rPr>
              <a:t>Recommendation 1: Procedural Justice</a:t>
            </a:r>
          </a:p>
        </p:txBody>
      </p:sp>
      <p:sp>
        <p:nvSpPr>
          <p:cNvPr id="3" name="Content Placeholder 2"/>
          <p:cNvSpPr>
            <a:spLocks noGrp="1"/>
          </p:cNvSpPr>
          <p:nvPr>
            <p:ph idx="1"/>
          </p:nvPr>
        </p:nvSpPr>
        <p:spPr>
          <a:xfrm>
            <a:off x="490537" y="1019175"/>
            <a:ext cx="8229600" cy="4800600"/>
          </a:xfrm>
        </p:spPr>
        <p:txBody>
          <a:bodyPr>
            <a:normAutofit/>
          </a:bodyPr>
          <a:lstStyle/>
          <a:p>
            <a:r>
              <a:rPr lang="en-US" sz="2800" dirty="0">
                <a:latin typeface="Trebuchet MS" panose="020B0603020202020204" pitchFamily="34" charset="0"/>
              </a:rPr>
              <a:t>Train all officers on disability and how to interact appropriately/with respect</a:t>
            </a:r>
          </a:p>
          <a:p>
            <a:r>
              <a:rPr lang="en-US" sz="2800" dirty="0">
                <a:latin typeface="Trebuchet MS" panose="020B0603020202020204" pitchFamily="34" charset="0"/>
              </a:rPr>
              <a:t>Make use of force policies transparent and review/modify for disability considerations</a:t>
            </a:r>
          </a:p>
          <a:p>
            <a:r>
              <a:rPr lang="en-US" sz="2800" dirty="0">
                <a:latin typeface="Trebuchet MS" panose="020B0603020202020204" pitchFamily="34" charset="0"/>
              </a:rPr>
              <a:t>When force occurs, investigate thoroughly and transparently</a:t>
            </a:r>
          </a:p>
          <a:p>
            <a:r>
              <a:rPr lang="en-US" sz="2800" dirty="0">
                <a:latin typeface="Trebuchet MS" panose="020B0603020202020204" pitchFamily="34" charset="0"/>
              </a:rPr>
              <a:t>Invite members of the disability community to participate in training, policy-making, and in reviewing use of force incidents</a:t>
            </a:r>
            <a:r>
              <a:rPr lang="en-US" dirty="0"/>
              <a:t>				</a:t>
            </a:r>
          </a:p>
        </p:txBody>
      </p:sp>
    </p:spTree>
    <p:extLst>
      <p:ext uri="{BB962C8B-B14F-4D97-AF65-F5344CB8AC3E}">
        <p14:creationId xmlns:p14="http://schemas.microsoft.com/office/powerpoint/2010/main" val="4000608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33350"/>
            <a:ext cx="8543925" cy="1143000"/>
          </a:xfrm>
        </p:spPr>
        <p:txBody>
          <a:bodyPr>
            <a:noAutofit/>
          </a:bodyPr>
          <a:lstStyle/>
          <a:p>
            <a:r>
              <a:rPr lang="en-US" sz="3200" b="1" dirty="0">
                <a:latin typeface="Trebuchet MS" panose="020B0603020202020204" pitchFamily="34" charset="0"/>
              </a:rPr>
              <a:t>Recommendation 2: Crisis Prevention</a:t>
            </a:r>
          </a:p>
        </p:txBody>
      </p:sp>
      <p:sp>
        <p:nvSpPr>
          <p:cNvPr id="3" name="Content Placeholder 2"/>
          <p:cNvSpPr>
            <a:spLocks noGrp="1"/>
          </p:cNvSpPr>
          <p:nvPr>
            <p:ph idx="1"/>
          </p:nvPr>
        </p:nvSpPr>
        <p:spPr>
          <a:xfrm>
            <a:off x="490537" y="1276350"/>
            <a:ext cx="8229600" cy="4800600"/>
          </a:xfrm>
        </p:spPr>
        <p:txBody>
          <a:bodyPr>
            <a:normAutofit/>
          </a:bodyPr>
          <a:lstStyle/>
          <a:p>
            <a:r>
              <a:rPr lang="en-US" sz="2800" dirty="0">
                <a:latin typeface="Trebuchet MS" panose="020B0603020202020204" pitchFamily="34" charset="0"/>
              </a:rPr>
              <a:t>Train all officers on how to prevent crisis situations for people with and without disabilities</a:t>
            </a:r>
          </a:p>
          <a:p>
            <a:pPr lvl="1"/>
            <a:r>
              <a:rPr lang="en-US" dirty="0">
                <a:latin typeface="Trebuchet MS" panose="020B0603020202020204" pitchFamily="34" charset="0"/>
              </a:rPr>
              <a:t>Understand officers’ roles in potentially escalating situations</a:t>
            </a:r>
          </a:p>
          <a:p>
            <a:pPr lvl="1"/>
            <a:r>
              <a:rPr lang="en-US" dirty="0">
                <a:latin typeface="Trebuchet MS" panose="020B0603020202020204" pitchFamily="34" charset="0"/>
              </a:rPr>
              <a:t>Differentiate between law enforcement understanding of crisis and disability understanding of crisis</a:t>
            </a:r>
            <a:r>
              <a:rPr lang="en-US" dirty="0"/>
              <a:t>				</a:t>
            </a:r>
          </a:p>
        </p:txBody>
      </p:sp>
    </p:spTree>
    <p:extLst>
      <p:ext uri="{BB962C8B-B14F-4D97-AF65-F5344CB8AC3E}">
        <p14:creationId xmlns:p14="http://schemas.microsoft.com/office/powerpoint/2010/main" val="3210195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33350"/>
            <a:ext cx="8543925" cy="1143000"/>
          </a:xfrm>
        </p:spPr>
        <p:txBody>
          <a:bodyPr>
            <a:noAutofit/>
          </a:bodyPr>
          <a:lstStyle/>
          <a:p>
            <a:r>
              <a:rPr lang="en-US" sz="3200" b="1" dirty="0">
                <a:latin typeface="Trebuchet MS" panose="020B0603020202020204" pitchFamily="34" charset="0"/>
              </a:rPr>
              <a:t>Recommendation 3: Inclusion</a:t>
            </a:r>
          </a:p>
        </p:txBody>
      </p:sp>
      <p:sp>
        <p:nvSpPr>
          <p:cNvPr id="3" name="Content Placeholder 2"/>
          <p:cNvSpPr>
            <a:spLocks noGrp="1"/>
          </p:cNvSpPr>
          <p:nvPr>
            <p:ph idx="1"/>
          </p:nvPr>
        </p:nvSpPr>
        <p:spPr>
          <a:xfrm>
            <a:off x="490537" y="1276350"/>
            <a:ext cx="8229600" cy="4800600"/>
          </a:xfrm>
        </p:spPr>
        <p:txBody>
          <a:bodyPr>
            <a:normAutofit/>
          </a:bodyPr>
          <a:lstStyle/>
          <a:p>
            <a:r>
              <a:rPr lang="en-US" dirty="0">
                <a:latin typeface="Trebuchet MS" panose="020B0603020202020204" pitchFamily="34" charset="0"/>
              </a:rPr>
              <a:t>Include people with disabilities as trainers for law enforcement officers</a:t>
            </a:r>
          </a:p>
          <a:p>
            <a:r>
              <a:rPr lang="en-US" dirty="0">
                <a:latin typeface="Trebuchet MS" panose="020B0603020202020204" pitchFamily="34" charset="0"/>
              </a:rPr>
              <a:t>Employ people with disabilities as first responders</a:t>
            </a:r>
          </a:p>
          <a:p>
            <a:r>
              <a:rPr lang="en-US" dirty="0">
                <a:latin typeface="Trebuchet MS" panose="020B0603020202020204" pitchFamily="34" charset="0"/>
              </a:rPr>
              <a:t>Consult with the disability community when reviewing policies/procedures </a:t>
            </a:r>
            <a:r>
              <a:rPr lang="en-US" dirty="0"/>
              <a:t>				</a:t>
            </a:r>
          </a:p>
        </p:txBody>
      </p:sp>
    </p:spTree>
    <p:extLst>
      <p:ext uri="{BB962C8B-B14F-4D97-AF65-F5344CB8AC3E}">
        <p14:creationId xmlns:p14="http://schemas.microsoft.com/office/powerpoint/2010/main" val="181171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5FA7-10C7-4A77-B7EF-DA5A1DFEA59C}"/>
              </a:ext>
            </a:extLst>
          </p:cNvPr>
          <p:cNvSpPr>
            <a:spLocks noGrp="1"/>
          </p:cNvSpPr>
          <p:nvPr>
            <p:ph type="title"/>
          </p:nvPr>
        </p:nvSpPr>
        <p:spPr>
          <a:xfrm>
            <a:off x="323850" y="1674812"/>
            <a:ext cx="8229600" cy="2439987"/>
          </a:xfrm>
        </p:spPr>
        <p:txBody>
          <a:bodyPr>
            <a:normAutofit/>
          </a:bodyPr>
          <a:lstStyle/>
          <a:p>
            <a:r>
              <a:rPr lang="en-US" b="1" dirty="0">
                <a:latin typeface="Trebuchet MS" panose="020B0603020202020204" pitchFamily="34" charset="0"/>
              </a:rPr>
              <a:t>Panel Discussion:</a:t>
            </a:r>
            <a:br>
              <a:rPr lang="en-US" b="1" dirty="0">
                <a:latin typeface="Trebuchet MS" panose="020B0603020202020204" pitchFamily="34" charset="0"/>
              </a:rPr>
            </a:br>
            <a:r>
              <a:rPr lang="en-US" dirty="0">
                <a:latin typeface="Trebuchet MS" panose="020B0603020202020204" pitchFamily="34" charset="0"/>
              </a:rPr>
              <a:t>Applying Procedural Justice Principles</a:t>
            </a:r>
          </a:p>
        </p:txBody>
      </p:sp>
    </p:spTree>
    <p:extLst>
      <p:ext uri="{BB962C8B-B14F-4D97-AF65-F5344CB8AC3E}">
        <p14:creationId xmlns:p14="http://schemas.microsoft.com/office/powerpoint/2010/main" val="3792424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i="1" dirty="0">
                <a:solidFill>
                  <a:schemeClr val="accent6">
                    <a:lumMod val="75000"/>
                  </a:schemeClr>
                </a:solidFill>
                <a:latin typeface="Trebuchet MS" panose="020B0603020202020204" pitchFamily="34" charset="0"/>
              </a:rPr>
              <a:t>Applying Procedural Justice</a:t>
            </a:r>
            <a:endParaRPr lang="en-US" dirty="0">
              <a:solidFill>
                <a:schemeClr val="accent6">
                  <a:lumMod val="75000"/>
                </a:schemeClr>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021138"/>
          </a:xfrm>
        </p:spPr>
        <p:txBody>
          <a:bodyPr>
            <a:normAutofit fontScale="92500"/>
          </a:bodyPr>
          <a:lstStyle/>
          <a:p>
            <a:r>
              <a:rPr lang="en-US" sz="3200" dirty="0">
                <a:latin typeface="Trebuchet MS" panose="020B0603020202020204" pitchFamily="34" charset="0"/>
              </a:rPr>
              <a:t>Will examine a few reality-based scenarios, both systemic and individual, and discuss: </a:t>
            </a:r>
          </a:p>
          <a:p>
            <a:pPr lvl="1"/>
            <a:r>
              <a:rPr lang="en-US" sz="3200" dirty="0">
                <a:latin typeface="Trebuchet MS" panose="020B0603020202020204" pitchFamily="34" charset="0"/>
              </a:rPr>
              <a:t>How could procedural justice principles to be applied to achieve better outcomes?</a:t>
            </a:r>
          </a:p>
          <a:p>
            <a:pPr lvl="1"/>
            <a:r>
              <a:rPr lang="en-US" sz="3200" dirty="0">
                <a:latin typeface="Trebuchet MS" panose="020B0603020202020204" pitchFamily="34" charset="0"/>
              </a:rPr>
              <a:t>How should law enforcement respond differently in these scenarios, using procedural justice principles?</a:t>
            </a:r>
          </a:p>
          <a:p>
            <a:endParaRPr lang="en-US" dirty="0"/>
          </a:p>
          <a:p>
            <a:endParaRPr lang="en-US" dirty="0"/>
          </a:p>
          <a:p>
            <a:endParaRPr lang="en-US" dirty="0"/>
          </a:p>
        </p:txBody>
      </p:sp>
    </p:spTree>
    <p:extLst>
      <p:ext uri="{BB962C8B-B14F-4D97-AF65-F5344CB8AC3E}">
        <p14:creationId xmlns:p14="http://schemas.microsoft.com/office/powerpoint/2010/main" val="4086903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5"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i="1" dirty="0">
                <a:solidFill>
                  <a:schemeClr val="accent6">
                    <a:lumMod val="75000"/>
                  </a:schemeClr>
                </a:solidFill>
                <a:latin typeface="Trebuchet MS" panose="020B0603020202020204" pitchFamily="34" charset="0"/>
              </a:rPr>
              <a:t>Scenario A</a:t>
            </a:r>
            <a:endParaRPr lang="en-US" dirty="0">
              <a:solidFill>
                <a:schemeClr val="accent6">
                  <a:lumMod val="75000"/>
                </a:schemeClr>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064000"/>
          </a:xfrm>
        </p:spPr>
        <p:txBody>
          <a:bodyPr/>
          <a:lstStyle/>
          <a:p>
            <a:r>
              <a:rPr lang="en-US" sz="3600" dirty="0">
                <a:latin typeface="Trebuchet MS" panose="020B0603020202020204" pitchFamily="34" charset="0"/>
              </a:rPr>
              <a:t>Person with autism is in a public place, engaging in typical autistic behavior. Officer approaches on assumption that the person is high on drugs or has committed some crime.</a:t>
            </a:r>
          </a:p>
          <a:p>
            <a:pPr lvl="1"/>
            <a:r>
              <a:rPr lang="en-US" dirty="0">
                <a:latin typeface="Trebuchet MS" panose="020B0603020202020204" pitchFamily="34" charset="0"/>
              </a:rPr>
              <a:t>Outcome: Officer physically restrains the person, causing trauma. </a:t>
            </a:r>
            <a:endParaRPr lang="en-US" dirty="0"/>
          </a:p>
          <a:p>
            <a:endParaRPr lang="en-US" dirty="0"/>
          </a:p>
          <a:p>
            <a:endParaRPr lang="en-US" dirty="0"/>
          </a:p>
        </p:txBody>
      </p:sp>
    </p:spTree>
    <p:extLst>
      <p:ext uri="{BB962C8B-B14F-4D97-AF65-F5344CB8AC3E}">
        <p14:creationId xmlns:p14="http://schemas.microsoft.com/office/powerpoint/2010/main" val="34122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5"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i="1" dirty="0">
                <a:solidFill>
                  <a:schemeClr val="accent6">
                    <a:lumMod val="75000"/>
                  </a:schemeClr>
                </a:solidFill>
                <a:latin typeface="Trebuchet MS" panose="020B0603020202020204" pitchFamily="34" charset="0"/>
              </a:rPr>
              <a:t>Scenario B</a:t>
            </a:r>
            <a:endParaRPr lang="en-US" dirty="0">
              <a:solidFill>
                <a:schemeClr val="accent6">
                  <a:lumMod val="75000"/>
                </a:schemeClr>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192588"/>
          </a:xfrm>
        </p:spPr>
        <p:txBody>
          <a:bodyPr>
            <a:normAutofit/>
          </a:bodyPr>
          <a:lstStyle/>
          <a:p>
            <a:r>
              <a:rPr lang="en-US" sz="3600" dirty="0">
                <a:latin typeface="Trebuchet MS" panose="020B0603020202020204" pitchFamily="34" charset="0"/>
              </a:rPr>
              <a:t>Person with a disability is injured or killed in a confrontation with law enforcement.</a:t>
            </a:r>
          </a:p>
          <a:p>
            <a:pPr lvl="1"/>
            <a:r>
              <a:rPr lang="en-US" dirty="0">
                <a:latin typeface="Trebuchet MS" panose="020B0603020202020204" pitchFamily="34" charset="0"/>
              </a:rPr>
              <a:t>Outcome: Grand jury/prosecutor does not indict officers on criminal charges, prompting outcry from the community.</a:t>
            </a:r>
            <a:endParaRPr lang="en-US" dirty="0"/>
          </a:p>
          <a:p>
            <a:endParaRPr lang="en-US" dirty="0"/>
          </a:p>
          <a:p>
            <a:endParaRPr lang="en-US" dirty="0"/>
          </a:p>
        </p:txBody>
      </p:sp>
    </p:spTree>
    <p:extLst>
      <p:ext uri="{BB962C8B-B14F-4D97-AF65-F5344CB8AC3E}">
        <p14:creationId xmlns:p14="http://schemas.microsoft.com/office/powerpoint/2010/main" val="1782496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pic>
        <p:nvPicPr>
          <p:cNvPr id="5"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5" cstate="print"/>
          <a:srcRect/>
          <a:stretch>
            <a:fillRect/>
          </a:stretch>
        </p:blipFill>
        <p:spPr bwMode="auto">
          <a:xfrm>
            <a:off x="304800" y="4953000"/>
            <a:ext cx="2507858"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i="1" dirty="0">
                <a:solidFill>
                  <a:schemeClr val="accent6">
                    <a:lumMod val="75000"/>
                  </a:schemeClr>
                </a:solidFill>
                <a:latin typeface="Trebuchet MS" panose="020B0603020202020204" pitchFamily="34" charset="0"/>
              </a:rPr>
              <a:t>Scenario C</a:t>
            </a:r>
            <a:endParaRPr lang="en-US" dirty="0">
              <a:solidFill>
                <a:schemeClr val="accent6">
                  <a:lumMod val="75000"/>
                </a:schemeClr>
              </a:solidFill>
              <a:latin typeface="Trebuchet MS" panose="020B0603020202020204" pitchFamily="34" charset="0"/>
            </a:endParaRPr>
          </a:p>
        </p:txBody>
      </p:sp>
      <p:sp>
        <p:nvSpPr>
          <p:cNvPr id="3" name="Content Placeholder 2"/>
          <p:cNvSpPr>
            <a:spLocks noGrp="1"/>
          </p:cNvSpPr>
          <p:nvPr>
            <p:ph idx="1"/>
          </p:nvPr>
        </p:nvSpPr>
        <p:spPr>
          <a:xfrm>
            <a:off x="457200" y="1546226"/>
            <a:ext cx="8229600" cy="4064000"/>
          </a:xfrm>
        </p:spPr>
        <p:txBody>
          <a:bodyPr/>
          <a:lstStyle/>
          <a:p>
            <a:r>
              <a:rPr lang="en-US" sz="3600" dirty="0">
                <a:latin typeface="Trebuchet MS" panose="020B0603020202020204" pitchFamily="34" charset="0"/>
              </a:rPr>
              <a:t>Officers have little to no training on disability. Officers, like many others in society, hold implicit biases against people with disabilities.</a:t>
            </a:r>
          </a:p>
          <a:p>
            <a:pPr lvl="1"/>
            <a:r>
              <a:rPr lang="en-US" dirty="0">
                <a:latin typeface="Trebuchet MS" panose="020B0603020202020204" pitchFamily="34" charset="0"/>
              </a:rPr>
              <a:t>Outcome: Between 1/3 to 1/2 of people killed by police are people with disabilities. </a:t>
            </a:r>
            <a:endParaRPr lang="en-US" dirty="0"/>
          </a:p>
          <a:p>
            <a:endParaRPr lang="en-US" dirty="0"/>
          </a:p>
        </p:txBody>
      </p:sp>
    </p:spTree>
    <p:extLst>
      <p:ext uri="{BB962C8B-B14F-4D97-AF65-F5344CB8AC3E}">
        <p14:creationId xmlns:p14="http://schemas.microsoft.com/office/powerpoint/2010/main" val="2482452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81234"/>
            <a:ext cx="7772400" cy="1619250"/>
          </a:xfrm>
        </p:spPr>
        <p:txBody>
          <a:bodyPr>
            <a:normAutofit/>
          </a:bodyPr>
          <a:lstStyle/>
          <a:p>
            <a:r>
              <a:rPr lang="en-US" b="1" i="1">
                <a:latin typeface="Trebuchet MS" panose="020B0603020202020204" pitchFamily="34" charset="0"/>
              </a:rPr>
              <a:t>Participant Q&amp;A</a:t>
            </a:r>
            <a:endParaRPr lang="x-none" b="1" i="1">
              <a:latin typeface="Trebuchet MS" panose="020B0603020202020204" pitchFamily="34" charset="0"/>
            </a:endParaRPr>
          </a:p>
        </p:txBody>
      </p:sp>
      <p:sp>
        <p:nvSpPr>
          <p:cNvPr id="3" name="Subtitle 2"/>
          <p:cNvSpPr>
            <a:spLocks noGrp="1"/>
          </p:cNvSpPr>
          <p:nvPr>
            <p:ph type="subTitle" idx="1"/>
          </p:nvPr>
        </p:nvSpPr>
        <p:spPr>
          <a:xfrm>
            <a:off x="685800" y="1411944"/>
            <a:ext cx="7905750" cy="4074456"/>
          </a:xfrm>
        </p:spPr>
        <p:txBody>
          <a:bodyPr vert="horz" lIns="91440" tIns="45720" rIns="91440" bIns="45720" rtlCol="0" anchor="t">
            <a:normAutofit/>
          </a:bodyPr>
          <a:lstStyle/>
          <a:p>
            <a:pPr>
              <a:spcBef>
                <a:spcPts val="0"/>
              </a:spcBef>
            </a:pPr>
            <a:r>
              <a:rPr lang="en-US" dirty="0">
                <a:solidFill>
                  <a:schemeClr val="tx1"/>
                </a:solidFill>
                <a:latin typeface="Trebuchet MS" panose="020B0603020202020204" pitchFamily="34" charset="0"/>
              </a:rPr>
              <a:t>Type your questions for the presenters into the Q&amp;A box on the right-hand side of your WebEx screen. </a:t>
            </a:r>
          </a:p>
          <a:p>
            <a:pPr>
              <a:spcBef>
                <a:spcPts val="0"/>
              </a:spcBef>
            </a:pPr>
            <a:endParaRPr lang="en-US" dirty="0">
              <a:solidFill>
                <a:schemeClr val="tx1"/>
              </a:solidFill>
              <a:latin typeface="Trebuchet MS" panose="020B0603020202020204" pitchFamily="34" charset="0"/>
            </a:endParaRPr>
          </a:p>
          <a:p>
            <a:pPr>
              <a:spcBef>
                <a:spcPts val="0"/>
              </a:spcBef>
            </a:pPr>
            <a:r>
              <a:rPr lang="en-US" dirty="0">
                <a:solidFill>
                  <a:schemeClr val="tx1"/>
                </a:solidFill>
                <a:latin typeface="Trebuchet MS" panose="020B0603020202020204" pitchFamily="34" charset="0"/>
              </a:rPr>
              <a:t>If we don’t get to your question, email your question to </a:t>
            </a:r>
            <a:r>
              <a:rPr lang="en-US" dirty="0">
                <a:solidFill>
                  <a:schemeClr val="tx1"/>
                </a:solidFill>
                <a:latin typeface="Trebuchet MS" panose="020B0603020202020204" pitchFamily="34" charset="0"/>
                <a:hlinkClick r:id="rId6"/>
              </a:rPr>
              <a:t>NCCJDinfo@thearc.org</a:t>
            </a:r>
            <a:r>
              <a:rPr lang="en-US" dirty="0">
                <a:solidFill>
                  <a:schemeClr val="tx1"/>
                </a:solidFill>
                <a:latin typeface="Trebuchet MS" panose="020B0603020202020204" pitchFamily="34" charset="0"/>
              </a:rPr>
              <a:t> and we will follow-up after the webinar.</a:t>
            </a:r>
          </a:p>
          <a:p>
            <a:pPr>
              <a:spcBef>
                <a:spcPts val="0"/>
              </a:spcBef>
            </a:pPr>
            <a:r>
              <a:rPr lang="en-US" dirty="0">
                <a:solidFill>
                  <a:schemeClr val="tx1"/>
                </a:solidFill>
                <a:latin typeface="Trebuchet MS" panose="020B0603020202020204" pitchFamily="34" charset="0"/>
              </a:rPr>
              <a:t>  </a:t>
            </a:r>
            <a:endParaRPr lang="x-none" sz="28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137476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ctrTitle"/>
          </p:nvPr>
        </p:nvSpPr>
        <p:spPr>
          <a:xfrm>
            <a:off x="685800" y="1295400"/>
            <a:ext cx="7772400" cy="1619250"/>
          </a:xfrm>
        </p:spPr>
        <p:txBody>
          <a:bodyPr>
            <a:normAutofit/>
          </a:bodyPr>
          <a:lstStyle/>
          <a:p>
            <a:r>
              <a:rPr lang="en-US" b="1" i="1">
                <a:latin typeface="Trebuchet MS" panose="020B0603020202020204" pitchFamily="34" charset="0"/>
              </a:rPr>
              <a:t>Thank you for joining us!</a:t>
            </a:r>
            <a:endParaRPr lang="x-none" b="1" i="1">
              <a:latin typeface="Trebuchet MS" panose="020B0603020202020204" pitchFamily="34" charset="0"/>
            </a:endParaRPr>
          </a:p>
        </p:txBody>
      </p:sp>
      <p:sp>
        <p:nvSpPr>
          <p:cNvPr id="7" name="Subtitle 6"/>
          <p:cNvSpPr>
            <a:spLocks noGrp="1"/>
          </p:cNvSpPr>
          <p:nvPr>
            <p:ph type="subTitle" idx="1"/>
          </p:nvPr>
        </p:nvSpPr>
        <p:spPr>
          <a:xfrm>
            <a:off x="1371600" y="2863383"/>
            <a:ext cx="6400799" cy="1752600"/>
          </a:xfrm>
        </p:spPr>
        <p:txBody>
          <a:bodyPr/>
          <a:lstStyle/>
          <a:p>
            <a:r>
              <a:rPr lang="en-US">
                <a:solidFill>
                  <a:schemeClr val="tx1"/>
                </a:solidFill>
                <a:latin typeface="Trebuchet MS" panose="020B0603020202020204" pitchFamily="34" charset="0"/>
              </a:rPr>
              <a:t>Don’t forget to fill out the brief survey that will pop-up after the webinar has ended.</a:t>
            </a:r>
          </a:p>
        </p:txBody>
      </p:sp>
    </p:spTree>
    <p:extLst>
      <p:ext uri="{BB962C8B-B14F-4D97-AF65-F5344CB8AC3E}">
        <p14:creationId xmlns:p14="http://schemas.microsoft.com/office/powerpoint/2010/main" val="398502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7" name="Title 6"/>
          <p:cNvSpPr>
            <a:spLocks noGrp="1"/>
          </p:cNvSpPr>
          <p:nvPr>
            <p:ph type="title"/>
          </p:nvPr>
        </p:nvSpPr>
        <p:spPr/>
        <p:txBody>
          <a:bodyPr/>
          <a:lstStyle/>
          <a:p>
            <a:r>
              <a:rPr lang="en-US">
                <a:solidFill>
                  <a:srgbClr val="EA7125"/>
                </a:solidFill>
                <a:latin typeface="Trebuchet MS" charset="0"/>
              </a:rPr>
              <a:t>About NCCJD</a:t>
            </a:r>
            <a:endParaRPr lang="en-US"/>
          </a:p>
        </p:txBody>
      </p:sp>
      <p:sp>
        <p:nvSpPr>
          <p:cNvPr id="8" name="Text Placeholder 7"/>
          <p:cNvSpPr>
            <a:spLocks noGrp="1"/>
          </p:cNvSpPr>
          <p:nvPr>
            <p:ph type="body" idx="1"/>
          </p:nvPr>
        </p:nvSpPr>
        <p:spPr>
          <a:xfrm>
            <a:off x="457200" y="1219188"/>
            <a:ext cx="8229600" cy="4525963"/>
          </a:xfrm>
        </p:spPr>
        <p:txBody>
          <a:bodyPr/>
          <a:lstStyle/>
          <a:p>
            <a:r>
              <a:rPr lang="en-US">
                <a:latin typeface="Trebuchet MS" pitchFamily="34" charset="0"/>
              </a:rPr>
              <a:t>Created in 2013 – grant from Bureau of Justice Assistance (BJA)</a:t>
            </a:r>
          </a:p>
          <a:p>
            <a:r>
              <a:rPr lang="en-US">
                <a:latin typeface="Trebuchet MS" pitchFamily="34" charset="0"/>
              </a:rPr>
              <a:t>Advocate at the intersection of criminal justice reform and the advancement of disability rights</a:t>
            </a:r>
          </a:p>
          <a:p>
            <a:pPr lvl="1"/>
            <a:r>
              <a:rPr lang="en-US">
                <a:latin typeface="Trebuchet MS" pitchFamily="34" charset="0"/>
              </a:rPr>
              <a:t>Work on both victim/witness issues and on issues facing those who are charged with crimes and/or incarcerated </a:t>
            </a:r>
          </a:p>
          <a:p>
            <a:endParaRPr lang="en-US"/>
          </a:p>
        </p:txBody>
      </p:sp>
    </p:spTree>
    <p:extLst>
      <p:ext uri="{BB962C8B-B14F-4D97-AF65-F5344CB8AC3E}">
        <p14:creationId xmlns:p14="http://schemas.microsoft.com/office/powerpoint/2010/main" val="371147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7" name="Title 6"/>
          <p:cNvSpPr>
            <a:spLocks noGrp="1"/>
          </p:cNvSpPr>
          <p:nvPr>
            <p:ph type="title"/>
          </p:nvPr>
        </p:nvSpPr>
        <p:spPr/>
        <p:txBody>
          <a:bodyPr/>
          <a:lstStyle/>
          <a:p>
            <a:r>
              <a:rPr lang="en-US">
                <a:solidFill>
                  <a:srgbClr val="EA7125"/>
                </a:solidFill>
                <a:latin typeface="Trebuchet MS" charset="0"/>
              </a:rPr>
              <a:t>About NCCJD</a:t>
            </a:r>
            <a:endParaRPr lang="en-US"/>
          </a:p>
        </p:txBody>
      </p:sp>
      <p:sp>
        <p:nvSpPr>
          <p:cNvPr id="8" name="Text Placeholder 7"/>
          <p:cNvSpPr>
            <a:spLocks noGrp="1"/>
          </p:cNvSpPr>
          <p:nvPr>
            <p:ph type="body" idx="1"/>
          </p:nvPr>
        </p:nvSpPr>
        <p:spPr>
          <a:xfrm>
            <a:off x="304800" y="902660"/>
            <a:ext cx="8229600" cy="4525963"/>
          </a:xfrm>
        </p:spPr>
        <p:txBody>
          <a:bodyPr>
            <a:normAutofit lnSpcReduction="10000"/>
          </a:bodyPr>
          <a:lstStyle/>
          <a:p>
            <a:pPr marL="0" indent="0" algn="ctr">
              <a:buNone/>
            </a:pPr>
            <a:endParaRPr lang="en-US" b="1" dirty="0">
              <a:latin typeface="Trebuchet MS" pitchFamily="34" charset="0"/>
            </a:endParaRPr>
          </a:p>
          <a:p>
            <a:pPr marL="0" indent="0" algn="ctr">
              <a:buNone/>
            </a:pPr>
            <a:r>
              <a:rPr lang="en-US" b="1" dirty="0">
                <a:latin typeface="Trebuchet MS" pitchFamily="34" charset="0"/>
              </a:rPr>
              <a:t>GOAL: </a:t>
            </a:r>
            <a:r>
              <a:rPr lang="en-US" dirty="0">
                <a:latin typeface="Trebuchet MS" pitchFamily="34" charset="0"/>
              </a:rPr>
              <a:t>Build the capacity of the criminal justice system to respond to gaps </a:t>
            </a:r>
          </a:p>
          <a:p>
            <a:pPr marL="0" indent="0" algn="ctr">
              <a:buNone/>
            </a:pPr>
            <a:r>
              <a:rPr lang="en-US" dirty="0">
                <a:latin typeface="Trebuchet MS" pitchFamily="34" charset="0"/>
              </a:rPr>
              <a:t>in existing services for people with disabilities, with a focus on I/DD.  </a:t>
            </a:r>
          </a:p>
          <a:p>
            <a:pPr marL="0" indent="0" algn="ctr">
              <a:buNone/>
            </a:pPr>
            <a:endParaRPr lang="en-US" dirty="0">
              <a:latin typeface="Trebuchet MS" pitchFamily="34" charset="0"/>
            </a:endParaRPr>
          </a:p>
          <a:p>
            <a:pPr marL="0" indent="0" algn="ctr">
              <a:buNone/>
            </a:pPr>
            <a:r>
              <a:rPr lang="en-US" b="1" dirty="0">
                <a:latin typeface="Trebuchet MS" pitchFamily="34" charset="0"/>
              </a:rPr>
              <a:t>Activities: </a:t>
            </a:r>
            <a:r>
              <a:rPr lang="en-US" dirty="0">
                <a:latin typeface="Trebuchet MS" pitchFamily="34" charset="0"/>
              </a:rPr>
              <a:t>Training, technical assistance, resource collection, publications, education</a:t>
            </a:r>
          </a:p>
          <a:p>
            <a:pPr marL="203200" indent="0">
              <a:buNone/>
            </a:pPr>
            <a:endParaRPr lang="en-US" dirty="0"/>
          </a:p>
        </p:txBody>
      </p:sp>
    </p:spTree>
    <p:extLst>
      <p:ext uri="{BB962C8B-B14F-4D97-AF65-F5344CB8AC3E}">
        <p14:creationId xmlns:p14="http://schemas.microsoft.com/office/powerpoint/2010/main" val="324801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7" name="Title 6"/>
          <p:cNvSpPr>
            <a:spLocks noGrp="1"/>
          </p:cNvSpPr>
          <p:nvPr>
            <p:ph type="title"/>
          </p:nvPr>
        </p:nvSpPr>
        <p:spPr>
          <a:xfrm>
            <a:off x="457200" y="201065"/>
            <a:ext cx="8229600" cy="1143000"/>
          </a:xfrm>
        </p:spPr>
        <p:txBody>
          <a:bodyPr/>
          <a:lstStyle/>
          <a:p>
            <a:r>
              <a:rPr lang="en-US" dirty="0">
                <a:solidFill>
                  <a:srgbClr val="EA7125"/>
                </a:solidFill>
                <a:latin typeface="Trebuchet MS" charset="0"/>
              </a:rPr>
              <a:t>NCCJD Resources</a:t>
            </a:r>
            <a:endParaRPr lang="en-US" dirty="0"/>
          </a:p>
        </p:txBody>
      </p:sp>
      <p:sp>
        <p:nvSpPr>
          <p:cNvPr id="8" name="Text Placeholder 7"/>
          <p:cNvSpPr>
            <a:spLocks noGrp="1"/>
          </p:cNvSpPr>
          <p:nvPr>
            <p:ph type="body" idx="1"/>
          </p:nvPr>
        </p:nvSpPr>
        <p:spPr>
          <a:xfrm>
            <a:off x="304800" y="902660"/>
            <a:ext cx="8229600" cy="4525963"/>
          </a:xfrm>
        </p:spPr>
        <p:txBody>
          <a:bodyPr>
            <a:normAutofit fontScale="92500" lnSpcReduction="10000"/>
          </a:bodyPr>
          <a:lstStyle/>
          <a:p>
            <a:pPr marL="0" indent="0" algn="ctr">
              <a:buNone/>
            </a:pPr>
            <a:endParaRPr lang="en-US" b="1" dirty="0">
              <a:latin typeface="Trebuchet MS" pitchFamily="34" charset="0"/>
            </a:endParaRPr>
          </a:p>
          <a:p>
            <a:pPr marL="660400" indent="-457200"/>
            <a:r>
              <a:rPr lang="en-US" dirty="0">
                <a:latin typeface="Trebuchet MS" panose="020B0603020202020204" pitchFamily="34" charset="0"/>
                <a:hlinkClick r:id="rId5"/>
              </a:rPr>
              <a:t>http://www.thearc.org/NCCJD</a:t>
            </a:r>
            <a:r>
              <a:rPr lang="en-US" dirty="0">
                <a:latin typeface="Trebuchet MS" panose="020B0603020202020204" pitchFamily="34" charset="0"/>
              </a:rPr>
              <a:t> </a:t>
            </a:r>
          </a:p>
          <a:p>
            <a:pPr marL="660400" indent="-457200"/>
            <a:r>
              <a:rPr lang="en-US" dirty="0">
                <a:latin typeface="Trebuchet MS" panose="020B0603020202020204" pitchFamily="34" charset="0"/>
              </a:rPr>
              <a:t>International Association of Chiefs of Police: </a:t>
            </a:r>
            <a:r>
              <a:rPr lang="en-US" i="1" dirty="0">
                <a:latin typeface="Trebuchet MS" panose="020B0603020202020204" pitchFamily="34" charset="0"/>
              </a:rPr>
              <a:t>Police Chief Magazine</a:t>
            </a:r>
          </a:p>
          <a:p>
            <a:pPr marL="1060450" lvl="1" indent="-457200"/>
            <a:r>
              <a:rPr lang="en-US" dirty="0">
                <a:latin typeface="Trebuchet MS" panose="020B0603020202020204" pitchFamily="34" charset="0"/>
                <a:hlinkClick r:id="rId6"/>
              </a:rPr>
              <a:t>http://www.policechiefmagazine.org/policing-persons-with-disabilities-in-the-21st-century/</a:t>
            </a:r>
            <a:r>
              <a:rPr lang="en-US" dirty="0">
                <a:latin typeface="Trebuchet MS" panose="020B0603020202020204" pitchFamily="34" charset="0"/>
              </a:rPr>
              <a:t> </a:t>
            </a:r>
          </a:p>
          <a:p>
            <a:pPr marL="660400" indent="-457200"/>
            <a:r>
              <a:rPr lang="en-US" dirty="0">
                <a:latin typeface="Trebuchet MS" panose="020B0603020202020204" pitchFamily="34" charset="0"/>
              </a:rPr>
              <a:t>University of Minnesota: </a:t>
            </a:r>
            <a:r>
              <a:rPr lang="en-US" i="1" dirty="0">
                <a:latin typeface="Trebuchet MS" panose="020B0603020202020204" pitchFamily="34" charset="0"/>
              </a:rPr>
              <a:t>Impact</a:t>
            </a:r>
            <a:r>
              <a:rPr lang="en-US" dirty="0">
                <a:latin typeface="Trebuchet MS" panose="020B0603020202020204" pitchFamily="34" charset="0"/>
              </a:rPr>
              <a:t> Publication</a:t>
            </a:r>
          </a:p>
          <a:p>
            <a:pPr marL="1060450" lvl="1" indent="-457200"/>
            <a:r>
              <a:rPr lang="en-US" dirty="0">
                <a:latin typeface="Trebuchet MS" panose="020B0603020202020204" pitchFamily="34" charset="0"/>
                <a:hlinkClick r:id="rId7"/>
              </a:rPr>
              <a:t>https://ici.umn.edu/products/impact/301/#Cover</a:t>
            </a:r>
            <a:r>
              <a:rPr lang="en-US" dirty="0">
                <a:latin typeface="Trebuchet MS" panose="020B0603020202020204" pitchFamily="34" charset="0"/>
              </a:rPr>
              <a:t> </a:t>
            </a:r>
          </a:p>
        </p:txBody>
      </p:sp>
    </p:spTree>
    <p:extLst>
      <p:ext uri="{BB962C8B-B14F-4D97-AF65-F5344CB8AC3E}">
        <p14:creationId xmlns:p14="http://schemas.microsoft.com/office/powerpoint/2010/main" val="256960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304800" y="4953000"/>
            <a:ext cx="2507858" cy="1676400"/>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7" name="Title 6"/>
          <p:cNvSpPr>
            <a:spLocks noGrp="1"/>
          </p:cNvSpPr>
          <p:nvPr>
            <p:ph type="title"/>
          </p:nvPr>
        </p:nvSpPr>
        <p:spPr>
          <a:xfrm>
            <a:off x="457200" y="46037"/>
            <a:ext cx="8229600" cy="1143000"/>
          </a:xfrm>
        </p:spPr>
        <p:txBody>
          <a:bodyPr>
            <a:normAutofit fontScale="90000"/>
          </a:bodyPr>
          <a:lstStyle/>
          <a:p>
            <a:r>
              <a:rPr lang="en-US" sz="4000">
                <a:solidFill>
                  <a:srgbClr val="EA7125"/>
                </a:solidFill>
                <a:latin typeface="Trebuchet MS" charset="0"/>
              </a:rPr>
              <a:t>2017 </a:t>
            </a:r>
            <a:r>
              <a:rPr lang="en-US" sz="4000" i="1">
                <a:solidFill>
                  <a:srgbClr val="EA7125"/>
                </a:solidFill>
                <a:latin typeface="Trebuchet MS" charset="0"/>
              </a:rPr>
              <a:t>Policing &amp; People with Disabilities </a:t>
            </a:r>
            <a:r>
              <a:rPr lang="en-US" sz="4000">
                <a:solidFill>
                  <a:srgbClr val="EA7125"/>
                </a:solidFill>
                <a:latin typeface="Trebuchet MS" charset="0"/>
              </a:rPr>
              <a:t>Webinar</a:t>
            </a:r>
            <a:r>
              <a:rPr lang="en-US" sz="4000" i="1">
                <a:solidFill>
                  <a:srgbClr val="EA7125"/>
                </a:solidFill>
                <a:latin typeface="Trebuchet MS" charset="0"/>
              </a:rPr>
              <a:t> </a:t>
            </a:r>
            <a:r>
              <a:rPr lang="en-US" sz="4000">
                <a:solidFill>
                  <a:srgbClr val="EA7125"/>
                </a:solidFill>
                <a:latin typeface="Trebuchet MS" charset="0"/>
              </a:rPr>
              <a:t>Series</a:t>
            </a:r>
            <a:endParaRPr lang="en-US" sz="4000"/>
          </a:p>
        </p:txBody>
      </p:sp>
      <p:sp>
        <p:nvSpPr>
          <p:cNvPr id="8" name="Text Placeholder 7"/>
          <p:cNvSpPr>
            <a:spLocks noGrp="1"/>
          </p:cNvSpPr>
          <p:nvPr>
            <p:ph type="body" idx="1"/>
          </p:nvPr>
        </p:nvSpPr>
        <p:spPr>
          <a:xfrm>
            <a:off x="554214" y="1265237"/>
            <a:ext cx="8229600" cy="4525963"/>
          </a:xfrm>
        </p:spPr>
        <p:txBody>
          <a:bodyPr/>
          <a:lstStyle/>
          <a:p>
            <a:r>
              <a:rPr lang="en-US" u="sng" dirty="0">
                <a:latin typeface="Trebuchet MS" pitchFamily="34" charset="0"/>
              </a:rPr>
              <a:t>January</a:t>
            </a:r>
            <a:r>
              <a:rPr lang="en-US" dirty="0">
                <a:latin typeface="Trebuchet MS" pitchFamily="34" charset="0"/>
              </a:rPr>
              <a:t>: focused on the problem</a:t>
            </a:r>
          </a:p>
          <a:p>
            <a:pPr marL="0" indent="0">
              <a:buNone/>
            </a:pPr>
            <a:endParaRPr lang="en-US" dirty="0">
              <a:latin typeface="Trebuchet MS" pitchFamily="34" charset="0"/>
            </a:endParaRPr>
          </a:p>
          <a:p>
            <a:r>
              <a:rPr lang="en-US" u="sng" dirty="0">
                <a:latin typeface="Trebuchet MS" pitchFamily="34" charset="0"/>
              </a:rPr>
              <a:t>May 18th</a:t>
            </a:r>
            <a:r>
              <a:rPr lang="en-US" dirty="0">
                <a:latin typeface="Trebuchet MS" pitchFamily="34" charset="0"/>
              </a:rPr>
              <a:t>: highlighted potential solutions from around the country</a:t>
            </a:r>
          </a:p>
          <a:p>
            <a:endParaRPr lang="en-US" dirty="0">
              <a:latin typeface="Trebuchet MS" pitchFamily="34" charset="0"/>
            </a:endParaRPr>
          </a:p>
          <a:p>
            <a:r>
              <a:rPr lang="en-US" u="sng" dirty="0">
                <a:latin typeface="Trebuchet MS" pitchFamily="34" charset="0"/>
              </a:rPr>
              <a:t>TODAY</a:t>
            </a:r>
            <a:r>
              <a:rPr lang="en-US" dirty="0">
                <a:latin typeface="Trebuchet MS" pitchFamily="34" charset="0"/>
              </a:rPr>
              <a:t>: procedural justice as a potential solution</a:t>
            </a:r>
          </a:p>
        </p:txBody>
      </p:sp>
    </p:spTree>
    <p:extLst>
      <p:ext uri="{BB962C8B-B14F-4D97-AF65-F5344CB8AC3E}">
        <p14:creationId xmlns:p14="http://schemas.microsoft.com/office/powerpoint/2010/main" val="295737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911"/>
            <a:ext cx="8229600" cy="1143000"/>
          </a:xfrm>
        </p:spPr>
        <p:txBody>
          <a:bodyPr/>
          <a:lstStyle/>
          <a:p>
            <a:r>
              <a:rPr lang="x-none" dirty="0">
                <a:solidFill>
                  <a:srgbClr val="EA7125"/>
                </a:solidFill>
                <a:latin typeface="Trebuchet MS" charset="0"/>
              </a:rPr>
              <a:t>Thank You to Our </a:t>
            </a:r>
            <a:r>
              <a:rPr lang="en-US" dirty="0">
                <a:solidFill>
                  <a:srgbClr val="EA7125"/>
                </a:solidFill>
                <a:latin typeface="Trebuchet MS" charset="0"/>
              </a:rPr>
              <a:t>Co-</a:t>
            </a:r>
            <a:r>
              <a:rPr lang="x-none" dirty="0">
                <a:solidFill>
                  <a:srgbClr val="EA7125"/>
                </a:solidFill>
                <a:latin typeface="Trebuchet MS" charset="0"/>
              </a:rPr>
              <a:t>Presenters</a:t>
            </a:r>
            <a:endParaRPr lang="x-none" dirty="0">
              <a:latin typeface="Trebuchet MS" charset="0"/>
            </a:endParaRPr>
          </a:p>
        </p:txBody>
      </p:sp>
      <p:sp>
        <p:nvSpPr>
          <p:cNvPr id="3" name="Content Placeholder 2"/>
          <p:cNvSpPr>
            <a:spLocks noGrp="1"/>
          </p:cNvSpPr>
          <p:nvPr>
            <p:ph idx="1"/>
          </p:nvPr>
        </p:nvSpPr>
        <p:spPr>
          <a:xfrm>
            <a:off x="457200" y="1334911"/>
            <a:ext cx="8229600" cy="4408487"/>
          </a:xfrm>
        </p:spPr>
        <p:txBody>
          <a:bodyPr vert="horz" lIns="91440" tIns="45720" rIns="91440" bIns="45720" rtlCol="0" anchor="t">
            <a:normAutofit/>
          </a:bodyPr>
          <a:lstStyle/>
          <a:p>
            <a:r>
              <a:rPr lang="en-US" sz="3600" dirty="0">
                <a:latin typeface="Trebuchet MS" panose="020B0603020202020204" pitchFamily="34" charset="0"/>
              </a:rPr>
              <a:t>Lt. Leo Daniels </a:t>
            </a:r>
          </a:p>
          <a:p>
            <a:pPr lvl="1"/>
            <a:r>
              <a:rPr lang="en-US" sz="3200" b="1" dirty="0">
                <a:latin typeface="Trebuchet MS" panose="020B0603020202020204" pitchFamily="34" charset="0"/>
              </a:rPr>
              <a:t>Arlington Police Department</a:t>
            </a:r>
          </a:p>
          <a:p>
            <a:r>
              <a:rPr lang="en-US" sz="3600" dirty="0">
                <a:latin typeface="Trebuchet MS" panose="020B0603020202020204" pitchFamily="34" charset="0"/>
              </a:rPr>
              <a:t>Chief Michael Davis </a:t>
            </a:r>
          </a:p>
          <a:p>
            <a:pPr lvl="1"/>
            <a:r>
              <a:rPr lang="en-US" sz="3200" b="1" dirty="0">
                <a:latin typeface="Trebuchet MS" panose="020B0603020202020204" pitchFamily="34" charset="0"/>
              </a:rPr>
              <a:t>Northeastern Police Department</a:t>
            </a:r>
          </a:p>
          <a:p>
            <a:r>
              <a:rPr lang="en-US" sz="3600" dirty="0">
                <a:latin typeface="Trebuchet MS" panose="020B0603020202020204" pitchFamily="34" charset="0"/>
              </a:rPr>
              <a:t>Lt. </a:t>
            </a:r>
            <a:r>
              <a:rPr lang="en-US" sz="3600" dirty="0" err="1">
                <a:latin typeface="Trebuchet MS" panose="020B0603020202020204" pitchFamily="34" charset="0"/>
              </a:rPr>
              <a:t>Tarrick</a:t>
            </a:r>
            <a:r>
              <a:rPr lang="en-US" sz="3600" dirty="0">
                <a:latin typeface="Trebuchet MS" panose="020B0603020202020204" pitchFamily="34" charset="0"/>
              </a:rPr>
              <a:t> McGuire </a:t>
            </a:r>
          </a:p>
          <a:p>
            <a:pPr lvl="1"/>
            <a:r>
              <a:rPr lang="en-US" sz="3200" b="1" dirty="0">
                <a:latin typeface="Trebuchet MS" panose="020B0603020202020204" pitchFamily="34" charset="0"/>
              </a:rPr>
              <a:t>Arlington Police Department</a:t>
            </a:r>
          </a:p>
          <a:p>
            <a:endParaRPr lang="en-US" sz="3000" b="1" dirty="0">
              <a:latin typeface="Trebuchet MS" panose="020B0603020202020204" pitchFamily="34" charset="0"/>
            </a:endParaRPr>
          </a:p>
        </p:txBody>
      </p:sp>
    </p:spTree>
    <p:extLst>
      <p:ext uri="{BB962C8B-B14F-4D97-AF65-F5344CB8AC3E}">
        <p14:creationId xmlns:p14="http://schemas.microsoft.com/office/powerpoint/2010/main" val="263946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5A74C3F79B114AB316AEC105855C82" ma:contentTypeVersion="8" ma:contentTypeDescription="Create a new document." ma:contentTypeScope="" ma:versionID="5decbbf3d4ae0485eac017801b9a5a53">
  <xsd:schema xmlns:xsd="http://www.w3.org/2001/XMLSchema" xmlns:xs="http://www.w3.org/2001/XMLSchema" xmlns:p="http://schemas.microsoft.com/office/2006/metadata/properties" xmlns:ns2="ade42293-5d79-4706-96be-907350e25601" xmlns:ns3="a3ea8f5a-167c-446b-9f14-5e683d40cf99" targetNamespace="http://schemas.microsoft.com/office/2006/metadata/properties" ma:root="true" ma:fieldsID="71749ec4b7a21e34e8469300a58f8735" ns2:_="" ns3:_="">
    <xsd:import namespace="ade42293-5d79-4706-96be-907350e25601"/>
    <xsd:import namespace="a3ea8f5a-167c-446b-9f14-5e683d40cf9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42293-5d79-4706-96be-907350e256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3ea8f5a-167c-446b-9f14-5e683d40cf9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511A4-D7E3-43AD-9444-25024D9957E6}">
  <ds:schemaRefs>
    <ds:schemaRef ds:uri="http://schemas.microsoft.com/sharepoint/v3/contenttype/forms"/>
  </ds:schemaRefs>
</ds:datastoreItem>
</file>

<file path=customXml/itemProps2.xml><?xml version="1.0" encoding="utf-8"?>
<ds:datastoreItem xmlns:ds="http://schemas.openxmlformats.org/officeDocument/2006/customXml" ds:itemID="{BBB178AE-3F59-4D28-8AEF-31C264D18620}">
  <ds:schemaRefs>
    <ds:schemaRef ds:uri="http://schemas.microsoft.com/office/2006/documentManagement/types"/>
    <ds:schemaRef ds:uri="http://purl.org/dc/terms/"/>
    <ds:schemaRef ds:uri="http://schemas.openxmlformats.org/package/2006/metadata/core-properties"/>
    <ds:schemaRef ds:uri="http://purl.org/dc/dcmitype/"/>
    <ds:schemaRef ds:uri="a3ea8f5a-167c-446b-9f14-5e683d40cf99"/>
    <ds:schemaRef ds:uri="http://purl.org/dc/elements/1.1/"/>
    <ds:schemaRef ds:uri="http://schemas.microsoft.com/office/2006/metadata/properties"/>
    <ds:schemaRef ds:uri="http://schemas.microsoft.com/office/infopath/2007/PartnerControls"/>
    <ds:schemaRef ds:uri="ade42293-5d79-4706-96be-907350e25601"/>
    <ds:schemaRef ds:uri="http://www.w3.org/XML/1998/namespace"/>
  </ds:schemaRefs>
</ds:datastoreItem>
</file>

<file path=customXml/itemProps3.xml><?xml version="1.0" encoding="utf-8"?>
<ds:datastoreItem xmlns:ds="http://schemas.openxmlformats.org/officeDocument/2006/customXml" ds:itemID="{6F1C66AE-2A89-47FB-B728-798886027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42293-5d79-4706-96be-907350e25601"/>
    <ds:schemaRef ds:uri="a3ea8f5a-167c-446b-9f14-5e683d40c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385</TotalTime>
  <Words>2417</Words>
  <Application>Microsoft Office PowerPoint</Application>
  <PresentationFormat>On-screen Show (4:3)</PresentationFormat>
  <Paragraphs>349</Paragraphs>
  <Slides>49</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ＭＳ Ｐゴシック</vt:lpstr>
      <vt:lpstr>Arial</vt:lpstr>
      <vt:lpstr>Arial Narrow</vt:lpstr>
      <vt:lpstr>Calibri</vt:lpstr>
      <vt:lpstr>Helvetica Neue</vt:lpstr>
      <vt:lpstr>Times New Roman</vt:lpstr>
      <vt:lpstr>Trebuchet MS</vt:lpstr>
      <vt:lpstr>Wingdings</vt:lpstr>
      <vt:lpstr>Office Theme</vt:lpstr>
      <vt:lpstr>1_Office Theme</vt:lpstr>
      <vt:lpstr>A Call for Procedural Justice</vt:lpstr>
      <vt:lpstr>Welcome to A Call for Procedural Justice</vt:lpstr>
      <vt:lpstr>The Arc's National Center on Criminal Justice and Disability® (NCCJD®)</vt:lpstr>
      <vt:lpstr>Welcome to A Call for Procedural Justice</vt:lpstr>
      <vt:lpstr>About NCCJD</vt:lpstr>
      <vt:lpstr>About NCCJD</vt:lpstr>
      <vt:lpstr>NCCJD Resources</vt:lpstr>
      <vt:lpstr>2017 Policing &amp; People with Disabilities Webinar Series</vt:lpstr>
      <vt:lpstr>Thank You to Our Co-Presenters</vt:lpstr>
      <vt:lpstr>Introduction to Procedural Justice</vt:lpstr>
      <vt:lpstr>What is Procedural Justice?</vt:lpstr>
      <vt:lpstr>Definition</vt:lpstr>
      <vt:lpstr>The 4 Pillars of Procedural Justice?</vt:lpstr>
      <vt:lpstr>Pillar One</vt:lpstr>
      <vt:lpstr>Pillar Two</vt:lpstr>
      <vt:lpstr>Pillar Three</vt:lpstr>
      <vt:lpstr>Pillar Four </vt:lpstr>
      <vt:lpstr>Legitimacy</vt:lpstr>
      <vt:lpstr>Operationalizing Procedural Justice</vt:lpstr>
      <vt:lpstr>The   Essence of engagement</vt:lpstr>
      <vt:lpstr> WE must embody the core tenets of procedural justice </vt:lpstr>
      <vt:lpstr>PowerPoint Presentation</vt:lpstr>
      <vt:lpstr>Intentional Engineering Of Trust </vt:lpstr>
      <vt:lpstr>PowerPoint Presentation</vt:lpstr>
      <vt:lpstr>Dimensions of the Approach</vt:lpstr>
      <vt:lpstr>What are the Results…</vt:lpstr>
      <vt:lpstr>Policies and Promising Practices</vt:lpstr>
      <vt:lpstr>Policies and Promising Practices</vt:lpstr>
      <vt:lpstr>Procedural Justice, Disability, and Policing</vt:lpstr>
      <vt:lpstr>Overview</vt:lpstr>
      <vt:lpstr>Defining Disability </vt:lpstr>
      <vt:lpstr>The Medical Model: ADA</vt:lpstr>
      <vt:lpstr>Social Model of Disability </vt:lpstr>
      <vt:lpstr>Developmental Disabilities</vt:lpstr>
      <vt:lpstr>PowerPoint Presentation</vt:lpstr>
      <vt:lpstr>Personal Values and Bias </vt:lpstr>
      <vt:lpstr>Misconceptions About Disability in Policing </vt:lpstr>
      <vt:lpstr>Disability Facts </vt:lpstr>
      <vt:lpstr>Recommendations</vt:lpstr>
      <vt:lpstr>Recommendation 1: Procedural Justice</vt:lpstr>
      <vt:lpstr>Recommendation 2: Crisis Prevention</vt:lpstr>
      <vt:lpstr>Recommendation 3: Inclusion</vt:lpstr>
      <vt:lpstr>Panel Discussion: Applying Procedural Justice Principles</vt:lpstr>
      <vt:lpstr>Applying Procedural Justice</vt:lpstr>
      <vt:lpstr>Scenario A</vt:lpstr>
      <vt:lpstr>Scenario B</vt:lpstr>
      <vt:lpstr>Scenario C</vt:lpstr>
      <vt:lpstr>Participant Q&amp;A</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Strategies for Reform</dc:title>
  <dc:creator>Ariel Simms</dc:creator>
  <cp:lastModifiedBy>Ariel Simms</cp:lastModifiedBy>
  <cp:revision>32</cp:revision>
  <dcterms:modified xsi:type="dcterms:W3CDTF">2017-10-03T16:36:07Z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0x010100745A74C3F79B114AB316AEC105855C82</vt:lpwstr>
  </property>
</Properties>
</file>