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p:nvPr>
            <p:ph type="sldImg"/>
          </p:nvPr>
        </p:nvSpPr>
        <p:spPr>
          <a:xfrm>
            <a:off x="1143000" y="685800"/>
            <a:ext cx="4572000" cy="3429000"/>
          </a:xfrm>
          <a:prstGeom prst="rect">
            <a:avLst/>
          </a:prstGeom>
        </p:spPr>
        <p:txBody>
          <a:bodyPr/>
          <a:lstStyle/>
          <a:p>
            <a:pPr/>
          </a:p>
        </p:txBody>
      </p:sp>
      <p:sp>
        <p:nvSpPr>
          <p:cNvPr id="488" name="Shape 48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2" name="Shape 12"/>
          <p:cNvSpPr/>
          <p:nvPr>
            <p:ph type="title"/>
          </p:nvPr>
        </p:nvSpPr>
        <p:spPr>
          <a:xfrm>
            <a:off x="685800" y="2130425"/>
            <a:ext cx="7772400" cy="1470025"/>
          </a:xfrm>
          <a:prstGeom prst="rect">
            <a:avLst/>
          </a:prstGeom>
        </p:spPr>
        <p:txBody>
          <a:bodyPr/>
          <a:lstStyle/>
          <a:p>
            <a:pPr/>
            <a:r>
              <a:t>Title Text</a:t>
            </a:r>
          </a:p>
        </p:txBody>
      </p:sp>
      <p:sp>
        <p:nvSpPr>
          <p:cNvPr id="13" name="Shape 13"/>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3" name="Shape 93"/>
          <p:cNvSpPr/>
          <p:nvPr>
            <p:ph type="title"/>
          </p:nvPr>
        </p:nvSpPr>
        <p:spPr>
          <a:prstGeom prst="rect">
            <a:avLst/>
          </a:prstGeom>
        </p:spPr>
        <p:txBody>
          <a:bodyPr/>
          <a:lstStyle/>
          <a:p>
            <a:pPr/>
            <a:r>
              <a:t>Title Text</a:t>
            </a:r>
          </a:p>
        </p:txBody>
      </p:sp>
      <p:sp>
        <p:nvSpPr>
          <p:cNvPr id="94" name="Shape 9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2" name="Shape 102"/>
          <p:cNvSpPr/>
          <p:nvPr>
            <p:ph type="title"/>
          </p:nvPr>
        </p:nvSpPr>
        <p:spPr>
          <a:xfrm>
            <a:off x="6629400" y="274638"/>
            <a:ext cx="2057400" cy="5851526"/>
          </a:xfrm>
          <a:prstGeom prst="rect">
            <a:avLst/>
          </a:prstGeom>
        </p:spPr>
        <p:txBody>
          <a:bodyPr/>
          <a:lstStyle/>
          <a:p>
            <a:pPr/>
            <a:r>
              <a:t>Title Text</a:t>
            </a:r>
          </a:p>
        </p:txBody>
      </p:sp>
      <p:sp>
        <p:nvSpPr>
          <p:cNvPr id="103" name="Shape 103"/>
          <p:cNvSpPr/>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gradFill flip="none" rotWithShape="1">
          <a:gsLst>
            <a:gs pos="0">
              <a:srgbClr val="42A1D9"/>
            </a:gs>
            <a:gs pos="25000">
              <a:srgbClr val="4499C9"/>
            </a:gs>
            <a:gs pos="100000">
              <a:srgbClr val="002A36"/>
            </a:gs>
          </a:gsLst>
          <a:path path="circle">
            <a:fillToRect l="50000" t="50000" r="50000" b="50000"/>
          </a:path>
        </a:gradFill>
      </p:bgPr>
    </p:bg>
    <p:spTree>
      <p:nvGrpSpPr>
        <p:cNvPr id="1" name=""/>
        <p:cNvGrpSpPr/>
        <p:nvPr/>
      </p:nvGrpSpPr>
      <p:grpSpPr>
        <a:xfrm>
          <a:off x="0" y="0"/>
          <a:ext cx="0" cy="0"/>
          <a:chOff x="0" y="0"/>
          <a:chExt cx="0" cy="0"/>
        </a:xfrm>
      </p:grpSpPr>
      <p:sp>
        <p:nvSpPr>
          <p:cNvPr id="111" name="Shape 111"/>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solidFill>
                  <a:srgbClr val="FFFFFF"/>
                </a:solidFill>
                <a:latin typeface="Constantia"/>
                <a:ea typeface="Constantia"/>
                <a:cs typeface="Constantia"/>
                <a:sym typeface="Constantia"/>
              </a:defRPr>
            </a:pPr>
          </a:p>
        </p:txBody>
      </p:sp>
      <p:sp>
        <p:nvSpPr>
          <p:cNvPr id="112" name="Shape 112"/>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solidFill>
                  <a:srgbClr val="FFFFFF"/>
                </a:solidFill>
                <a:latin typeface="Constantia"/>
                <a:ea typeface="Constantia"/>
                <a:cs typeface="Constantia"/>
                <a:sym typeface="Constantia"/>
              </a:defRPr>
            </a:pPr>
          </a:p>
        </p:txBody>
      </p:sp>
      <p:grpSp>
        <p:nvGrpSpPr>
          <p:cNvPr id="115" name="Group 115"/>
          <p:cNvGrpSpPr/>
          <p:nvPr/>
        </p:nvGrpSpPr>
        <p:grpSpPr>
          <a:xfrm>
            <a:off x="-29294" y="-16113"/>
            <a:ext cx="9197178" cy="1058653"/>
            <a:chOff x="0" y="0"/>
            <a:chExt cx="9197177" cy="1058652"/>
          </a:xfrm>
        </p:grpSpPr>
        <p:sp>
          <p:nvSpPr>
            <p:cNvPr id="113" name="Shape 113"/>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defRPr>
                  <a:solidFill>
                    <a:srgbClr val="FFFFFF"/>
                  </a:solidFill>
                  <a:latin typeface="Constantia"/>
                  <a:ea typeface="Constantia"/>
                  <a:cs typeface="Constantia"/>
                  <a:sym typeface="Constantia"/>
                </a:defRPr>
              </a:pPr>
            </a:p>
          </p:txBody>
        </p:sp>
        <p:sp>
          <p:nvSpPr>
            <p:cNvPr id="114" name="Shape 114"/>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defRPr>
                  <a:solidFill>
                    <a:srgbClr val="FFFFFF"/>
                  </a:solidFill>
                  <a:latin typeface="Constantia"/>
                  <a:ea typeface="Constantia"/>
                  <a:cs typeface="Constantia"/>
                  <a:sym typeface="Constantia"/>
                </a:defRPr>
              </a:pPr>
            </a:p>
          </p:txBody>
        </p:sp>
      </p:grpSp>
      <p:sp>
        <p:nvSpPr>
          <p:cNvPr id="116" name="Shape 116"/>
          <p:cNvSpPr/>
          <p:nvPr>
            <p:ph type="title"/>
          </p:nvPr>
        </p:nvSpPr>
        <p:spPr>
          <a:xfrm>
            <a:off x="533400" y="1371600"/>
            <a:ext cx="7851648" cy="1828800"/>
          </a:xfrm>
          <a:prstGeom prst="rect">
            <a:avLst/>
          </a:prstGeom>
        </p:spPr>
        <p:txBody>
          <a:bodyPr lIns="0" tIns="0" rIns="0" bIns="0" anchor="b"/>
          <a:lstStyle>
            <a:lvl1pPr algn="r" defTabSz="914400">
              <a:defRPr b="1" sz="5600">
                <a:solidFill>
                  <a:srgbClr val="4DE1EA"/>
                </a:solidFill>
                <a:effectLst>
                  <a:outerShdw sx="100000" sy="100000" kx="0" ky="0" algn="b" rotWithShape="0" blurRad="38100" dist="25400" dir="5400000">
                    <a:srgbClr val="000000">
                      <a:alpha val="43000"/>
                    </a:srgbClr>
                  </a:outerShdw>
                </a:effectLst>
              </a:defRPr>
            </a:lvl1pPr>
          </a:lstStyle>
          <a:p>
            <a:pPr/>
            <a:r>
              <a:t>Title Text</a:t>
            </a:r>
          </a:p>
        </p:txBody>
      </p:sp>
      <p:sp>
        <p:nvSpPr>
          <p:cNvPr id="117" name="Shape 117"/>
          <p:cNvSpPr/>
          <p:nvPr>
            <p:ph type="body" sz="half" idx="1"/>
          </p:nvPr>
        </p:nvSpPr>
        <p:spPr>
          <a:xfrm>
            <a:off x="533400" y="3228536"/>
            <a:ext cx="7854696" cy="1752601"/>
          </a:xfrm>
          <a:prstGeom prst="rect">
            <a:avLst/>
          </a:prstGeom>
        </p:spPr>
        <p:txBody>
          <a:bodyPr lIns="0" tIns="0" rIns="0" bIns="0"/>
          <a:lstStyle>
            <a:lvl1pPr marL="0" marR="45719" indent="0" algn="r" defTabSz="914400">
              <a:spcBef>
                <a:spcPts val="600"/>
              </a:spcBef>
              <a:buSzTx/>
              <a:buFontTx/>
              <a:buNone/>
              <a:defRPr sz="2600">
                <a:solidFill>
                  <a:srgbClr val="FFFFFF"/>
                </a:solidFill>
                <a:latin typeface="Constantia"/>
                <a:ea typeface="Constantia"/>
                <a:cs typeface="Constantia"/>
                <a:sym typeface="Constantia"/>
              </a:defRPr>
            </a:lvl1pPr>
            <a:lvl2pPr marL="0" marR="45719" indent="457200" algn="r" defTabSz="914400">
              <a:spcBef>
                <a:spcPts val="600"/>
              </a:spcBef>
              <a:buSzTx/>
              <a:buFontTx/>
              <a:buNone/>
              <a:defRPr sz="2600">
                <a:solidFill>
                  <a:srgbClr val="FFFFFF"/>
                </a:solidFill>
                <a:latin typeface="Constantia"/>
                <a:ea typeface="Constantia"/>
                <a:cs typeface="Constantia"/>
                <a:sym typeface="Constantia"/>
              </a:defRPr>
            </a:lvl2pPr>
            <a:lvl3pPr marL="0" marR="45719" indent="914400" algn="r" defTabSz="914400">
              <a:spcBef>
                <a:spcPts val="600"/>
              </a:spcBef>
              <a:buSzTx/>
              <a:buFontTx/>
              <a:buNone/>
              <a:defRPr sz="2600">
                <a:solidFill>
                  <a:srgbClr val="FFFFFF"/>
                </a:solidFill>
                <a:latin typeface="Constantia"/>
                <a:ea typeface="Constantia"/>
                <a:cs typeface="Constantia"/>
                <a:sym typeface="Constantia"/>
              </a:defRPr>
            </a:lvl3pPr>
            <a:lvl4pPr marL="0" marR="45719" indent="1371600" algn="r" defTabSz="914400">
              <a:spcBef>
                <a:spcPts val="600"/>
              </a:spcBef>
              <a:buSzTx/>
              <a:buFontTx/>
              <a:buNone/>
              <a:defRPr sz="2600">
                <a:solidFill>
                  <a:srgbClr val="FFFFFF"/>
                </a:solidFill>
                <a:latin typeface="Constantia"/>
                <a:ea typeface="Constantia"/>
                <a:cs typeface="Constantia"/>
                <a:sym typeface="Constantia"/>
              </a:defRPr>
            </a:lvl4pPr>
            <a:lvl5pPr marL="0" marR="45719" indent="1828800" algn="r" defTabSz="914400">
              <a:spcBef>
                <a:spcPts val="600"/>
              </a:spcBef>
              <a:buSzTx/>
              <a:buFontTx/>
              <a:buNone/>
              <a:defRPr sz="26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18" name="Shape 118"/>
          <p:cNvSpPr/>
          <p:nvPr>
            <p:ph type="sldNum" sz="quarter" idx="2"/>
          </p:nvPr>
        </p:nvSpPr>
        <p:spPr>
          <a:xfrm>
            <a:off x="8521700" y="6518275"/>
            <a:ext cx="165101" cy="203201"/>
          </a:xfrm>
          <a:prstGeom prst="rect">
            <a:avLst/>
          </a:prstGeom>
        </p:spPr>
        <p:txBody>
          <a:bodyPr lIns="0" tIns="0" rIns="0" bIns="0" anchor="b"/>
          <a:lstStyle>
            <a:lvl1pPr>
              <a:defRPr>
                <a:solidFill>
                  <a:srgbClr val="D1EAED"/>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25" name="Shape 125"/>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latin typeface="Constantia"/>
                <a:ea typeface="Constantia"/>
                <a:cs typeface="Constantia"/>
                <a:sym typeface="Constantia"/>
              </a:defRPr>
            </a:pPr>
          </a:p>
        </p:txBody>
      </p:sp>
      <p:sp>
        <p:nvSpPr>
          <p:cNvPr id="126" name="Shape 126"/>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latin typeface="Constantia"/>
                <a:ea typeface="Constantia"/>
                <a:cs typeface="Constantia"/>
                <a:sym typeface="Constantia"/>
              </a:defRPr>
            </a:pPr>
          </a:p>
        </p:txBody>
      </p:sp>
      <p:grpSp>
        <p:nvGrpSpPr>
          <p:cNvPr id="129" name="Group 129"/>
          <p:cNvGrpSpPr/>
          <p:nvPr/>
        </p:nvGrpSpPr>
        <p:grpSpPr>
          <a:xfrm>
            <a:off x="-29294" y="-16113"/>
            <a:ext cx="9197178" cy="1058653"/>
            <a:chOff x="0" y="0"/>
            <a:chExt cx="9197177" cy="1058652"/>
          </a:xfrm>
        </p:grpSpPr>
        <p:sp>
          <p:nvSpPr>
            <p:cNvPr id="127" name="Shape 127"/>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sp>
          <p:nvSpPr>
            <p:cNvPr id="128" name="Shape 128"/>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grpSp>
      <p:sp>
        <p:nvSpPr>
          <p:cNvPr id="130" name="Shape 130"/>
          <p:cNvSpPr/>
          <p:nvPr>
            <p:ph type="title"/>
          </p:nvPr>
        </p:nvSpPr>
        <p:spPr>
          <a:xfrm>
            <a:off x="457200" y="704087"/>
            <a:ext cx="8229600" cy="1143001"/>
          </a:xfrm>
          <a:prstGeom prst="rect">
            <a:avLst/>
          </a:prstGeom>
        </p:spPr>
        <p:txBody>
          <a:bodyPr lIns="0" tIns="0" rIns="0" bIns="0" anchor="b"/>
          <a:lstStyle>
            <a:lvl1pPr algn="l" defTabSz="914400">
              <a:defRPr sz="5000">
                <a:solidFill>
                  <a:srgbClr val="04617B"/>
                </a:solidFill>
              </a:defRPr>
            </a:lvl1pPr>
          </a:lstStyle>
          <a:p>
            <a:pPr/>
            <a:r>
              <a:t>Title Text</a:t>
            </a:r>
          </a:p>
        </p:txBody>
      </p:sp>
      <p:sp>
        <p:nvSpPr>
          <p:cNvPr id="131" name="Shape 131"/>
          <p:cNvSpPr/>
          <p:nvPr>
            <p:ph type="body" idx="1"/>
          </p:nvPr>
        </p:nvSpPr>
        <p:spPr>
          <a:xfrm>
            <a:off x="457200" y="1935479"/>
            <a:ext cx="8229600" cy="4389121"/>
          </a:xfrm>
          <a:prstGeom prst="rect">
            <a:avLst/>
          </a:prstGeom>
        </p:spPr>
        <p:txBody>
          <a:bodyPr/>
          <a:lstStyle>
            <a:lvl1pPr marL="274320" indent="-274320" defTabSz="914400">
              <a:spcBef>
                <a:spcPts val="600"/>
              </a:spcBef>
              <a:buClr>
                <a:srgbClr val="0BD0D9"/>
              </a:buClr>
              <a:buSzPct val="95000"/>
              <a:buFont typeface="Wingdings 2"/>
              <a:buChar char="●"/>
              <a:defRPr sz="2600">
                <a:latin typeface="Constantia"/>
                <a:ea typeface="Constantia"/>
                <a:cs typeface="Constantia"/>
                <a:sym typeface="Constantia"/>
              </a:defRPr>
            </a:lvl1pPr>
            <a:lvl2pPr marL="660654" indent="-267461" defTabSz="914400">
              <a:spcBef>
                <a:spcPts val="600"/>
              </a:spcBef>
              <a:buClr>
                <a:srgbClr val="0BD0D9"/>
              </a:buClr>
              <a:buSzPct val="85000"/>
              <a:buFont typeface="Wingdings 2"/>
              <a:buChar char="●"/>
              <a:defRPr sz="2600">
                <a:latin typeface="Constantia"/>
                <a:ea typeface="Constantia"/>
                <a:cs typeface="Constantia"/>
                <a:sym typeface="Constantia"/>
              </a:defRPr>
            </a:lvl2pPr>
            <a:lvl3pPr marL="973182" indent="-305670" defTabSz="914400">
              <a:spcBef>
                <a:spcPts val="600"/>
              </a:spcBef>
              <a:buClr>
                <a:srgbClr val="0BD0D9"/>
              </a:buClr>
              <a:buSzPct val="70000"/>
              <a:buFont typeface="Wingdings 2"/>
              <a:buChar char="●"/>
              <a:defRPr sz="2600">
                <a:latin typeface="Constantia"/>
                <a:ea typeface="Constantia"/>
                <a:cs typeface="Constantia"/>
                <a:sym typeface="Constantia"/>
              </a:defRPr>
            </a:lvl3pPr>
            <a:lvl4pPr marL="1251813" indent="-273405" defTabSz="914400">
              <a:spcBef>
                <a:spcPts val="600"/>
              </a:spcBef>
              <a:buClr>
                <a:srgbClr val="0BD0D9"/>
              </a:buClr>
              <a:buSzPct val="65000"/>
              <a:buFont typeface="Wingdings 2"/>
              <a:buChar char="●"/>
              <a:defRPr sz="2600">
                <a:latin typeface="Constantia"/>
                <a:ea typeface="Constantia"/>
                <a:cs typeface="Constantia"/>
                <a:sym typeface="Constantia"/>
              </a:defRPr>
            </a:lvl4pPr>
            <a:lvl5pPr marL="1526133" indent="-273405" defTabSz="914400">
              <a:spcBef>
                <a:spcPts val="600"/>
              </a:spcBef>
              <a:buClr>
                <a:srgbClr val="0BD0D9"/>
              </a:buClr>
              <a:buSzPct val="65000"/>
              <a:buFont typeface="Wingdings 2"/>
              <a:buChar char="●"/>
              <a:defRPr sz="2600">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32" name="Shape 132"/>
          <p:cNvSpPr/>
          <p:nvPr>
            <p:ph type="sldNum" sz="quarter" idx="2"/>
          </p:nvPr>
        </p:nvSpPr>
        <p:spPr>
          <a:xfrm>
            <a:off x="8521700" y="6518275"/>
            <a:ext cx="165101" cy="203201"/>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bg>
      <p:bgPr>
        <a:gradFill flip="none" rotWithShape="1">
          <a:gsLst>
            <a:gs pos="0">
              <a:srgbClr val="42A1D9"/>
            </a:gs>
            <a:gs pos="25000">
              <a:srgbClr val="4499C9"/>
            </a:gs>
            <a:gs pos="100000">
              <a:srgbClr val="002A36"/>
            </a:gs>
          </a:gsLst>
          <a:path path="circle">
            <a:fillToRect l="50000" t="50000" r="50000" b="50000"/>
          </a:path>
        </a:gradFill>
      </p:bgPr>
    </p:bg>
    <p:spTree>
      <p:nvGrpSpPr>
        <p:cNvPr id="1" name=""/>
        <p:cNvGrpSpPr/>
        <p:nvPr/>
      </p:nvGrpSpPr>
      <p:grpSpPr>
        <a:xfrm>
          <a:off x="0" y="0"/>
          <a:ext cx="0" cy="0"/>
          <a:chOff x="0" y="0"/>
          <a:chExt cx="0" cy="0"/>
        </a:xfrm>
      </p:grpSpPr>
      <p:sp>
        <p:nvSpPr>
          <p:cNvPr id="139" name="Shape 139"/>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solidFill>
                  <a:srgbClr val="FFFFFF"/>
                </a:solidFill>
                <a:latin typeface="Constantia"/>
                <a:ea typeface="Constantia"/>
                <a:cs typeface="Constantia"/>
                <a:sym typeface="Constantia"/>
              </a:defRPr>
            </a:pPr>
          </a:p>
        </p:txBody>
      </p:sp>
      <p:sp>
        <p:nvSpPr>
          <p:cNvPr id="140" name="Shape 140"/>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solidFill>
                  <a:srgbClr val="FFFFFF"/>
                </a:solidFill>
                <a:latin typeface="Constantia"/>
                <a:ea typeface="Constantia"/>
                <a:cs typeface="Constantia"/>
                <a:sym typeface="Constantia"/>
              </a:defRPr>
            </a:pPr>
          </a:p>
        </p:txBody>
      </p:sp>
      <p:grpSp>
        <p:nvGrpSpPr>
          <p:cNvPr id="143" name="Group 143"/>
          <p:cNvGrpSpPr/>
          <p:nvPr/>
        </p:nvGrpSpPr>
        <p:grpSpPr>
          <a:xfrm>
            <a:off x="-29294" y="-16113"/>
            <a:ext cx="9197178" cy="1058653"/>
            <a:chOff x="0" y="0"/>
            <a:chExt cx="9197177" cy="1058652"/>
          </a:xfrm>
        </p:grpSpPr>
        <p:sp>
          <p:nvSpPr>
            <p:cNvPr id="141" name="Shape 141"/>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defRPr>
                  <a:solidFill>
                    <a:srgbClr val="FFFFFF"/>
                  </a:solidFill>
                  <a:latin typeface="Constantia"/>
                  <a:ea typeface="Constantia"/>
                  <a:cs typeface="Constantia"/>
                  <a:sym typeface="Constantia"/>
                </a:defRPr>
              </a:pPr>
            </a:p>
          </p:txBody>
        </p:sp>
        <p:sp>
          <p:nvSpPr>
            <p:cNvPr id="142" name="Shape 142"/>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defRPr>
                  <a:solidFill>
                    <a:srgbClr val="FFFFFF"/>
                  </a:solidFill>
                  <a:latin typeface="Constantia"/>
                  <a:ea typeface="Constantia"/>
                  <a:cs typeface="Constantia"/>
                  <a:sym typeface="Constantia"/>
                </a:defRPr>
              </a:pPr>
            </a:p>
          </p:txBody>
        </p:sp>
      </p:grpSp>
      <p:sp>
        <p:nvSpPr>
          <p:cNvPr id="144" name="Shape 144"/>
          <p:cNvSpPr/>
          <p:nvPr>
            <p:ph type="title"/>
          </p:nvPr>
        </p:nvSpPr>
        <p:spPr>
          <a:xfrm>
            <a:off x="530351" y="1316736"/>
            <a:ext cx="7772401" cy="1362456"/>
          </a:xfrm>
          <a:prstGeom prst="rect">
            <a:avLst/>
          </a:prstGeom>
        </p:spPr>
        <p:txBody>
          <a:bodyPr lIns="0" tIns="0" rIns="0" bIns="0" anchor="b"/>
          <a:lstStyle>
            <a:lvl1pPr algn="l" defTabSz="914400">
              <a:defRPr b="1" sz="5600">
                <a:solidFill>
                  <a:srgbClr val="4BE4AD"/>
                </a:solidFill>
                <a:effectLst>
                  <a:outerShdw sx="100000" sy="100000" kx="0" ky="0" algn="b" rotWithShape="0" blurRad="38100" dist="25400" dir="5400000">
                    <a:srgbClr val="000000">
                      <a:alpha val="43000"/>
                    </a:srgbClr>
                  </a:outerShdw>
                </a:effectLst>
              </a:defRPr>
            </a:lvl1pPr>
          </a:lstStyle>
          <a:p>
            <a:pPr/>
            <a:r>
              <a:t>Title Text</a:t>
            </a:r>
          </a:p>
        </p:txBody>
      </p:sp>
      <p:sp>
        <p:nvSpPr>
          <p:cNvPr id="145" name="Shape 145"/>
          <p:cNvSpPr/>
          <p:nvPr>
            <p:ph type="body" sz="quarter" idx="1"/>
          </p:nvPr>
        </p:nvSpPr>
        <p:spPr>
          <a:xfrm>
            <a:off x="530351" y="2704663"/>
            <a:ext cx="7772401" cy="1509713"/>
          </a:xfrm>
          <a:prstGeom prst="rect">
            <a:avLst/>
          </a:prstGeom>
        </p:spPr>
        <p:txBody>
          <a:bodyPr/>
          <a:lstStyle>
            <a:lvl1pPr marL="0" indent="0" defTabSz="914400">
              <a:spcBef>
                <a:spcPts val="500"/>
              </a:spcBef>
              <a:buSzTx/>
              <a:buFontTx/>
              <a:buNone/>
              <a:defRPr sz="2200">
                <a:solidFill>
                  <a:srgbClr val="FFFFFF"/>
                </a:solidFill>
                <a:latin typeface="Constantia"/>
                <a:ea typeface="Constantia"/>
                <a:cs typeface="Constantia"/>
                <a:sym typeface="Constantia"/>
              </a:defRPr>
            </a:lvl1pPr>
            <a:lvl2pPr marL="0" indent="393192" defTabSz="914400">
              <a:spcBef>
                <a:spcPts val="500"/>
              </a:spcBef>
              <a:buSzTx/>
              <a:buFontTx/>
              <a:buNone/>
              <a:defRPr sz="2200">
                <a:solidFill>
                  <a:srgbClr val="FFFFFF"/>
                </a:solidFill>
                <a:latin typeface="Constantia"/>
                <a:ea typeface="Constantia"/>
                <a:cs typeface="Constantia"/>
                <a:sym typeface="Constantia"/>
              </a:defRPr>
            </a:lvl2pPr>
            <a:lvl3pPr marL="0" indent="667511" defTabSz="914400">
              <a:spcBef>
                <a:spcPts val="500"/>
              </a:spcBef>
              <a:buSzTx/>
              <a:buFontTx/>
              <a:buNone/>
              <a:defRPr sz="2200">
                <a:solidFill>
                  <a:srgbClr val="FFFFFF"/>
                </a:solidFill>
                <a:latin typeface="Constantia"/>
                <a:ea typeface="Constantia"/>
                <a:cs typeface="Constantia"/>
                <a:sym typeface="Constantia"/>
              </a:defRPr>
            </a:lvl3pPr>
            <a:lvl4pPr marL="0" indent="978408" defTabSz="914400">
              <a:spcBef>
                <a:spcPts val="500"/>
              </a:spcBef>
              <a:buSzTx/>
              <a:buFontTx/>
              <a:buNone/>
              <a:defRPr sz="2200">
                <a:solidFill>
                  <a:srgbClr val="FFFFFF"/>
                </a:solidFill>
                <a:latin typeface="Constantia"/>
                <a:ea typeface="Constantia"/>
                <a:cs typeface="Constantia"/>
                <a:sym typeface="Constantia"/>
              </a:defRPr>
            </a:lvl4pPr>
            <a:lvl5pPr marL="0" indent="1252727" defTabSz="914400">
              <a:spcBef>
                <a:spcPts val="500"/>
              </a:spcBef>
              <a:buSzTx/>
              <a:buFontTx/>
              <a:buNone/>
              <a:defRPr sz="2200">
                <a:solidFill>
                  <a:srgbClr val="FFFFFF"/>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46" name="Shape 146"/>
          <p:cNvSpPr/>
          <p:nvPr>
            <p:ph type="sldNum" sz="quarter" idx="2"/>
          </p:nvPr>
        </p:nvSpPr>
        <p:spPr>
          <a:xfrm>
            <a:off x="8521700" y="6518275"/>
            <a:ext cx="165101" cy="203201"/>
          </a:xfrm>
          <a:prstGeom prst="rect">
            <a:avLst/>
          </a:prstGeom>
        </p:spPr>
        <p:txBody>
          <a:bodyPr lIns="0" tIns="0" rIns="0" bIns="0" anchor="b"/>
          <a:lstStyle>
            <a:lvl1pPr>
              <a:defRPr>
                <a:solidFill>
                  <a:srgbClr val="D1EAED"/>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wo Content">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53" name="Shape 153"/>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latin typeface="Constantia"/>
                <a:ea typeface="Constantia"/>
                <a:cs typeface="Constantia"/>
                <a:sym typeface="Constantia"/>
              </a:defRPr>
            </a:pPr>
          </a:p>
        </p:txBody>
      </p:sp>
      <p:sp>
        <p:nvSpPr>
          <p:cNvPr id="154" name="Shape 154"/>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latin typeface="Constantia"/>
                <a:ea typeface="Constantia"/>
                <a:cs typeface="Constantia"/>
                <a:sym typeface="Constantia"/>
              </a:defRPr>
            </a:pPr>
          </a:p>
        </p:txBody>
      </p:sp>
      <p:grpSp>
        <p:nvGrpSpPr>
          <p:cNvPr id="157" name="Group 157"/>
          <p:cNvGrpSpPr/>
          <p:nvPr/>
        </p:nvGrpSpPr>
        <p:grpSpPr>
          <a:xfrm>
            <a:off x="-29294" y="-16113"/>
            <a:ext cx="9197178" cy="1058653"/>
            <a:chOff x="0" y="0"/>
            <a:chExt cx="9197177" cy="1058652"/>
          </a:xfrm>
        </p:grpSpPr>
        <p:sp>
          <p:nvSpPr>
            <p:cNvPr id="155" name="Shape 155"/>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sp>
          <p:nvSpPr>
            <p:cNvPr id="156" name="Shape 156"/>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grpSp>
      <p:sp>
        <p:nvSpPr>
          <p:cNvPr id="158" name="Shape 158"/>
          <p:cNvSpPr/>
          <p:nvPr>
            <p:ph type="title"/>
          </p:nvPr>
        </p:nvSpPr>
        <p:spPr>
          <a:xfrm>
            <a:off x="457200" y="704087"/>
            <a:ext cx="8229600" cy="1143001"/>
          </a:xfrm>
          <a:prstGeom prst="rect">
            <a:avLst/>
          </a:prstGeom>
        </p:spPr>
        <p:txBody>
          <a:bodyPr lIns="0" tIns="0" rIns="0" bIns="0" anchor="b"/>
          <a:lstStyle>
            <a:lvl1pPr algn="l" defTabSz="914400">
              <a:defRPr sz="5000">
                <a:solidFill>
                  <a:srgbClr val="04617B"/>
                </a:solidFill>
              </a:defRPr>
            </a:lvl1pPr>
          </a:lstStyle>
          <a:p>
            <a:pPr/>
            <a:r>
              <a:t>Title Text</a:t>
            </a:r>
          </a:p>
        </p:txBody>
      </p:sp>
      <p:sp>
        <p:nvSpPr>
          <p:cNvPr id="159" name="Shape 159"/>
          <p:cNvSpPr/>
          <p:nvPr>
            <p:ph type="body" sz="half" idx="1"/>
          </p:nvPr>
        </p:nvSpPr>
        <p:spPr>
          <a:xfrm>
            <a:off x="457200" y="1920084"/>
            <a:ext cx="4038600" cy="4434842"/>
          </a:xfrm>
          <a:prstGeom prst="rect">
            <a:avLst/>
          </a:prstGeom>
        </p:spPr>
        <p:txBody>
          <a:bodyPr/>
          <a:lstStyle>
            <a:lvl1pPr marL="274320" indent="-274320" defTabSz="914400">
              <a:spcBef>
                <a:spcPts val="600"/>
              </a:spcBef>
              <a:buClr>
                <a:srgbClr val="0BD0D9"/>
              </a:buClr>
              <a:buSzPct val="95000"/>
              <a:buFont typeface="Wingdings 2"/>
              <a:buChar char="●"/>
              <a:defRPr sz="2600">
                <a:latin typeface="Constantia"/>
                <a:ea typeface="Constantia"/>
                <a:cs typeface="Constantia"/>
                <a:sym typeface="Constantia"/>
              </a:defRPr>
            </a:lvl1pPr>
            <a:lvl2pPr marL="660654" indent="-267461" defTabSz="914400">
              <a:spcBef>
                <a:spcPts val="600"/>
              </a:spcBef>
              <a:buClr>
                <a:srgbClr val="0BD0D9"/>
              </a:buClr>
              <a:buSzPct val="85000"/>
              <a:buFont typeface="Wingdings 2"/>
              <a:buChar char="●"/>
              <a:defRPr sz="2600">
                <a:latin typeface="Constantia"/>
                <a:ea typeface="Constantia"/>
                <a:cs typeface="Constantia"/>
                <a:sym typeface="Constantia"/>
              </a:defRPr>
            </a:lvl2pPr>
            <a:lvl3pPr marL="988466" indent="-320954" defTabSz="914400">
              <a:spcBef>
                <a:spcPts val="600"/>
              </a:spcBef>
              <a:buClr>
                <a:srgbClr val="0BD0D9"/>
              </a:buClr>
              <a:buSzPct val="70000"/>
              <a:buFont typeface="Wingdings 2"/>
              <a:buChar char="●"/>
              <a:defRPr sz="2600">
                <a:latin typeface="Constantia"/>
                <a:ea typeface="Constantia"/>
                <a:cs typeface="Constantia"/>
                <a:sym typeface="Constantia"/>
              </a:defRPr>
            </a:lvl3pPr>
            <a:lvl4pPr marL="1282191" indent="-303783" defTabSz="914400">
              <a:spcBef>
                <a:spcPts val="600"/>
              </a:spcBef>
              <a:buClr>
                <a:srgbClr val="0BD0D9"/>
              </a:buClr>
              <a:buSzPct val="65000"/>
              <a:buFont typeface="Wingdings 2"/>
              <a:buChar char="●"/>
              <a:defRPr sz="2600">
                <a:latin typeface="Constantia"/>
                <a:ea typeface="Constantia"/>
                <a:cs typeface="Constantia"/>
                <a:sym typeface="Constantia"/>
              </a:defRPr>
            </a:lvl4pPr>
            <a:lvl5pPr marL="1556511" indent="-303783" defTabSz="914400">
              <a:spcBef>
                <a:spcPts val="600"/>
              </a:spcBef>
              <a:buClr>
                <a:srgbClr val="0BD0D9"/>
              </a:buClr>
              <a:buSzPct val="65000"/>
              <a:buFont typeface="Wingdings 2"/>
              <a:buChar char="●"/>
              <a:defRPr sz="2600">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60" name="Shape 160"/>
          <p:cNvSpPr/>
          <p:nvPr>
            <p:ph type="sldNum" sz="quarter" idx="2"/>
          </p:nvPr>
        </p:nvSpPr>
        <p:spPr>
          <a:xfrm>
            <a:off x="8521700" y="6518275"/>
            <a:ext cx="165101" cy="203201"/>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Comparis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67" name="Shape 167"/>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latin typeface="Constantia"/>
                <a:ea typeface="Constantia"/>
                <a:cs typeface="Constantia"/>
                <a:sym typeface="Constantia"/>
              </a:defRPr>
            </a:pPr>
          </a:p>
        </p:txBody>
      </p:sp>
      <p:sp>
        <p:nvSpPr>
          <p:cNvPr id="168" name="Shape 168"/>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latin typeface="Constantia"/>
                <a:ea typeface="Constantia"/>
                <a:cs typeface="Constantia"/>
                <a:sym typeface="Constantia"/>
              </a:defRPr>
            </a:pPr>
          </a:p>
        </p:txBody>
      </p:sp>
      <p:grpSp>
        <p:nvGrpSpPr>
          <p:cNvPr id="171" name="Group 171"/>
          <p:cNvGrpSpPr/>
          <p:nvPr/>
        </p:nvGrpSpPr>
        <p:grpSpPr>
          <a:xfrm>
            <a:off x="-29294" y="-16113"/>
            <a:ext cx="9197178" cy="1058653"/>
            <a:chOff x="0" y="0"/>
            <a:chExt cx="9197177" cy="1058652"/>
          </a:xfrm>
        </p:grpSpPr>
        <p:sp>
          <p:nvSpPr>
            <p:cNvPr id="169" name="Shape 169"/>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sp>
          <p:nvSpPr>
            <p:cNvPr id="170" name="Shape 170"/>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grpSp>
      <p:sp>
        <p:nvSpPr>
          <p:cNvPr id="172" name="Shape 172"/>
          <p:cNvSpPr/>
          <p:nvPr>
            <p:ph type="title"/>
          </p:nvPr>
        </p:nvSpPr>
        <p:spPr>
          <a:xfrm>
            <a:off x="457200" y="704087"/>
            <a:ext cx="8229600" cy="1143001"/>
          </a:xfrm>
          <a:prstGeom prst="rect">
            <a:avLst/>
          </a:prstGeom>
        </p:spPr>
        <p:txBody>
          <a:bodyPr lIns="0" tIns="0" rIns="0" bIns="0" anchor="b"/>
          <a:lstStyle>
            <a:lvl1pPr algn="l" defTabSz="914400">
              <a:defRPr sz="5000">
                <a:solidFill>
                  <a:srgbClr val="04617B"/>
                </a:solidFill>
              </a:defRPr>
            </a:lvl1pPr>
          </a:lstStyle>
          <a:p>
            <a:pPr/>
            <a:r>
              <a:t>Title Text</a:t>
            </a:r>
          </a:p>
        </p:txBody>
      </p:sp>
      <p:sp>
        <p:nvSpPr>
          <p:cNvPr id="173" name="Shape 173"/>
          <p:cNvSpPr/>
          <p:nvPr>
            <p:ph type="body" sz="quarter" idx="1"/>
          </p:nvPr>
        </p:nvSpPr>
        <p:spPr>
          <a:xfrm>
            <a:off x="457200" y="1855247"/>
            <a:ext cx="4040188" cy="659353"/>
          </a:xfrm>
          <a:prstGeom prst="rect">
            <a:avLst/>
          </a:prstGeom>
        </p:spPr>
        <p:txBody>
          <a:bodyPr lIns="0" tIns="0" rIns="0" bIns="0" anchor="ctr"/>
          <a:lstStyle>
            <a:lvl1pPr marL="0" indent="0" defTabSz="914400">
              <a:spcBef>
                <a:spcPts val="500"/>
              </a:spcBef>
              <a:buSzTx/>
              <a:buFontTx/>
              <a:buNone/>
              <a:defRPr b="1" sz="2400">
                <a:solidFill>
                  <a:srgbClr val="04617B"/>
                </a:solidFill>
                <a:latin typeface="Constantia"/>
                <a:ea typeface="Constantia"/>
                <a:cs typeface="Constantia"/>
                <a:sym typeface="Constantia"/>
              </a:defRPr>
            </a:lvl1pPr>
            <a:lvl2pPr marL="0" indent="393192" defTabSz="914400">
              <a:spcBef>
                <a:spcPts val="500"/>
              </a:spcBef>
              <a:buSzTx/>
              <a:buFontTx/>
              <a:buNone/>
              <a:defRPr b="1" sz="2400">
                <a:solidFill>
                  <a:srgbClr val="04617B"/>
                </a:solidFill>
                <a:latin typeface="Constantia"/>
                <a:ea typeface="Constantia"/>
                <a:cs typeface="Constantia"/>
                <a:sym typeface="Constantia"/>
              </a:defRPr>
            </a:lvl2pPr>
            <a:lvl3pPr marL="0" indent="667511" defTabSz="914400">
              <a:spcBef>
                <a:spcPts val="500"/>
              </a:spcBef>
              <a:buSzTx/>
              <a:buFontTx/>
              <a:buNone/>
              <a:defRPr b="1" sz="2400">
                <a:solidFill>
                  <a:srgbClr val="04617B"/>
                </a:solidFill>
                <a:latin typeface="Constantia"/>
                <a:ea typeface="Constantia"/>
                <a:cs typeface="Constantia"/>
                <a:sym typeface="Constantia"/>
              </a:defRPr>
            </a:lvl3pPr>
            <a:lvl4pPr marL="0" indent="978408" defTabSz="914400">
              <a:spcBef>
                <a:spcPts val="500"/>
              </a:spcBef>
              <a:buSzTx/>
              <a:buFontTx/>
              <a:buNone/>
              <a:defRPr b="1" sz="2400">
                <a:solidFill>
                  <a:srgbClr val="04617B"/>
                </a:solidFill>
                <a:latin typeface="Constantia"/>
                <a:ea typeface="Constantia"/>
                <a:cs typeface="Constantia"/>
                <a:sym typeface="Constantia"/>
              </a:defRPr>
            </a:lvl4pPr>
            <a:lvl5pPr marL="0" indent="1252727" defTabSz="914400">
              <a:spcBef>
                <a:spcPts val="500"/>
              </a:spcBef>
              <a:buSzTx/>
              <a:buFontTx/>
              <a:buNone/>
              <a:defRPr b="1" sz="2400">
                <a:solidFill>
                  <a:srgbClr val="04617B"/>
                </a:solidFill>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174" name="Shape 174"/>
          <p:cNvSpPr/>
          <p:nvPr>
            <p:ph type="body" sz="quarter" idx="13"/>
          </p:nvPr>
        </p:nvSpPr>
        <p:spPr>
          <a:xfrm>
            <a:off x="4645025" y="1859757"/>
            <a:ext cx="4041775" cy="654844"/>
          </a:xfrm>
          <a:prstGeom prst="rect">
            <a:avLst/>
          </a:prstGeom>
        </p:spPr>
        <p:txBody>
          <a:bodyPr lIns="0" tIns="0" rIns="0" bIns="0" anchor="ctr"/>
          <a:lstStyle/>
          <a:p>
            <a:pPr marL="0" indent="0" defTabSz="914400">
              <a:spcBef>
                <a:spcPts val="500"/>
              </a:spcBef>
              <a:buSzTx/>
              <a:buFontTx/>
              <a:buNone/>
              <a:defRPr b="1" sz="2400">
                <a:solidFill>
                  <a:srgbClr val="04617B"/>
                </a:solidFill>
                <a:latin typeface="Constantia"/>
                <a:ea typeface="Constantia"/>
                <a:cs typeface="Constantia"/>
                <a:sym typeface="Constantia"/>
              </a:defRPr>
            </a:pPr>
          </a:p>
        </p:txBody>
      </p:sp>
      <p:sp>
        <p:nvSpPr>
          <p:cNvPr id="175" name="Shape 175"/>
          <p:cNvSpPr/>
          <p:nvPr>
            <p:ph type="sldNum" sz="quarter" idx="2"/>
          </p:nvPr>
        </p:nvSpPr>
        <p:spPr>
          <a:xfrm>
            <a:off x="8521700" y="6518275"/>
            <a:ext cx="165101" cy="203201"/>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Title Only">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82" name="Shape 182"/>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latin typeface="Constantia"/>
                <a:ea typeface="Constantia"/>
                <a:cs typeface="Constantia"/>
                <a:sym typeface="Constantia"/>
              </a:defRPr>
            </a:pPr>
          </a:p>
        </p:txBody>
      </p:sp>
      <p:sp>
        <p:nvSpPr>
          <p:cNvPr id="183" name="Shape 183"/>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latin typeface="Constantia"/>
                <a:ea typeface="Constantia"/>
                <a:cs typeface="Constantia"/>
                <a:sym typeface="Constantia"/>
              </a:defRPr>
            </a:pPr>
          </a:p>
        </p:txBody>
      </p:sp>
      <p:grpSp>
        <p:nvGrpSpPr>
          <p:cNvPr id="186" name="Group 186"/>
          <p:cNvGrpSpPr/>
          <p:nvPr/>
        </p:nvGrpSpPr>
        <p:grpSpPr>
          <a:xfrm>
            <a:off x="-29294" y="-16113"/>
            <a:ext cx="9197178" cy="1058653"/>
            <a:chOff x="0" y="0"/>
            <a:chExt cx="9197177" cy="1058652"/>
          </a:xfrm>
        </p:grpSpPr>
        <p:sp>
          <p:nvSpPr>
            <p:cNvPr id="184" name="Shape 184"/>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sp>
          <p:nvSpPr>
            <p:cNvPr id="185" name="Shape 185"/>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grpSp>
      <p:sp>
        <p:nvSpPr>
          <p:cNvPr id="187" name="Shape 187"/>
          <p:cNvSpPr/>
          <p:nvPr>
            <p:ph type="title"/>
          </p:nvPr>
        </p:nvSpPr>
        <p:spPr>
          <a:xfrm>
            <a:off x="457200" y="704087"/>
            <a:ext cx="8305800" cy="1143001"/>
          </a:xfrm>
          <a:prstGeom prst="rect">
            <a:avLst/>
          </a:prstGeom>
        </p:spPr>
        <p:txBody>
          <a:bodyPr lIns="0" tIns="0" rIns="0" bIns="0" anchor="b"/>
          <a:lstStyle>
            <a:lvl1pPr algn="l" defTabSz="914400">
              <a:defRPr sz="5000">
                <a:solidFill>
                  <a:srgbClr val="04617B"/>
                </a:solidFill>
              </a:defRPr>
            </a:lvl1pPr>
          </a:lstStyle>
          <a:p>
            <a:pPr/>
            <a:r>
              <a:t>Title Text</a:t>
            </a:r>
          </a:p>
        </p:txBody>
      </p:sp>
      <p:sp>
        <p:nvSpPr>
          <p:cNvPr id="188" name="Shape 188"/>
          <p:cNvSpPr/>
          <p:nvPr>
            <p:ph type="sldNum" sz="quarter" idx="2"/>
          </p:nvPr>
        </p:nvSpPr>
        <p:spPr>
          <a:xfrm>
            <a:off x="8521700" y="6518275"/>
            <a:ext cx="165101" cy="203201"/>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95" name="Shape 195"/>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latin typeface="Constantia"/>
                <a:ea typeface="Constantia"/>
                <a:cs typeface="Constantia"/>
                <a:sym typeface="Constantia"/>
              </a:defRPr>
            </a:pPr>
          </a:p>
        </p:txBody>
      </p:sp>
      <p:sp>
        <p:nvSpPr>
          <p:cNvPr id="196" name="Shape 196"/>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latin typeface="Constantia"/>
                <a:ea typeface="Constantia"/>
                <a:cs typeface="Constantia"/>
                <a:sym typeface="Constantia"/>
              </a:defRPr>
            </a:pPr>
          </a:p>
        </p:txBody>
      </p:sp>
      <p:grpSp>
        <p:nvGrpSpPr>
          <p:cNvPr id="199" name="Group 199"/>
          <p:cNvGrpSpPr/>
          <p:nvPr/>
        </p:nvGrpSpPr>
        <p:grpSpPr>
          <a:xfrm>
            <a:off x="-29294" y="-16113"/>
            <a:ext cx="9197178" cy="1058653"/>
            <a:chOff x="0" y="0"/>
            <a:chExt cx="9197177" cy="1058652"/>
          </a:xfrm>
        </p:grpSpPr>
        <p:sp>
          <p:nvSpPr>
            <p:cNvPr id="197" name="Shape 197"/>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sp>
          <p:nvSpPr>
            <p:cNvPr id="198" name="Shape 198"/>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grpSp>
      <p:sp>
        <p:nvSpPr>
          <p:cNvPr id="200" name="Shape 200"/>
          <p:cNvSpPr/>
          <p:nvPr>
            <p:ph type="sldNum" sz="quarter" idx="2"/>
          </p:nvPr>
        </p:nvSpPr>
        <p:spPr>
          <a:xfrm>
            <a:off x="8521700" y="6518275"/>
            <a:ext cx="165101" cy="203201"/>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07" name="Shape 207"/>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latin typeface="Constantia"/>
                <a:ea typeface="Constantia"/>
                <a:cs typeface="Constantia"/>
                <a:sym typeface="Constantia"/>
              </a:defRPr>
            </a:pPr>
          </a:p>
        </p:txBody>
      </p:sp>
      <p:sp>
        <p:nvSpPr>
          <p:cNvPr id="208" name="Shape 208"/>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latin typeface="Constantia"/>
                <a:ea typeface="Constantia"/>
                <a:cs typeface="Constantia"/>
                <a:sym typeface="Constantia"/>
              </a:defRPr>
            </a:pPr>
          </a:p>
        </p:txBody>
      </p:sp>
      <p:grpSp>
        <p:nvGrpSpPr>
          <p:cNvPr id="211" name="Group 211"/>
          <p:cNvGrpSpPr/>
          <p:nvPr/>
        </p:nvGrpSpPr>
        <p:grpSpPr>
          <a:xfrm>
            <a:off x="-29294" y="-16113"/>
            <a:ext cx="9197178" cy="1058653"/>
            <a:chOff x="0" y="0"/>
            <a:chExt cx="9197177" cy="1058652"/>
          </a:xfrm>
        </p:grpSpPr>
        <p:sp>
          <p:nvSpPr>
            <p:cNvPr id="209" name="Shape 209"/>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sp>
          <p:nvSpPr>
            <p:cNvPr id="210" name="Shape 210"/>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grpSp>
      <p:sp>
        <p:nvSpPr>
          <p:cNvPr id="212" name="Shape 212"/>
          <p:cNvSpPr/>
          <p:nvPr>
            <p:ph type="title"/>
          </p:nvPr>
        </p:nvSpPr>
        <p:spPr>
          <a:xfrm>
            <a:off x="685800" y="514351"/>
            <a:ext cx="2743200" cy="1162051"/>
          </a:xfrm>
          <a:prstGeom prst="rect">
            <a:avLst/>
          </a:prstGeom>
        </p:spPr>
        <p:txBody>
          <a:bodyPr lIns="0" tIns="0" rIns="0" bIns="0" anchor="b"/>
          <a:lstStyle>
            <a:lvl1pPr algn="l" defTabSz="914400">
              <a:defRPr sz="2600">
                <a:solidFill>
                  <a:srgbClr val="04617B"/>
                </a:solidFill>
              </a:defRPr>
            </a:lvl1pPr>
          </a:lstStyle>
          <a:p>
            <a:pPr/>
            <a:r>
              <a:t>Title Text</a:t>
            </a:r>
          </a:p>
        </p:txBody>
      </p:sp>
      <p:sp>
        <p:nvSpPr>
          <p:cNvPr id="213" name="Shape 213"/>
          <p:cNvSpPr/>
          <p:nvPr>
            <p:ph type="body" sz="half" idx="1"/>
          </p:nvPr>
        </p:nvSpPr>
        <p:spPr>
          <a:xfrm>
            <a:off x="685800" y="1676400"/>
            <a:ext cx="2743200" cy="4572000"/>
          </a:xfrm>
          <a:prstGeom prst="rect">
            <a:avLst/>
          </a:prstGeom>
        </p:spPr>
        <p:txBody>
          <a:bodyPr lIns="18288" tIns="18288" rIns="18288" bIns="18288"/>
          <a:lstStyle>
            <a:lvl1pPr marL="0" indent="0" defTabSz="914400">
              <a:spcBef>
                <a:spcPts val="300"/>
              </a:spcBef>
              <a:buSzTx/>
              <a:buFontTx/>
              <a:buNone/>
              <a:defRPr sz="1400">
                <a:latin typeface="Constantia"/>
                <a:ea typeface="Constantia"/>
                <a:cs typeface="Constantia"/>
                <a:sym typeface="Constantia"/>
              </a:defRPr>
            </a:lvl1pPr>
            <a:lvl2pPr marL="0" indent="640080" defTabSz="914400">
              <a:spcBef>
                <a:spcPts val="300"/>
              </a:spcBef>
              <a:buSzTx/>
              <a:buFontTx/>
              <a:buNone/>
              <a:defRPr sz="1400">
                <a:latin typeface="Constantia"/>
                <a:ea typeface="Constantia"/>
                <a:cs typeface="Constantia"/>
                <a:sym typeface="Constantia"/>
              </a:defRPr>
            </a:lvl2pPr>
            <a:lvl3pPr marL="0" indent="914400" defTabSz="914400">
              <a:spcBef>
                <a:spcPts val="300"/>
              </a:spcBef>
              <a:buSzTx/>
              <a:buFontTx/>
              <a:buNone/>
              <a:defRPr sz="1400">
                <a:latin typeface="Constantia"/>
                <a:ea typeface="Constantia"/>
                <a:cs typeface="Constantia"/>
                <a:sym typeface="Constantia"/>
              </a:defRPr>
            </a:lvl3pPr>
            <a:lvl4pPr marL="0" indent="1188719" defTabSz="914400">
              <a:spcBef>
                <a:spcPts val="300"/>
              </a:spcBef>
              <a:buSzTx/>
              <a:buFontTx/>
              <a:buNone/>
              <a:defRPr sz="1400">
                <a:latin typeface="Constantia"/>
                <a:ea typeface="Constantia"/>
                <a:cs typeface="Constantia"/>
                <a:sym typeface="Constantia"/>
              </a:defRPr>
            </a:lvl4pPr>
            <a:lvl5pPr marL="0" indent="1463039" defTabSz="914400">
              <a:spcBef>
                <a:spcPts val="300"/>
              </a:spcBef>
              <a:buSzTx/>
              <a:buFontTx/>
              <a:buNone/>
              <a:defRPr sz="1400">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214" name="Shape 214"/>
          <p:cNvSpPr/>
          <p:nvPr>
            <p:ph type="sldNum" sz="quarter" idx="2"/>
          </p:nvPr>
        </p:nvSpPr>
        <p:spPr>
          <a:xfrm>
            <a:off x="8521700" y="6518275"/>
            <a:ext cx="165101" cy="203201"/>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a:r>
              <a:t>Title Text</a:t>
            </a:r>
          </a:p>
        </p:txBody>
      </p:sp>
      <p:sp>
        <p:nvSpPr>
          <p:cNvPr id="22" name="Shape 22"/>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21" name="Shape 221"/>
          <p:cNvSpPr/>
          <p:nvPr/>
        </p:nvSpPr>
        <p:spPr>
          <a:xfrm flipV="1" rot="420000">
            <a:off x="3165753" y="1108077"/>
            <a:ext cx="5257801" cy="411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984" y="0"/>
                </a:lnTo>
                <a:lnTo>
                  <a:pt x="21600" y="788"/>
                </a:lnTo>
                <a:lnTo>
                  <a:pt x="21600" y="21600"/>
                </a:lnTo>
                <a:lnTo>
                  <a:pt x="0" y="21600"/>
                </a:lnTo>
                <a:lnTo>
                  <a:pt x="0" y="0"/>
                </a:lnTo>
                <a:close/>
              </a:path>
            </a:pathLst>
          </a:custGeom>
          <a:solidFill>
            <a:srgbClr val="FFFFFF"/>
          </a:solidFill>
          <a:ln w="3175" cap="rnd">
            <a:solidFill>
              <a:srgbClr val="C0C0C0"/>
            </a:solidFill>
          </a:ln>
          <a:effectLst>
            <a:outerShdw sx="100000" sy="100000" kx="0" ky="0" algn="b" rotWithShape="0" blurRad="63500" dist="38500" dir="7500000">
              <a:srgbClr val="000000">
                <a:alpha val="25000"/>
              </a:srgbClr>
            </a:outerShdw>
          </a:effectLst>
        </p:spPr>
        <p:txBody>
          <a:bodyPr lIns="45719" rIns="45719" anchor="ctr"/>
          <a:lstStyle/>
          <a:p>
            <a:pPr algn="ctr">
              <a:defRPr>
                <a:solidFill>
                  <a:srgbClr val="FFFFFF"/>
                </a:solidFill>
                <a:latin typeface="Constantia"/>
                <a:ea typeface="Constantia"/>
                <a:cs typeface="Constantia"/>
                <a:sym typeface="Constantia"/>
              </a:defRPr>
            </a:pPr>
          </a:p>
        </p:txBody>
      </p:sp>
      <p:sp>
        <p:nvSpPr>
          <p:cNvPr id="222" name="Shape 222"/>
          <p:cNvSpPr/>
          <p:nvPr/>
        </p:nvSpPr>
        <p:spPr>
          <a:xfrm flipV="1" rot="420000">
            <a:off x="8004133" y="5359768"/>
            <a:ext cx="155449" cy="155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12700">
            <a:solidFill>
              <a:srgbClr val="FFFFFF"/>
            </a:solidFill>
            <a:bevel/>
          </a:ln>
          <a:effectLst>
            <a:outerShdw sx="100000" sy="100000" kx="0" ky="0" algn="b" rotWithShape="0" blurRad="25400" dist="6350" dir="12900000">
              <a:srgbClr val="000000">
                <a:alpha val="47000"/>
              </a:srgbClr>
            </a:outerShdw>
          </a:effectLst>
        </p:spPr>
        <p:txBody>
          <a:bodyPr lIns="45719" rIns="45719" anchor="ctr"/>
          <a:lstStyle/>
          <a:p>
            <a:pPr algn="ctr">
              <a:defRPr>
                <a:solidFill>
                  <a:srgbClr val="FFFFFF"/>
                </a:solidFill>
                <a:latin typeface="Constantia"/>
                <a:ea typeface="Constantia"/>
                <a:cs typeface="Constantia"/>
                <a:sym typeface="Constantia"/>
              </a:defRPr>
            </a:pPr>
          </a:p>
        </p:txBody>
      </p:sp>
      <p:sp>
        <p:nvSpPr>
          <p:cNvPr id="223" name="Shape 223"/>
          <p:cNvSpPr/>
          <p:nvPr>
            <p:ph type="title"/>
          </p:nvPr>
        </p:nvSpPr>
        <p:spPr>
          <a:xfrm>
            <a:off x="609600" y="1176995"/>
            <a:ext cx="2212849" cy="1582623"/>
          </a:xfrm>
          <a:prstGeom prst="rect">
            <a:avLst/>
          </a:prstGeom>
        </p:spPr>
        <p:txBody>
          <a:bodyPr anchor="b"/>
          <a:lstStyle>
            <a:lvl1pPr algn="l" defTabSz="914400">
              <a:defRPr b="1" sz="2000">
                <a:solidFill>
                  <a:srgbClr val="04617B"/>
                </a:solidFill>
              </a:defRPr>
            </a:lvl1pPr>
          </a:lstStyle>
          <a:p>
            <a:pPr/>
            <a:r>
              <a:t>Title Text</a:t>
            </a:r>
          </a:p>
        </p:txBody>
      </p:sp>
      <p:sp>
        <p:nvSpPr>
          <p:cNvPr id="224" name="Shape 224"/>
          <p:cNvSpPr/>
          <p:nvPr>
            <p:ph type="body" sz="quarter" idx="1"/>
          </p:nvPr>
        </p:nvSpPr>
        <p:spPr>
          <a:xfrm>
            <a:off x="609600" y="2828785"/>
            <a:ext cx="2209800" cy="2179321"/>
          </a:xfrm>
          <a:prstGeom prst="rect">
            <a:avLst/>
          </a:prstGeom>
        </p:spPr>
        <p:txBody>
          <a:bodyPr/>
          <a:lstStyle>
            <a:lvl1pPr marL="0" indent="0" defTabSz="914400">
              <a:spcBef>
                <a:spcPts val="200"/>
              </a:spcBef>
              <a:buSzTx/>
              <a:buFontTx/>
              <a:buNone/>
              <a:defRPr sz="1300">
                <a:latin typeface="Constantia"/>
                <a:ea typeface="Constantia"/>
                <a:cs typeface="Constantia"/>
                <a:sym typeface="Constantia"/>
              </a:defRPr>
            </a:lvl1pPr>
            <a:lvl2pPr marL="660654" indent="-267461" defTabSz="914400">
              <a:spcBef>
                <a:spcPts val="200"/>
              </a:spcBef>
              <a:buSzPct val="85000"/>
              <a:buFontTx/>
              <a:buChar char="●"/>
              <a:defRPr sz="1300">
                <a:latin typeface="Constantia"/>
                <a:ea typeface="Constantia"/>
                <a:cs typeface="Constantia"/>
                <a:sym typeface="Constantia"/>
              </a:defRPr>
            </a:lvl2pPr>
            <a:lvl3pPr marL="988466" indent="-320954" defTabSz="914400">
              <a:spcBef>
                <a:spcPts val="200"/>
              </a:spcBef>
              <a:buSzPct val="70000"/>
              <a:buFontTx/>
              <a:buChar char="●"/>
              <a:defRPr sz="1300">
                <a:latin typeface="Constantia"/>
                <a:ea typeface="Constantia"/>
                <a:cs typeface="Constantia"/>
                <a:sym typeface="Constantia"/>
              </a:defRPr>
            </a:lvl3pPr>
            <a:lvl4pPr marL="1282191" indent="-303783" defTabSz="914400">
              <a:spcBef>
                <a:spcPts val="200"/>
              </a:spcBef>
              <a:buSzPct val="65000"/>
              <a:buFontTx/>
              <a:buChar char="●"/>
              <a:defRPr sz="1300">
                <a:latin typeface="Constantia"/>
                <a:ea typeface="Constantia"/>
                <a:cs typeface="Constantia"/>
                <a:sym typeface="Constantia"/>
              </a:defRPr>
            </a:lvl4pPr>
            <a:lvl5pPr marL="1556511" indent="-303783" defTabSz="914400">
              <a:spcBef>
                <a:spcPts val="200"/>
              </a:spcBef>
              <a:buSzPct val="65000"/>
              <a:buFontTx/>
              <a:buChar char="●"/>
              <a:defRPr sz="1300">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225" name="Shape 225"/>
          <p:cNvSpPr/>
          <p:nvPr>
            <p:ph type="pic" sz="half" idx="13"/>
          </p:nvPr>
        </p:nvSpPr>
        <p:spPr>
          <a:xfrm rot="420000">
            <a:off x="3485793" y="1199516"/>
            <a:ext cx="4617721" cy="3931922"/>
          </a:xfrm>
          <a:prstGeom prst="rect">
            <a:avLst/>
          </a:prstGeom>
          <a:ln w="3175" cap="rnd">
            <a:solidFill>
              <a:srgbClr val="C0C0C0"/>
            </a:solidFill>
            <a:round/>
          </a:ln>
        </p:spPr>
        <p:txBody>
          <a:bodyPr lIns="91439" rIns="91439">
            <a:noAutofit/>
          </a:bodyPr>
          <a:lstStyle/>
          <a:p>
            <a:pPr/>
          </a:p>
        </p:txBody>
      </p:sp>
      <p:sp>
        <p:nvSpPr>
          <p:cNvPr id="226" name="Shape 226"/>
          <p:cNvSpPr/>
          <p:nvPr/>
        </p:nvSpPr>
        <p:spPr>
          <a:xfrm flipV="1">
            <a:off x="-9525" y="5816600"/>
            <a:ext cx="9163050"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latin typeface="Constantia"/>
                <a:ea typeface="Constantia"/>
                <a:cs typeface="Constantia"/>
                <a:sym typeface="Constantia"/>
              </a:defRPr>
            </a:pPr>
          </a:p>
        </p:txBody>
      </p:sp>
      <p:sp>
        <p:nvSpPr>
          <p:cNvPr id="227" name="Shape 227"/>
          <p:cNvSpPr/>
          <p:nvPr/>
        </p:nvSpPr>
        <p:spPr>
          <a:xfrm flipV="1">
            <a:off x="4381500" y="6250789"/>
            <a:ext cx="4762500" cy="607212"/>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latin typeface="Constantia"/>
                <a:ea typeface="Constantia"/>
                <a:cs typeface="Constantia"/>
                <a:sym typeface="Constantia"/>
              </a:defRPr>
            </a:pPr>
          </a:p>
        </p:txBody>
      </p:sp>
      <p:sp>
        <p:nvSpPr>
          <p:cNvPr id="228" name="Shape 228"/>
          <p:cNvSpPr/>
          <p:nvPr>
            <p:ph type="sldNum" sz="quarter" idx="2"/>
          </p:nvPr>
        </p:nvSpPr>
        <p:spPr>
          <a:xfrm>
            <a:off x="8521700" y="6518275"/>
            <a:ext cx="165101" cy="203201"/>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35" name="Shape 235"/>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latin typeface="Constantia"/>
                <a:ea typeface="Constantia"/>
                <a:cs typeface="Constantia"/>
                <a:sym typeface="Constantia"/>
              </a:defRPr>
            </a:pPr>
          </a:p>
        </p:txBody>
      </p:sp>
      <p:sp>
        <p:nvSpPr>
          <p:cNvPr id="236" name="Shape 236"/>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latin typeface="Constantia"/>
                <a:ea typeface="Constantia"/>
                <a:cs typeface="Constantia"/>
                <a:sym typeface="Constantia"/>
              </a:defRPr>
            </a:pPr>
          </a:p>
        </p:txBody>
      </p:sp>
      <p:grpSp>
        <p:nvGrpSpPr>
          <p:cNvPr id="239" name="Group 239"/>
          <p:cNvGrpSpPr/>
          <p:nvPr/>
        </p:nvGrpSpPr>
        <p:grpSpPr>
          <a:xfrm>
            <a:off x="-29294" y="-16113"/>
            <a:ext cx="9197178" cy="1058653"/>
            <a:chOff x="0" y="0"/>
            <a:chExt cx="9197177" cy="1058652"/>
          </a:xfrm>
        </p:grpSpPr>
        <p:sp>
          <p:nvSpPr>
            <p:cNvPr id="237" name="Shape 237"/>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sp>
          <p:nvSpPr>
            <p:cNvPr id="238" name="Shape 238"/>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grpSp>
      <p:sp>
        <p:nvSpPr>
          <p:cNvPr id="240" name="Shape 240"/>
          <p:cNvSpPr/>
          <p:nvPr>
            <p:ph type="title"/>
          </p:nvPr>
        </p:nvSpPr>
        <p:spPr>
          <a:xfrm>
            <a:off x="457200" y="704087"/>
            <a:ext cx="8229600" cy="1143001"/>
          </a:xfrm>
          <a:prstGeom prst="rect">
            <a:avLst/>
          </a:prstGeom>
        </p:spPr>
        <p:txBody>
          <a:bodyPr lIns="0" tIns="0" rIns="0" bIns="0" anchor="b"/>
          <a:lstStyle>
            <a:lvl1pPr algn="l" defTabSz="914400">
              <a:defRPr sz="5000">
                <a:solidFill>
                  <a:srgbClr val="04617B"/>
                </a:solidFill>
              </a:defRPr>
            </a:lvl1pPr>
          </a:lstStyle>
          <a:p>
            <a:pPr/>
            <a:r>
              <a:t>Title Text</a:t>
            </a:r>
          </a:p>
        </p:txBody>
      </p:sp>
      <p:sp>
        <p:nvSpPr>
          <p:cNvPr id="241" name="Shape 241"/>
          <p:cNvSpPr/>
          <p:nvPr>
            <p:ph type="body" idx="1"/>
          </p:nvPr>
        </p:nvSpPr>
        <p:spPr>
          <a:xfrm>
            <a:off x="457200" y="1935479"/>
            <a:ext cx="8229600" cy="4389121"/>
          </a:xfrm>
          <a:prstGeom prst="rect">
            <a:avLst/>
          </a:prstGeom>
        </p:spPr>
        <p:txBody>
          <a:bodyPr/>
          <a:lstStyle>
            <a:lvl1pPr marL="274320" indent="-274320" defTabSz="914400">
              <a:spcBef>
                <a:spcPts val="600"/>
              </a:spcBef>
              <a:buClr>
                <a:srgbClr val="0BD0D9"/>
              </a:buClr>
              <a:buSzPct val="95000"/>
              <a:buFont typeface="Wingdings 2"/>
              <a:buChar char="●"/>
              <a:defRPr sz="2600">
                <a:latin typeface="Constantia"/>
                <a:ea typeface="Constantia"/>
                <a:cs typeface="Constantia"/>
                <a:sym typeface="Constantia"/>
              </a:defRPr>
            </a:lvl1pPr>
            <a:lvl2pPr marL="660654" indent="-267461" defTabSz="914400">
              <a:spcBef>
                <a:spcPts val="600"/>
              </a:spcBef>
              <a:buClr>
                <a:srgbClr val="0BD0D9"/>
              </a:buClr>
              <a:buSzPct val="85000"/>
              <a:buFont typeface="Wingdings 2"/>
              <a:buChar char="●"/>
              <a:defRPr sz="2600">
                <a:latin typeface="Constantia"/>
                <a:ea typeface="Constantia"/>
                <a:cs typeface="Constantia"/>
                <a:sym typeface="Constantia"/>
              </a:defRPr>
            </a:lvl2pPr>
            <a:lvl3pPr marL="973182" indent="-305670" defTabSz="914400">
              <a:spcBef>
                <a:spcPts val="600"/>
              </a:spcBef>
              <a:buClr>
                <a:srgbClr val="0BD0D9"/>
              </a:buClr>
              <a:buSzPct val="70000"/>
              <a:buFont typeface="Wingdings 2"/>
              <a:buChar char="●"/>
              <a:defRPr sz="2600">
                <a:latin typeface="Constantia"/>
                <a:ea typeface="Constantia"/>
                <a:cs typeface="Constantia"/>
                <a:sym typeface="Constantia"/>
              </a:defRPr>
            </a:lvl3pPr>
            <a:lvl4pPr marL="1251813" indent="-273405" defTabSz="914400">
              <a:spcBef>
                <a:spcPts val="600"/>
              </a:spcBef>
              <a:buClr>
                <a:srgbClr val="0BD0D9"/>
              </a:buClr>
              <a:buSzPct val="65000"/>
              <a:buFont typeface="Wingdings 2"/>
              <a:buChar char="●"/>
              <a:defRPr sz="2600">
                <a:latin typeface="Constantia"/>
                <a:ea typeface="Constantia"/>
                <a:cs typeface="Constantia"/>
                <a:sym typeface="Constantia"/>
              </a:defRPr>
            </a:lvl4pPr>
            <a:lvl5pPr marL="1526133" indent="-273405" defTabSz="914400">
              <a:spcBef>
                <a:spcPts val="600"/>
              </a:spcBef>
              <a:buClr>
                <a:srgbClr val="0BD0D9"/>
              </a:buClr>
              <a:buSzPct val="65000"/>
              <a:buFont typeface="Wingdings 2"/>
              <a:buChar char="●"/>
              <a:defRPr sz="2600">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242" name="Shape 242"/>
          <p:cNvSpPr/>
          <p:nvPr>
            <p:ph type="sldNum" sz="quarter" idx="2"/>
          </p:nvPr>
        </p:nvSpPr>
        <p:spPr>
          <a:xfrm>
            <a:off x="8521700" y="6518275"/>
            <a:ext cx="165101" cy="203201"/>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49" name="Shape 249"/>
          <p:cNvSpPr/>
          <p:nvPr/>
        </p:nvSpPr>
        <p:spPr>
          <a:xfrm>
            <a:off x="-9525" y="-7144"/>
            <a:ext cx="9163050"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defRPr>
                <a:latin typeface="Constantia"/>
                <a:ea typeface="Constantia"/>
                <a:cs typeface="Constantia"/>
                <a:sym typeface="Constantia"/>
              </a:defRPr>
            </a:pPr>
          </a:p>
        </p:txBody>
      </p:sp>
      <p:sp>
        <p:nvSpPr>
          <p:cNvPr id="250" name="Shape 250"/>
          <p:cNvSpPr/>
          <p:nvPr/>
        </p:nvSpPr>
        <p:spPr>
          <a:xfrm>
            <a:off x="4381500" y="-7145"/>
            <a:ext cx="4762500"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defRPr>
                <a:latin typeface="Constantia"/>
                <a:ea typeface="Constantia"/>
                <a:cs typeface="Constantia"/>
                <a:sym typeface="Constantia"/>
              </a:defRPr>
            </a:pPr>
          </a:p>
        </p:txBody>
      </p:sp>
      <p:grpSp>
        <p:nvGrpSpPr>
          <p:cNvPr id="253" name="Group 253"/>
          <p:cNvGrpSpPr/>
          <p:nvPr/>
        </p:nvGrpSpPr>
        <p:grpSpPr>
          <a:xfrm>
            <a:off x="-29294" y="-16113"/>
            <a:ext cx="9197178" cy="1058653"/>
            <a:chOff x="0" y="0"/>
            <a:chExt cx="9197177" cy="1058652"/>
          </a:xfrm>
        </p:grpSpPr>
        <p:sp>
          <p:nvSpPr>
            <p:cNvPr id="251" name="Shape 251"/>
            <p:cNvSpPr/>
            <p:nvPr/>
          </p:nvSpPr>
          <p:spPr>
            <a:xfrm rot="21435692">
              <a:off x="9616" y="218536"/>
              <a:ext cx="9163051"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sp>
          <p:nvSpPr>
            <p:cNvPr id="252" name="Shape 252"/>
            <p:cNvSpPr/>
            <p:nvPr/>
          </p:nvSpPr>
          <p:spPr>
            <a:xfrm rot="21435692">
              <a:off x="14474" y="291986"/>
              <a:ext cx="9175813"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defRPr>
                  <a:latin typeface="Constantia"/>
                  <a:ea typeface="Constantia"/>
                  <a:cs typeface="Constantia"/>
                  <a:sym typeface="Constantia"/>
                </a:defRPr>
              </a:pPr>
            </a:p>
          </p:txBody>
        </p:sp>
      </p:grpSp>
      <p:sp>
        <p:nvSpPr>
          <p:cNvPr id="254" name="Shape 254"/>
          <p:cNvSpPr/>
          <p:nvPr>
            <p:ph type="title"/>
          </p:nvPr>
        </p:nvSpPr>
        <p:spPr>
          <a:xfrm>
            <a:off x="6629400" y="914400"/>
            <a:ext cx="2057400" cy="5211764"/>
          </a:xfrm>
          <a:prstGeom prst="rect">
            <a:avLst/>
          </a:prstGeom>
        </p:spPr>
        <p:txBody>
          <a:bodyPr lIns="0" tIns="0" rIns="0" bIns="0" anchor="b"/>
          <a:lstStyle>
            <a:lvl1pPr algn="l" defTabSz="914400">
              <a:defRPr sz="5000">
                <a:solidFill>
                  <a:srgbClr val="04617B"/>
                </a:solidFill>
              </a:defRPr>
            </a:lvl1pPr>
          </a:lstStyle>
          <a:p>
            <a:pPr/>
            <a:r>
              <a:t>Title Text</a:t>
            </a:r>
          </a:p>
        </p:txBody>
      </p:sp>
      <p:sp>
        <p:nvSpPr>
          <p:cNvPr id="255" name="Shape 255"/>
          <p:cNvSpPr/>
          <p:nvPr>
            <p:ph type="body" idx="1"/>
          </p:nvPr>
        </p:nvSpPr>
        <p:spPr>
          <a:xfrm>
            <a:off x="457200" y="914400"/>
            <a:ext cx="6019800" cy="5211764"/>
          </a:xfrm>
          <a:prstGeom prst="rect">
            <a:avLst/>
          </a:prstGeom>
        </p:spPr>
        <p:txBody>
          <a:bodyPr/>
          <a:lstStyle>
            <a:lvl1pPr marL="274320" indent="-274320" defTabSz="914400">
              <a:spcBef>
                <a:spcPts val="600"/>
              </a:spcBef>
              <a:buClr>
                <a:srgbClr val="0BD0D9"/>
              </a:buClr>
              <a:buSzPct val="95000"/>
              <a:buFont typeface="Wingdings 2"/>
              <a:buChar char="●"/>
              <a:defRPr sz="2600">
                <a:latin typeface="Constantia"/>
                <a:ea typeface="Constantia"/>
                <a:cs typeface="Constantia"/>
                <a:sym typeface="Constantia"/>
              </a:defRPr>
            </a:lvl1pPr>
            <a:lvl2pPr marL="660654" indent="-267461" defTabSz="914400">
              <a:spcBef>
                <a:spcPts val="600"/>
              </a:spcBef>
              <a:buClr>
                <a:srgbClr val="0BD0D9"/>
              </a:buClr>
              <a:buSzPct val="85000"/>
              <a:buFont typeface="Wingdings 2"/>
              <a:buChar char="●"/>
              <a:defRPr sz="2600">
                <a:latin typeface="Constantia"/>
                <a:ea typeface="Constantia"/>
                <a:cs typeface="Constantia"/>
                <a:sym typeface="Constantia"/>
              </a:defRPr>
            </a:lvl2pPr>
            <a:lvl3pPr marL="973182" indent="-305670" defTabSz="914400">
              <a:spcBef>
                <a:spcPts val="600"/>
              </a:spcBef>
              <a:buClr>
                <a:srgbClr val="0BD0D9"/>
              </a:buClr>
              <a:buSzPct val="70000"/>
              <a:buFont typeface="Wingdings 2"/>
              <a:buChar char="●"/>
              <a:defRPr sz="2600">
                <a:latin typeface="Constantia"/>
                <a:ea typeface="Constantia"/>
                <a:cs typeface="Constantia"/>
                <a:sym typeface="Constantia"/>
              </a:defRPr>
            </a:lvl3pPr>
            <a:lvl4pPr marL="1251813" indent="-273405" defTabSz="914400">
              <a:spcBef>
                <a:spcPts val="600"/>
              </a:spcBef>
              <a:buClr>
                <a:srgbClr val="0BD0D9"/>
              </a:buClr>
              <a:buSzPct val="65000"/>
              <a:buFont typeface="Wingdings 2"/>
              <a:buChar char="●"/>
              <a:defRPr sz="2600">
                <a:latin typeface="Constantia"/>
                <a:ea typeface="Constantia"/>
                <a:cs typeface="Constantia"/>
                <a:sym typeface="Constantia"/>
              </a:defRPr>
            </a:lvl4pPr>
            <a:lvl5pPr marL="1526133" indent="-273405" defTabSz="914400">
              <a:spcBef>
                <a:spcPts val="600"/>
              </a:spcBef>
              <a:buClr>
                <a:srgbClr val="0BD0D9"/>
              </a:buClr>
              <a:buSzPct val="65000"/>
              <a:buFont typeface="Wingdings 2"/>
              <a:buChar char="●"/>
              <a:defRPr sz="2600">
                <a:latin typeface="Constantia"/>
                <a:ea typeface="Constantia"/>
                <a:cs typeface="Constantia"/>
                <a:sym typeface="Constantia"/>
              </a:defRPr>
            </a:lvl5pPr>
          </a:lstStyle>
          <a:p>
            <a:pPr/>
            <a:r>
              <a:t>Body Level One</a:t>
            </a:r>
          </a:p>
          <a:p>
            <a:pPr lvl="1"/>
            <a:r>
              <a:t>Body Level Two</a:t>
            </a:r>
          </a:p>
          <a:p>
            <a:pPr lvl="2"/>
            <a:r>
              <a:t>Body Level Three</a:t>
            </a:r>
          </a:p>
          <a:p>
            <a:pPr lvl="3"/>
            <a:r>
              <a:t>Body Level Four</a:t>
            </a:r>
          </a:p>
          <a:p>
            <a:pPr lvl="4"/>
            <a:r>
              <a:t>Body Level Five</a:t>
            </a:r>
          </a:p>
        </p:txBody>
      </p:sp>
      <p:sp>
        <p:nvSpPr>
          <p:cNvPr id="256" name="Shape 256"/>
          <p:cNvSpPr/>
          <p:nvPr>
            <p:ph type="sldNum" sz="quarter" idx="2"/>
          </p:nvPr>
        </p:nvSpPr>
        <p:spPr>
          <a:xfrm>
            <a:off x="8521700" y="6518275"/>
            <a:ext cx="165101" cy="203201"/>
          </a:xfrm>
          <a:prstGeom prst="rect">
            <a:avLst/>
          </a:prstGeom>
        </p:spPr>
        <p:txBody>
          <a:bodyPr lIns="0" tIns="0" rIns="0" bIns="0" anchor="b"/>
          <a:lstStyle>
            <a:lvl1pPr>
              <a:defRPr>
                <a:solidFill>
                  <a:srgbClr val="045C75"/>
                </a:solidFill>
                <a:latin typeface="Constantia"/>
                <a:ea typeface="Constantia"/>
                <a:cs typeface="Constantia"/>
                <a:sym typeface="Constanti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263" name="Shape 263"/>
          <p:cNvSpPr/>
          <p:nvPr/>
        </p:nvSpPr>
        <p:spPr>
          <a:xfrm>
            <a:off x="300231" y="6335500"/>
            <a:ext cx="8547936" cy="1"/>
          </a:xfrm>
          <a:prstGeom prst="line">
            <a:avLst/>
          </a:prstGeom>
          <a:ln w="25400">
            <a:solidFill>
              <a:srgbClr val="7F7F7F"/>
            </a:solidFill>
          </a:ln>
        </p:spPr>
        <p:txBody>
          <a:bodyPr lIns="45719" rIns="45719"/>
          <a:lstStyle/>
          <a:p>
            <a:pPr/>
          </a:p>
        </p:txBody>
      </p:sp>
      <p:pic>
        <p:nvPicPr>
          <p:cNvPr id="264"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265" name="Shape 265"/>
          <p:cNvSpPr/>
          <p:nvPr>
            <p:ph type="title"/>
          </p:nvPr>
        </p:nvSpPr>
        <p:spPr>
          <a:xfrm>
            <a:off x="685800" y="2130425"/>
            <a:ext cx="7772400" cy="1470025"/>
          </a:xfrm>
          <a:prstGeom prst="rect">
            <a:avLst/>
          </a:prstGeom>
        </p:spPr>
        <p:txBody>
          <a:bodyPr lIns="91424" tIns="91424" rIns="91424" bIns="91424"/>
          <a:lstStyle>
            <a:lvl1pPr defTabSz="914400"/>
          </a:lstStyle>
          <a:p>
            <a:pPr/>
            <a:r>
              <a:t>Title Text</a:t>
            </a:r>
          </a:p>
        </p:txBody>
      </p:sp>
      <p:sp>
        <p:nvSpPr>
          <p:cNvPr id="266" name="Shape 266"/>
          <p:cNvSpPr/>
          <p:nvPr>
            <p:ph type="body" sz="quarter" idx="1"/>
          </p:nvPr>
        </p:nvSpPr>
        <p:spPr>
          <a:xfrm>
            <a:off x="1371600" y="3886200"/>
            <a:ext cx="6400800" cy="1752600"/>
          </a:xfrm>
          <a:prstGeom prst="rect">
            <a:avLst/>
          </a:prstGeom>
        </p:spPr>
        <p:txBody>
          <a:bodyPr lIns="91424" tIns="91424" rIns="91424" bIns="91424"/>
          <a:lstStyle>
            <a:lvl1pPr marL="0" indent="0" algn="ctr" defTabSz="914400">
              <a:spcBef>
                <a:spcPts val="600"/>
              </a:spcBef>
              <a:buSzTx/>
              <a:buFontTx/>
              <a:buNone/>
              <a:defRPr>
                <a:solidFill>
                  <a:srgbClr val="888888"/>
                </a:solidFill>
              </a:defRPr>
            </a:lvl1pPr>
            <a:lvl2pPr marL="0" indent="457200" algn="ctr" defTabSz="914400">
              <a:spcBef>
                <a:spcPts val="600"/>
              </a:spcBef>
              <a:buSzTx/>
              <a:buFontTx/>
              <a:buNone/>
              <a:defRPr>
                <a:solidFill>
                  <a:srgbClr val="888888"/>
                </a:solidFill>
              </a:defRPr>
            </a:lvl2pPr>
            <a:lvl3pPr marL="0" indent="914400" algn="ctr" defTabSz="914400">
              <a:spcBef>
                <a:spcPts val="600"/>
              </a:spcBef>
              <a:buSzTx/>
              <a:buFontTx/>
              <a:buNone/>
              <a:defRPr>
                <a:solidFill>
                  <a:srgbClr val="888888"/>
                </a:solidFill>
              </a:defRPr>
            </a:lvl3pPr>
            <a:lvl4pPr marL="0" indent="1371600" algn="ctr" defTabSz="914400">
              <a:spcBef>
                <a:spcPts val="600"/>
              </a:spcBef>
              <a:buSzTx/>
              <a:buFontTx/>
              <a:buNone/>
              <a:defRPr>
                <a:solidFill>
                  <a:srgbClr val="888888"/>
                </a:solidFill>
              </a:defRPr>
            </a:lvl4pPr>
            <a:lvl5pPr marL="0" indent="1828800" algn="ctr" defTabSz="914400">
              <a:spcBef>
                <a:spcPts val="600"/>
              </a:spcBef>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67" name="Shape 267"/>
          <p:cNvSpPr/>
          <p:nvPr>
            <p:ph type="sldNum" sz="quarter" idx="2"/>
          </p:nvPr>
        </p:nvSpPr>
        <p:spPr>
          <a:xfrm>
            <a:off x="8686800" y="6356350"/>
            <a:ext cx="358373"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274" name="Shape 274"/>
          <p:cNvSpPr/>
          <p:nvPr/>
        </p:nvSpPr>
        <p:spPr>
          <a:xfrm>
            <a:off x="300231" y="6335500"/>
            <a:ext cx="8547936" cy="1"/>
          </a:xfrm>
          <a:prstGeom prst="line">
            <a:avLst/>
          </a:prstGeom>
          <a:ln w="25400">
            <a:solidFill>
              <a:srgbClr val="7F7F7F"/>
            </a:solidFill>
          </a:ln>
        </p:spPr>
        <p:txBody>
          <a:bodyPr lIns="45719" rIns="45719"/>
          <a:lstStyle/>
          <a:p>
            <a:pPr/>
          </a:p>
        </p:txBody>
      </p:sp>
      <p:pic>
        <p:nvPicPr>
          <p:cNvPr id="275"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276" name="Shape 276"/>
          <p:cNvSpPr/>
          <p:nvPr>
            <p:ph type="title"/>
          </p:nvPr>
        </p:nvSpPr>
        <p:spPr>
          <a:xfrm>
            <a:off x="722312" y="4406900"/>
            <a:ext cx="7772401" cy="1362075"/>
          </a:xfrm>
          <a:prstGeom prst="rect">
            <a:avLst/>
          </a:prstGeom>
        </p:spPr>
        <p:txBody>
          <a:bodyPr lIns="91424" tIns="91424" rIns="91424" bIns="91424" anchor="t"/>
          <a:lstStyle>
            <a:lvl1pPr algn="l" defTabSz="914400">
              <a:defRPr b="1" sz="4000"/>
            </a:lvl1pPr>
          </a:lstStyle>
          <a:p>
            <a:pPr/>
            <a:r>
              <a:t>Title Text</a:t>
            </a:r>
          </a:p>
        </p:txBody>
      </p:sp>
      <p:sp>
        <p:nvSpPr>
          <p:cNvPr id="277" name="Shape 277"/>
          <p:cNvSpPr/>
          <p:nvPr>
            <p:ph type="body" sz="quarter" idx="1"/>
          </p:nvPr>
        </p:nvSpPr>
        <p:spPr>
          <a:xfrm>
            <a:off x="722312" y="2906713"/>
            <a:ext cx="7772401" cy="1500188"/>
          </a:xfrm>
          <a:prstGeom prst="rect">
            <a:avLst/>
          </a:prstGeom>
        </p:spPr>
        <p:txBody>
          <a:bodyPr lIns="91424" tIns="91424" rIns="91424" bIns="91424" anchor="b"/>
          <a:lstStyle>
            <a:lvl1pPr marL="0" indent="0" defTabSz="914400">
              <a:spcBef>
                <a:spcPts val="400"/>
              </a:spcBef>
              <a:buSzTx/>
              <a:buFontTx/>
              <a:buNone/>
              <a:defRPr sz="2000">
                <a:solidFill>
                  <a:srgbClr val="888888"/>
                </a:solidFill>
              </a:defRPr>
            </a:lvl1pPr>
            <a:lvl2pPr marL="0" indent="457200" defTabSz="914400">
              <a:spcBef>
                <a:spcPts val="400"/>
              </a:spcBef>
              <a:buSzTx/>
              <a:buFontTx/>
              <a:buNone/>
              <a:defRPr sz="2000">
                <a:solidFill>
                  <a:srgbClr val="888888"/>
                </a:solidFill>
              </a:defRPr>
            </a:lvl2pPr>
            <a:lvl3pPr marL="0" indent="914400" defTabSz="914400">
              <a:spcBef>
                <a:spcPts val="400"/>
              </a:spcBef>
              <a:buSzTx/>
              <a:buFontTx/>
              <a:buNone/>
              <a:defRPr sz="2000">
                <a:solidFill>
                  <a:srgbClr val="888888"/>
                </a:solidFill>
              </a:defRPr>
            </a:lvl3pPr>
            <a:lvl4pPr marL="0" indent="1371600" defTabSz="914400">
              <a:spcBef>
                <a:spcPts val="400"/>
              </a:spcBef>
              <a:buSzTx/>
              <a:buFontTx/>
              <a:buNone/>
              <a:defRPr sz="2000">
                <a:solidFill>
                  <a:srgbClr val="888888"/>
                </a:solidFill>
              </a:defRPr>
            </a:lvl4pPr>
            <a:lvl5pPr marL="0" indent="1828800" defTabSz="9144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78" name="Shape 278"/>
          <p:cNvSpPr/>
          <p:nvPr>
            <p:ph type="sldNum" sz="quarter" idx="2"/>
          </p:nvPr>
        </p:nvSpPr>
        <p:spPr>
          <a:xfrm>
            <a:off x="8686800" y="6356350"/>
            <a:ext cx="358373"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285" name="Shape 285"/>
          <p:cNvSpPr/>
          <p:nvPr/>
        </p:nvSpPr>
        <p:spPr>
          <a:xfrm>
            <a:off x="300231" y="6335500"/>
            <a:ext cx="8547936" cy="1"/>
          </a:xfrm>
          <a:prstGeom prst="line">
            <a:avLst/>
          </a:prstGeom>
          <a:ln w="25400">
            <a:solidFill>
              <a:srgbClr val="7F7F7F"/>
            </a:solidFill>
          </a:ln>
        </p:spPr>
        <p:txBody>
          <a:bodyPr lIns="45719" rIns="45719"/>
          <a:lstStyle/>
          <a:p>
            <a:pPr/>
          </a:p>
        </p:txBody>
      </p:sp>
      <p:pic>
        <p:nvPicPr>
          <p:cNvPr id="286"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287" name="Shape 287"/>
          <p:cNvSpPr/>
          <p:nvPr>
            <p:ph type="title"/>
          </p:nvPr>
        </p:nvSpPr>
        <p:spPr>
          <a:prstGeom prst="rect">
            <a:avLst/>
          </a:prstGeom>
        </p:spPr>
        <p:txBody>
          <a:bodyPr lIns="91424" tIns="91424" rIns="91424" bIns="91424"/>
          <a:lstStyle>
            <a:lvl1pPr defTabSz="914400"/>
          </a:lstStyle>
          <a:p>
            <a:pPr/>
            <a:r>
              <a:t>Title Text</a:t>
            </a:r>
          </a:p>
        </p:txBody>
      </p:sp>
      <p:sp>
        <p:nvSpPr>
          <p:cNvPr id="288" name="Shape 288"/>
          <p:cNvSpPr/>
          <p:nvPr>
            <p:ph type="body" sz="half" idx="1"/>
          </p:nvPr>
        </p:nvSpPr>
        <p:spPr>
          <a:xfrm>
            <a:off x="457200" y="1600200"/>
            <a:ext cx="4038600" cy="4525963"/>
          </a:xfrm>
          <a:prstGeom prst="rect">
            <a:avLst/>
          </a:prstGeom>
        </p:spPr>
        <p:txBody>
          <a:bodyPr lIns="91424" tIns="91424" rIns="91424" bIns="91424"/>
          <a:lstStyle>
            <a:lvl1pPr indent="-165100" defTabSz="914400">
              <a:spcBef>
                <a:spcPts val="500"/>
              </a:spcBef>
              <a:buClr>
                <a:srgbClr val="000000"/>
              </a:buClr>
              <a:defRPr sz="2800"/>
            </a:lvl1pPr>
            <a:lvl2pPr marL="765175" indent="-155575" defTabSz="914400">
              <a:spcBef>
                <a:spcPts val="500"/>
              </a:spcBef>
              <a:buClr>
                <a:srgbClr val="000000"/>
              </a:buClr>
              <a:defRPr sz="2800"/>
            </a:lvl2pPr>
            <a:lvl3pPr marL="1183639" indent="-142239" defTabSz="914400">
              <a:spcBef>
                <a:spcPts val="500"/>
              </a:spcBef>
              <a:buClr>
                <a:srgbClr val="000000"/>
              </a:buClr>
              <a:defRPr sz="2800"/>
            </a:lvl3pPr>
            <a:lvl4pPr marL="1663700" indent="-177800" defTabSz="914400">
              <a:spcBef>
                <a:spcPts val="500"/>
              </a:spcBef>
              <a:buClr>
                <a:srgbClr val="000000"/>
              </a:buClr>
              <a:defRPr sz="2800"/>
            </a:lvl4pPr>
            <a:lvl5pPr marL="2120900" indent="-177800" defTabSz="914400">
              <a:spcBef>
                <a:spcPts val="500"/>
              </a:spcBef>
              <a:buClr>
                <a:srgbClr val="000000"/>
              </a:buClr>
              <a:defRPr sz="2800"/>
            </a:lvl5pPr>
          </a:lstStyle>
          <a:p>
            <a:pPr/>
            <a:r>
              <a:t>Body Level One</a:t>
            </a:r>
          </a:p>
          <a:p>
            <a:pPr lvl="1"/>
            <a:r>
              <a:t>Body Level Two</a:t>
            </a:r>
          </a:p>
          <a:p>
            <a:pPr lvl="2"/>
            <a:r>
              <a:t>Body Level Three</a:t>
            </a:r>
          </a:p>
          <a:p>
            <a:pPr lvl="3"/>
            <a:r>
              <a:t>Body Level Four</a:t>
            </a:r>
          </a:p>
          <a:p>
            <a:pPr lvl="4"/>
            <a:r>
              <a:t>Body Level Five</a:t>
            </a:r>
          </a:p>
        </p:txBody>
      </p:sp>
      <p:sp>
        <p:nvSpPr>
          <p:cNvPr id="289" name="Shape 289"/>
          <p:cNvSpPr/>
          <p:nvPr>
            <p:ph type="body" sz="half" idx="13"/>
          </p:nvPr>
        </p:nvSpPr>
        <p:spPr>
          <a:xfrm>
            <a:off x="4648200" y="1600200"/>
            <a:ext cx="4038600" cy="4525963"/>
          </a:xfrm>
          <a:prstGeom prst="rect">
            <a:avLst/>
          </a:prstGeom>
        </p:spPr>
        <p:txBody>
          <a:bodyPr lIns="91424" tIns="91424" rIns="91424" bIns="91424"/>
          <a:lstStyle/>
          <a:p>
            <a:pPr indent="-165100" defTabSz="914400">
              <a:spcBef>
                <a:spcPts val="500"/>
              </a:spcBef>
              <a:buClr>
                <a:srgbClr val="000000"/>
              </a:buClr>
              <a:defRPr sz="2800"/>
            </a:pPr>
          </a:p>
        </p:txBody>
      </p:sp>
      <p:sp>
        <p:nvSpPr>
          <p:cNvPr id="290" name="Shape 290"/>
          <p:cNvSpPr/>
          <p:nvPr>
            <p:ph type="sldNum" sz="quarter" idx="2"/>
          </p:nvPr>
        </p:nvSpPr>
        <p:spPr>
          <a:xfrm>
            <a:off x="8686799" y="6308726"/>
            <a:ext cx="358374"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297" name="Shape 297"/>
          <p:cNvSpPr/>
          <p:nvPr/>
        </p:nvSpPr>
        <p:spPr>
          <a:xfrm>
            <a:off x="300231" y="6335500"/>
            <a:ext cx="8547936" cy="1"/>
          </a:xfrm>
          <a:prstGeom prst="line">
            <a:avLst/>
          </a:prstGeom>
          <a:ln w="25400">
            <a:solidFill>
              <a:srgbClr val="7F7F7F"/>
            </a:solidFill>
          </a:ln>
        </p:spPr>
        <p:txBody>
          <a:bodyPr lIns="45719" rIns="45719"/>
          <a:lstStyle/>
          <a:p>
            <a:pPr/>
          </a:p>
        </p:txBody>
      </p:sp>
      <p:pic>
        <p:nvPicPr>
          <p:cNvPr id="298"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299" name="Shape 299"/>
          <p:cNvSpPr/>
          <p:nvPr>
            <p:ph type="title"/>
          </p:nvPr>
        </p:nvSpPr>
        <p:spPr>
          <a:prstGeom prst="rect">
            <a:avLst/>
          </a:prstGeom>
        </p:spPr>
        <p:txBody>
          <a:bodyPr lIns="91424" tIns="91424" rIns="91424" bIns="91424"/>
          <a:lstStyle>
            <a:lvl1pPr defTabSz="914400"/>
          </a:lstStyle>
          <a:p>
            <a:pPr/>
            <a:r>
              <a:t>Title Text</a:t>
            </a:r>
          </a:p>
        </p:txBody>
      </p:sp>
      <p:sp>
        <p:nvSpPr>
          <p:cNvPr id="300" name="Shape 300"/>
          <p:cNvSpPr/>
          <p:nvPr>
            <p:ph type="body" idx="1"/>
          </p:nvPr>
        </p:nvSpPr>
        <p:spPr>
          <a:prstGeom prst="rect">
            <a:avLst/>
          </a:prstGeom>
        </p:spPr>
        <p:txBody>
          <a:bodyPr lIns="91424" tIns="91424" rIns="91424" bIns="91424"/>
          <a:lstStyle>
            <a:lvl1pPr indent="-139700" defTabSz="914400">
              <a:spcBef>
                <a:spcPts val="600"/>
              </a:spcBef>
              <a:buClr>
                <a:srgbClr val="000000"/>
              </a:buClr>
            </a:lvl1pPr>
            <a:lvl2pPr marL="758371" indent="-123371" defTabSz="914400">
              <a:spcBef>
                <a:spcPts val="600"/>
              </a:spcBef>
              <a:buClr>
                <a:srgbClr val="000000"/>
              </a:buClr>
            </a:lvl2pPr>
            <a:lvl3pPr marL="1168400" indent="-101600" defTabSz="914400">
              <a:spcBef>
                <a:spcPts val="600"/>
              </a:spcBef>
              <a:buClr>
                <a:srgbClr val="000000"/>
              </a:buClr>
            </a:lvl3pPr>
            <a:lvl4pPr marL="1661160" indent="-162560" defTabSz="914400">
              <a:spcBef>
                <a:spcPts val="600"/>
              </a:spcBef>
              <a:buClr>
                <a:srgbClr val="000000"/>
              </a:buClr>
            </a:lvl4pPr>
            <a:lvl5pPr marL="2118360" indent="-162560" defTabSz="914400">
              <a:spcBef>
                <a:spcPts val="600"/>
              </a:spcBef>
              <a:buClr>
                <a:srgbClr val="000000"/>
              </a:buClr>
            </a:lvl5pPr>
          </a:lstStyle>
          <a:p>
            <a:pPr/>
            <a:r>
              <a:t>Body Level One</a:t>
            </a:r>
          </a:p>
          <a:p>
            <a:pPr lvl="1"/>
            <a:r>
              <a:t>Body Level Two</a:t>
            </a:r>
          </a:p>
          <a:p>
            <a:pPr lvl="2"/>
            <a:r>
              <a:t>Body Level Three</a:t>
            </a:r>
          </a:p>
          <a:p>
            <a:pPr lvl="3"/>
            <a:r>
              <a:t>Body Level Four</a:t>
            </a:r>
          </a:p>
          <a:p>
            <a:pPr lvl="4"/>
            <a:r>
              <a:t>Body Level Five</a:t>
            </a:r>
          </a:p>
        </p:txBody>
      </p:sp>
      <p:sp>
        <p:nvSpPr>
          <p:cNvPr id="301" name="Shape 301"/>
          <p:cNvSpPr/>
          <p:nvPr>
            <p:ph type="sldNum" sz="quarter" idx="2"/>
          </p:nvPr>
        </p:nvSpPr>
        <p:spPr>
          <a:xfrm>
            <a:off x="8686800" y="6356350"/>
            <a:ext cx="358373"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308" name="Shape 308"/>
          <p:cNvSpPr/>
          <p:nvPr/>
        </p:nvSpPr>
        <p:spPr>
          <a:xfrm>
            <a:off x="300231" y="6335500"/>
            <a:ext cx="8547936" cy="1"/>
          </a:xfrm>
          <a:prstGeom prst="line">
            <a:avLst/>
          </a:prstGeom>
          <a:ln w="25400">
            <a:solidFill>
              <a:srgbClr val="7F7F7F"/>
            </a:solidFill>
          </a:ln>
        </p:spPr>
        <p:txBody>
          <a:bodyPr lIns="45719" rIns="45719"/>
          <a:lstStyle/>
          <a:p>
            <a:pPr/>
          </a:p>
        </p:txBody>
      </p:sp>
      <p:pic>
        <p:nvPicPr>
          <p:cNvPr id="309"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310" name="Shape 310"/>
          <p:cNvSpPr/>
          <p:nvPr>
            <p:ph type="title"/>
          </p:nvPr>
        </p:nvSpPr>
        <p:spPr>
          <a:prstGeom prst="rect">
            <a:avLst/>
          </a:prstGeom>
        </p:spPr>
        <p:txBody>
          <a:bodyPr lIns="91424" tIns="91424" rIns="91424" bIns="91424"/>
          <a:lstStyle>
            <a:lvl1pPr defTabSz="914400"/>
          </a:lstStyle>
          <a:p>
            <a:pPr/>
            <a:r>
              <a:t>Title Text</a:t>
            </a:r>
          </a:p>
        </p:txBody>
      </p:sp>
      <p:sp>
        <p:nvSpPr>
          <p:cNvPr id="311" name="Shape 311"/>
          <p:cNvSpPr/>
          <p:nvPr>
            <p:ph type="body" sz="quarter" idx="1"/>
          </p:nvPr>
        </p:nvSpPr>
        <p:spPr>
          <a:xfrm>
            <a:off x="457200" y="1535112"/>
            <a:ext cx="4040188" cy="639763"/>
          </a:xfrm>
          <a:prstGeom prst="rect">
            <a:avLst/>
          </a:prstGeom>
        </p:spPr>
        <p:txBody>
          <a:bodyPr lIns="91424" tIns="91424" rIns="91424" bIns="91424" anchor="b"/>
          <a:lstStyle>
            <a:lvl1pPr marL="0" indent="0" defTabSz="914400">
              <a:spcBef>
                <a:spcPts val="400"/>
              </a:spcBef>
              <a:buSzTx/>
              <a:buFontTx/>
              <a:buNone/>
              <a:defRPr b="1" sz="2400"/>
            </a:lvl1pPr>
            <a:lvl2pPr marL="0" indent="457200" defTabSz="914400">
              <a:spcBef>
                <a:spcPts val="400"/>
              </a:spcBef>
              <a:buSzTx/>
              <a:buFontTx/>
              <a:buNone/>
              <a:defRPr b="1" sz="2400"/>
            </a:lvl2pPr>
            <a:lvl3pPr marL="0" indent="914400" defTabSz="914400">
              <a:spcBef>
                <a:spcPts val="400"/>
              </a:spcBef>
              <a:buSzTx/>
              <a:buFontTx/>
              <a:buNone/>
              <a:defRPr b="1" sz="2400"/>
            </a:lvl3pPr>
            <a:lvl4pPr marL="0" indent="1371600" defTabSz="914400">
              <a:spcBef>
                <a:spcPts val="400"/>
              </a:spcBef>
              <a:buSzTx/>
              <a:buFontTx/>
              <a:buNone/>
              <a:defRPr b="1" sz="2400"/>
            </a:lvl4pPr>
            <a:lvl5pPr marL="0" indent="1828800" defTabSz="914400">
              <a:spcBef>
                <a:spcPts val="4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312" name="Shape 312"/>
          <p:cNvSpPr/>
          <p:nvPr>
            <p:ph type="body" sz="half" idx="13"/>
          </p:nvPr>
        </p:nvSpPr>
        <p:spPr>
          <a:xfrm>
            <a:off x="457200" y="2174875"/>
            <a:ext cx="4040188" cy="3951288"/>
          </a:xfrm>
          <a:prstGeom prst="rect">
            <a:avLst/>
          </a:prstGeom>
        </p:spPr>
        <p:txBody>
          <a:bodyPr lIns="91424" tIns="91424" rIns="91424" bIns="91424"/>
          <a:lstStyle/>
          <a:p>
            <a:pPr indent="-190500" defTabSz="914400">
              <a:spcBef>
                <a:spcPts val="400"/>
              </a:spcBef>
              <a:buClr>
                <a:srgbClr val="000000"/>
              </a:buClr>
              <a:defRPr sz="2400"/>
            </a:pPr>
          </a:p>
        </p:txBody>
      </p:sp>
      <p:sp>
        <p:nvSpPr>
          <p:cNvPr id="313" name="Shape 313"/>
          <p:cNvSpPr/>
          <p:nvPr>
            <p:ph type="body" sz="quarter" idx="14"/>
          </p:nvPr>
        </p:nvSpPr>
        <p:spPr>
          <a:xfrm>
            <a:off x="4645025" y="1535112"/>
            <a:ext cx="4041775" cy="639763"/>
          </a:xfrm>
          <a:prstGeom prst="rect">
            <a:avLst/>
          </a:prstGeom>
        </p:spPr>
        <p:txBody>
          <a:bodyPr lIns="91424" tIns="91424" rIns="91424" bIns="91424" anchor="b"/>
          <a:lstStyle/>
          <a:p>
            <a:pPr marL="0" indent="0" defTabSz="914400">
              <a:spcBef>
                <a:spcPts val="400"/>
              </a:spcBef>
              <a:buSzTx/>
              <a:buFontTx/>
              <a:buNone/>
              <a:defRPr b="1" sz="2400"/>
            </a:pPr>
          </a:p>
        </p:txBody>
      </p:sp>
      <p:sp>
        <p:nvSpPr>
          <p:cNvPr id="314" name="Shape 314"/>
          <p:cNvSpPr/>
          <p:nvPr>
            <p:ph type="body" sz="half" idx="15"/>
          </p:nvPr>
        </p:nvSpPr>
        <p:spPr>
          <a:xfrm>
            <a:off x="4645025" y="2174875"/>
            <a:ext cx="4041775" cy="3951288"/>
          </a:xfrm>
          <a:prstGeom prst="rect">
            <a:avLst/>
          </a:prstGeom>
        </p:spPr>
        <p:txBody>
          <a:bodyPr lIns="91424" tIns="91424" rIns="91424" bIns="91424"/>
          <a:lstStyle/>
          <a:p>
            <a:pPr indent="-190500" defTabSz="914400">
              <a:spcBef>
                <a:spcPts val="400"/>
              </a:spcBef>
              <a:buClr>
                <a:srgbClr val="000000"/>
              </a:buClr>
              <a:defRPr sz="2400"/>
            </a:pPr>
          </a:p>
        </p:txBody>
      </p:sp>
      <p:sp>
        <p:nvSpPr>
          <p:cNvPr id="315" name="Shape 315"/>
          <p:cNvSpPr/>
          <p:nvPr>
            <p:ph type="sldNum" sz="quarter" idx="2"/>
          </p:nvPr>
        </p:nvSpPr>
        <p:spPr>
          <a:xfrm>
            <a:off x="8686800" y="6356350"/>
            <a:ext cx="358373"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sp>
        <p:nvSpPr>
          <p:cNvPr id="322" name="Shape 322"/>
          <p:cNvSpPr/>
          <p:nvPr/>
        </p:nvSpPr>
        <p:spPr>
          <a:xfrm>
            <a:off x="300231" y="6335500"/>
            <a:ext cx="8547936" cy="1"/>
          </a:xfrm>
          <a:prstGeom prst="line">
            <a:avLst/>
          </a:prstGeom>
          <a:ln w="25400">
            <a:solidFill>
              <a:srgbClr val="7F7F7F"/>
            </a:solidFill>
          </a:ln>
        </p:spPr>
        <p:txBody>
          <a:bodyPr lIns="45719" rIns="45719"/>
          <a:lstStyle/>
          <a:p>
            <a:pPr/>
          </a:p>
        </p:txBody>
      </p:sp>
      <p:pic>
        <p:nvPicPr>
          <p:cNvPr id="323"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324" name="Shape 324"/>
          <p:cNvSpPr/>
          <p:nvPr>
            <p:ph type="title"/>
          </p:nvPr>
        </p:nvSpPr>
        <p:spPr>
          <a:prstGeom prst="rect">
            <a:avLst/>
          </a:prstGeom>
        </p:spPr>
        <p:txBody>
          <a:bodyPr lIns="91424" tIns="91424" rIns="91424" bIns="91424"/>
          <a:lstStyle>
            <a:lvl1pPr defTabSz="914400"/>
          </a:lstStyle>
          <a:p>
            <a:pPr/>
            <a:r>
              <a:t>Title Text</a:t>
            </a:r>
          </a:p>
        </p:txBody>
      </p:sp>
      <p:sp>
        <p:nvSpPr>
          <p:cNvPr id="325" name="Shape 325"/>
          <p:cNvSpPr/>
          <p:nvPr>
            <p:ph type="sldNum" sz="quarter" idx="2"/>
          </p:nvPr>
        </p:nvSpPr>
        <p:spPr>
          <a:xfrm>
            <a:off x="8686800" y="6356348"/>
            <a:ext cx="358373"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332" name="Shape 332"/>
          <p:cNvSpPr/>
          <p:nvPr/>
        </p:nvSpPr>
        <p:spPr>
          <a:xfrm>
            <a:off x="300231" y="6335500"/>
            <a:ext cx="8547936" cy="1"/>
          </a:xfrm>
          <a:prstGeom prst="line">
            <a:avLst/>
          </a:prstGeom>
          <a:ln w="25400">
            <a:solidFill>
              <a:srgbClr val="7F7F7F"/>
            </a:solidFill>
          </a:ln>
        </p:spPr>
        <p:txBody>
          <a:bodyPr lIns="45719" rIns="45719"/>
          <a:lstStyle/>
          <a:p>
            <a:pPr/>
          </a:p>
        </p:txBody>
      </p:sp>
      <p:pic>
        <p:nvPicPr>
          <p:cNvPr id="333"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334" name="Shape 334"/>
          <p:cNvSpPr/>
          <p:nvPr>
            <p:ph type="sldNum" sz="quarter" idx="2"/>
          </p:nvPr>
        </p:nvSpPr>
        <p:spPr>
          <a:xfrm>
            <a:off x="8686800" y="6356350"/>
            <a:ext cx="358374"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30" name="Shape 30"/>
          <p:cNvSpPr/>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1" name="Shape 3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341" name="Shape 341"/>
          <p:cNvSpPr/>
          <p:nvPr/>
        </p:nvSpPr>
        <p:spPr>
          <a:xfrm>
            <a:off x="300231" y="6335500"/>
            <a:ext cx="8547936" cy="1"/>
          </a:xfrm>
          <a:prstGeom prst="line">
            <a:avLst/>
          </a:prstGeom>
          <a:ln w="25400">
            <a:solidFill>
              <a:srgbClr val="7F7F7F"/>
            </a:solidFill>
          </a:ln>
        </p:spPr>
        <p:txBody>
          <a:bodyPr lIns="45719" rIns="45719"/>
          <a:lstStyle/>
          <a:p>
            <a:pPr/>
          </a:p>
        </p:txBody>
      </p:sp>
      <p:pic>
        <p:nvPicPr>
          <p:cNvPr id="342"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343" name="Shape 343"/>
          <p:cNvSpPr/>
          <p:nvPr>
            <p:ph type="title"/>
          </p:nvPr>
        </p:nvSpPr>
        <p:spPr>
          <a:xfrm>
            <a:off x="457200" y="273050"/>
            <a:ext cx="3008314" cy="1162050"/>
          </a:xfrm>
          <a:prstGeom prst="rect">
            <a:avLst/>
          </a:prstGeom>
        </p:spPr>
        <p:txBody>
          <a:bodyPr lIns="91424" tIns="91424" rIns="91424" bIns="91424" anchor="b"/>
          <a:lstStyle>
            <a:lvl1pPr algn="l" defTabSz="914400">
              <a:defRPr b="1" sz="2000"/>
            </a:lvl1pPr>
          </a:lstStyle>
          <a:p>
            <a:pPr/>
            <a:r>
              <a:t>Title Text</a:t>
            </a:r>
          </a:p>
        </p:txBody>
      </p:sp>
      <p:sp>
        <p:nvSpPr>
          <p:cNvPr id="344" name="Shape 344"/>
          <p:cNvSpPr/>
          <p:nvPr>
            <p:ph type="body" idx="1"/>
          </p:nvPr>
        </p:nvSpPr>
        <p:spPr>
          <a:xfrm>
            <a:off x="3575050" y="273050"/>
            <a:ext cx="5111750" cy="5853113"/>
          </a:xfrm>
          <a:prstGeom prst="rect">
            <a:avLst/>
          </a:prstGeom>
        </p:spPr>
        <p:txBody>
          <a:bodyPr lIns="91424" tIns="91424" rIns="91424" bIns="91424"/>
          <a:lstStyle>
            <a:lvl1pPr indent="-139700" defTabSz="914400">
              <a:spcBef>
                <a:spcPts val="600"/>
              </a:spcBef>
              <a:buClr>
                <a:srgbClr val="000000"/>
              </a:buClr>
            </a:lvl1pPr>
            <a:lvl2pPr marL="758371" indent="-123371" defTabSz="914400">
              <a:spcBef>
                <a:spcPts val="600"/>
              </a:spcBef>
              <a:buClr>
                <a:srgbClr val="000000"/>
              </a:buClr>
            </a:lvl2pPr>
            <a:lvl3pPr marL="1168400" indent="-101600" defTabSz="914400">
              <a:spcBef>
                <a:spcPts val="600"/>
              </a:spcBef>
              <a:buClr>
                <a:srgbClr val="000000"/>
              </a:buClr>
            </a:lvl3pPr>
            <a:lvl4pPr marL="1661160" indent="-162560" defTabSz="914400">
              <a:spcBef>
                <a:spcPts val="600"/>
              </a:spcBef>
              <a:buClr>
                <a:srgbClr val="000000"/>
              </a:buClr>
            </a:lvl4pPr>
            <a:lvl5pPr marL="2118360" indent="-162560" defTabSz="914400">
              <a:spcBef>
                <a:spcPts val="600"/>
              </a:spcBef>
              <a:buClr>
                <a:srgbClr val="000000"/>
              </a:buClr>
            </a:lvl5pPr>
          </a:lstStyle>
          <a:p>
            <a:pPr/>
            <a:r>
              <a:t>Body Level One</a:t>
            </a:r>
          </a:p>
          <a:p>
            <a:pPr lvl="1"/>
            <a:r>
              <a:t>Body Level Two</a:t>
            </a:r>
          </a:p>
          <a:p>
            <a:pPr lvl="2"/>
            <a:r>
              <a:t>Body Level Three</a:t>
            </a:r>
          </a:p>
          <a:p>
            <a:pPr lvl="3"/>
            <a:r>
              <a:t>Body Level Four</a:t>
            </a:r>
          </a:p>
          <a:p>
            <a:pPr lvl="4"/>
            <a:r>
              <a:t>Body Level Five</a:t>
            </a:r>
          </a:p>
        </p:txBody>
      </p:sp>
      <p:sp>
        <p:nvSpPr>
          <p:cNvPr id="345" name="Shape 345"/>
          <p:cNvSpPr/>
          <p:nvPr>
            <p:ph type="body" sz="half" idx="13"/>
          </p:nvPr>
        </p:nvSpPr>
        <p:spPr>
          <a:xfrm>
            <a:off x="457199" y="1435100"/>
            <a:ext cx="3008315" cy="4691063"/>
          </a:xfrm>
          <a:prstGeom prst="rect">
            <a:avLst/>
          </a:prstGeom>
        </p:spPr>
        <p:txBody>
          <a:bodyPr lIns="91424" tIns="91424" rIns="91424" bIns="91424"/>
          <a:lstStyle/>
          <a:p>
            <a:pPr marL="0" indent="0" defTabSz="914400">
              <a:spcBef>
                <a:spcPts val="200"/>
              </a:spcBef>
              <a:buSzTx/>
              <a:buFontTx/>
              <a:buNone/>
              <a:defRPr sz="1400"/>
            </a:pPr>
          </a:p>
        </p:txBody>
      </p:sp>
      <p:sp>
        <p:nvSpPr>
          <p:cNvPr id="346" name="Shape 346"/>
          <p:cNvSpPr/>
          <p:nvPr>
            <p:ph type="sldNum" sz="quarter" idx="2"/>
          </p:nvPr>
        </p:nvSpPr>
        <p:spPr>
          <a:xfrm>
            <a:off x="8686800" y="6362700"/>
            <a:ext cx="358373"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353" name="Shape 353"/>
          <p:cNvSpPr/>
          <p:nvPr/>
        </p:nvSpPr>
        <p:spPr>
          <a:xfrm>
            <a:off x="300231" y="6335500"/>
            <a:ext cx="8547936" cy="1"/>
          </a:xfrm>
          <a:prstGeom prst="line">
            <a:avLst/>
          </a:prstGeom>
          <a:ln w="25400">
            <a:solidFill>
              <a:srgbClr val="7F7F7F"/>
            </a:solidFill>
          </a:ln>
        </p:spPr>
        <p:txBody>
          <a:bodyPr lIns="45719" rIns="45719"/>
          <a:lstStyle/>
          <a:p>
            <a:pPr/>
          </a:p>
        </p:txBody>
      </p:sp>
      <p:pic>
        <p:nvPicPr>
          <p:cNvPr id="354"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355" name="Shape 355"/>
          <p:cNvSpPr/>
          <p:nvPr>
            <p:ph type="title"/>
          </p:nvPr>
        </p:nvSpPr>
        <p:spPr>
          <a:xfrm>
            <a:off x="1792288" y="4800600"/>
            <a:ext cx="5486401" cy="566738"/>
          </a:xfrm>
          <a:prstGeom prst="rect">
            <a:avLst/>
          </a:prstGeom>
        </p:spPr>
        <p:txBody>
          <a:bodyPr lIns="91424" tIns="91424" rIns="91424" bIns="91424" anchor="b"/>
          <a:lstStyle>
            <a:lvl1pPr algn="l" defTabSz="914400">
              <a:defRPr b="1" sz="2000"/>
            </a:lvl1pPr>
          </a:lstStyle>
          <a:p>
            <a:pPr/>
            <a:r>
              <a:t>Title Text</a:t>
            </a:r>
          </a:p>
        </p:txBody>
      </p:sp>
      <p:sp>
        <p:nvSpPr>
          <p:cNvPr id="356" name="Shape 356"/>
          <p:cNvSpPr/>
          <p:nvPr>
            <p:ph type="pic" sz="half" idx="13"/>
          </p:nvPr>
        </p:nvSpPr>
        <p:spPr>
          <a:xfrm>
            <a:off x="1792288" y="612775"/>
            <a:ext cx="5486401" cy="4114800"/>
          </a:xfrm>
          <a:prstGeom prst="rect">
            <a:avLst/>
          </a:prstGeom>
        </p:spPr>
        <p:txBody>
          <a:bodyPr lIns="91439" rIns="91439">
            <a:noAutofit/>
          </a:bodyPr>
          <a:lstStyle/>
          <a:p>
            <a:pPr/>
          </a:p>
        </p:txBody>
      </p:sp>
      <p:sp>
        <p:nvSpPr>
          <p:cNvPr id="357" name="Shape 357"/>
          <p:cNvSpPr/>
          <p:nvPr>
            <p:ph type="body" sz="quarter" idx="1"/>
          </p:nvPr>
        </p:nvSpPr>
        <p:spPr>
          <a:xfrm>
            <a:off x="1792288" y="5367337"/>
            <a:ext cx="5486401" cy="804863"/>
          </a:xfrm>
          <a:prstGeom prst="rect">
            <a:avLst/>
          </a:prstGeom>
        </p:spPr>
        <p:txBody>
          <a:bodyPr lIns="91424" tIns="91424" rIns="91424" bIns="91424"/>
          <a:lstStyle>
            <a:lvl1pPr marL="0" indent="0" defTabSz="914400">
              <a:spcBef>
                <a:spcPts val="200"/>
              </a:spcBef>
              <a:buSzTx/>
              <a:buFontTx/>
              <a:buNone/>
              <a:defRPr sz="1400"/>
            </a:lvl1pPr>
            <a:lvl2pPr marL="0" indent="457200" defTabSz="914400">
              <a:spcBef>
                <a:spcPts val="200"/>
              </a:spcBef>
              <a:buSzTx/>
              <a:buFontTx/>
              <a:buNone/>
              <a:defRPr sz="1400"/>
            </a:lvl2pPr>
            <a:lvl3pPr marL="0" indent="914400" defTabSz="914400">
              <a:spcBef>
                <a:spcPts val="200"/>
              </a:spcBef>
              <a:buSzTx/>
              <a:buFontTx/>
              <a:buNone/>
              <a:defRPr sz="1400"/>
            </a:lvl3pPr>
            <a:lvl4pPr marL="0" indent="1371600" defTabSz="914400">
              <a:spcBef>
                <a:spcPts val="200"/>
              </a:spcBef>
              <a:buSzTx/>
              <a:buFontTx/>
              <a:buNone/>
              <a:defRPr sz="1400"/>
            </a:lvl4pPr>
            <a:lvl5pPr marL="0" indent="1828800" defTabSz="914400">
              <a:spcBef>
                <a:spcPts val="2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358" name="Shape 358"/>
          <p:cNvSpPr/>
          <p:nvPr>
            <p:ph type="sldNum" sz="quarter" idx="2"/>
          </p:nvPr>
        </p:nvSpPr>
        <p:spPr>
          <a:xfrm>
            <a:off x="8686800" y="6356350"/>
            <a:ext cx="358373"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sp>
        <p:nvSpPr>
          <p:cNvPr id="365" name="Shape 365"/>
          <p:cNvSpPr/>
          <p:nvPr/>
        </p:nvSpPr>
        <p:spPr>
          <a:xfrm>
            <a:off x="300231" y="6335500"/>
            <a:ext cx="8547936" cy="1"/>
          </a:xfrm>
          <a:prstGeom prst="line">
            <a:avLst/>
          </a:prstGeom>
          <a:ln w="25400">
            <a:solidFill>
              <a:srgbClr val="7F7F7F"/>
            </a:solidFill>
          </a:ln>
        </p:spPr>
        <p:txBody>
          <a:bodyPr lIns="45719" rIns="45719"/>
          <a:lstStyle/>
          <a:p>
            <a:pPr/>
          </a:p>
        </p:txBody>
      </p:sp>
      <p:pic>
        <p:nvPicPr>
          <p:cNvPr id="366"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367" name="Shape 367"/>
          <p:cNvSpPr/>
          <p:nvPr>
            <p:ph type="title"/>
          </p:nvPr>
        </p:nvSpPr>
        <p:spPr>
          <a:prstGeom prst="rect">
            <a:avLst/>
          </a:prstGeom>
        </p:spPr>
        <p:txBody>
          <a:bodyPr lIns="91424" tIns="91424" rIns="91424" bIns="91424"/>
          <a:lstStyle>
            <a:lvl1pPr defTabSz="914400"/>
          </a:lstStyle>
          <a:p>
            <a:pPr/>
            <a:r>
              <a:t>Title Text</a:t>
            </a:r>
          </a:p>
        </p:txBody>
      </p:sp>
      <p:sp>
        <p:nvSpPr>
          <p:cNvPr id="368" name="Shape 368"/>
          <p:cNvSpPr/>
          <p:nvPr>
            <p:ph type="body" idx="1"/>
          </p:nvPr>
        </p:nvSpPr>
        <p:spPr>
          <a:xfrm rot="5400000">
            <a:off x="2309017" y="-251619"/>
            <a:ext cx="4525964" cy="8229601"/>
          </a:xfrm>
          <a:prstGeom prst="rect">
            <a:avLst/>
          </a:prstGeom>
        </p:spPr>
        <p:txBody>
          <a:bodyPr lIns="91424" tIns="91424" rIns="91424" bIns="91424"/>
          <a:lstStyle>
            <a:lvl1pPr indent="-139700" defTabSz="914400">
              <a:spcBef>
                <a:spcPts val="600"/>
              </a:spcBef>
              <a:buClr>
                <a:srgbClr val="000000"/>
              </a:buClr>
            </a:lvl1pPr>
            <a:lvl2pPr marL="758371" indent="-123371" defTabSz="914400">
              <a:spcBef>
                <a:spcPts val="600"/>
              </a:spcBef>
              <a:buClr>
                <a:srgbClr val="000000"/>
              </a:buClr>
            </a:lvl2pPr>
            <a:lvl3pPr marL="1168400" indent="-101600" defTabSz="914400">
              <a:spcBef>
                <a:spcPts val="600"/>
              </a:spcBef>
              <a:buClr>
                <a:srgbClr val="000000"/>
              </a:buClr>
            </a:lvl3pPr>
            <a:lvl4pPr marL="1661160" indent="-162560" defTabSz="914400">
              <a:spcBef>
                <a:spcPts val="600"/>
              </a:spcBef>
              <a:buClr>
                <a:srgbClr val="000000"/>
              </a:buClr>
            </a:lvl4pPr>
            <a:lvl5pPr marL="2118360" indent="-162560" defTabSz="914400">
              <a:spcBef>
                <a:spcPts val="600"/>
              </a:spcBef>
              <a:buClr>
                <a:srgbClr val="000000"/>
              </a:buClr>
            </a:lvl5pPr>
          </a:lstStyle>
          <a:p>
            <a:pPr/>
            <a:r>
              <a:t>Body Level One</a:t>
            </a:r>
          </a:p>
          <a:p>
            <a:pPr lvl="1"/>
            <a:r>
              <a:t>Body Level Two</a:t>
            </a:r>
          </a:p>
          <a:p>
            <a:pPr lvl="2"/>
            <a:r>
              <a:t>Body Level Three</a:t>
            </a:r>
          </a:p>
          <a:p>
            <a:pPr lvl="3"/>
            <a:r>
              <a:t>Body Level Four</a:t>
            </a:r>
          </a:p>
          <a:p>
            <a:pPr lvl="4"/>
            <a:r>
              <a:t>Body Level Five</a:t>
            </a:r>
          </a:p>
        </p:txBody>
      </p:sp>
      <p:sp>
        <p:nvSpPr>
          <p:cNvPr id="369" name="Shape 369"/>
          <p:cNvSpPr/>
          <p:nvPr/>
        </p:nvSpPr>
        <p:spPr>
          <a:xfrm>
            <a:off x="8686800" y="6356350"/>
            <a:ext cx="457200" cy="624840"/>
          </a:xfrm>
          <a:prstGeom prst="rect">
            <a:avLst/>
          </a:prstGeom>
          <a:ln w="12700">
            <a:miter lim="400000"/>
          </a:ln>
        </p:spPr>
        <p:txBody>
          <a:bodyPr lIns="45719" rIns="45719">
            <a:spAutoFit/>
          </a:bodyPr>
          <a:lstStyle/>
          <a:p>
            <a:pPr/>
          </a:p>
        </p:txBody>
      </p:sp>
      <p:sp>
        <p:nvSpPr>
          <p:cNvPr id="370" name="Shape 370"/>
          <p:cNvSpPr/>
          <p:nvPr>
            <p:ph type="sldNum" sz="quarter" idx="2"/>
          </p:nvPr>
        </p:nvSpPr>
        <p:spPr>
          <a:xfrm>
            <a:off x="6553200" y="6356350"/>
            <a:ext cx="358373"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377" name="Shape 377"/>
          <p:cNvSpPr/>
          <p:nvPr/>
        </p:nvSpPr>
        <p:spPr>
          <a:xfrm>
            <a:off x="300231" y="6335500"/>
            <a:ext cx="8547936" cy="1"/>
          </a:xfrm>
          <a:prstGeom prst="line">
            <a:avLst/>
          </a:prstGeom>
          <a:ln w="25400">
            <a:solidFill>
              <a:srgbClr val="7F7F7F"/>
            </a:solidFill>
          </a:ln>
        </p:spPr>
        <p:txBody>
          <a:bodyPr lIns="45719" rIns="45719"/>
          <a:lstStyle/>
          <a:p>
            <a:pPr/>
          </a:p>
        </p:txBody>
      </p:sp>
      <p:pic>
        <p:nvPicPr>
          <p:cNvPr id="378" name="image3.png"/>
          <p:cNvPicPr>
            <a:picLocks noChangeAspect="1"/>
          </p:cNvPicPr>
          <p:nvPr/>
        </p:nvPicPr>
        <p:blipFill>
          <a:blip r:embed="rId2">
            <a:extLst/>
          </a:blip>
          <a:stretch>
            <a:fillRect/>
          </a:stretch>
        </p:blipFill>
        <p:spPr>
          <a:xfrm>
            <a:off x="4745763" y="6399479"/>
            <a:ext cx="3935049" cy="405433"/>
          </a:xfrm>
          <a:prstGeom prst="rect">
            <a:avLst/>
          </a:prstGeom>
          <a:ln w="12700">
            <a:miter lim="400000"/>
          </a:ln>
        </p:spPr>
      </p:pic>
      <p:sp>
        <p:nvSpPr>
          <p:cNvPr id="379" name="Shape 379"/>
          <p:cNvSpPr/>
          <p:nvPr>
            <p:ph type="title"/>
          </p:nvPr>
        </p:nvSpPr>
        <p:spPr>
          <a:xfrm rot="5400000">
            <a:off x="4732337" y="2171700"/>
            <a:ext cx="5851526" cy="2057400"/>
          </a:xfrm>
          <a:prstGeom prst="rect">
            <a:avLst/>
          </a:prstGeom>
        </p:spPr>
        <p:txBody>
          <a:bodyPr lIns="91424" tIns="91424" rIns="91424" bIns="91424"/>
          <a:lstStyle>
            <a:lvl1pPr defTabSz="914400"/>
          </a:lstStyle>
          <a:p>
            <a:pPr/>
            <a:r>
              <a:t>Title Text</a:t>
            </a:r>
          </a:p>
        </p:txBody>
      </p:sp>
      <p:sp>
        <p:nvSpPr>
          <p:cNvPr id="380" name="Shape 380"/>
          <p:cNvSpPr/>
          <p:nvPr>
            <p:ph type="body" idx="1"/>
          </p:nvPr>
        </p:nvSpPr>
        <p:spPr>
          <a:xfrm rot="5400000">
            <a:off x="541337" y="190501"/>
            <a:ext cx="5851526" cy="6019801"/>
          </a:xfrm>
          <a:prstGeom prst="rect">
            <a:avLst/>
          </a:prstGeom>
        </p:spPr>
        <p:txBody>
          <a:bodyPr lIns="91424" tIns="91424" rIns="91424" bIns="91424"/>
          <a:lstStyle>
            <a:lvl1pPr indent="-139700" defTabSz="914400">
              <a:spcBef>
                <a:spcPts val="600"/>
              </a:spcBef>
              <a:buClr>
                <a:srgbClr val="000000"/>
              </a:buClr>
            </a:lvl1pPr>
            <a:lvl2pPr marL="758371" indent="-123371" defTabSz="914400">
              <a:spcBef>
                <a:spcPts val="600"/>
              </a:spcBef>
              <a:buClr>
                <a:srgbClr val="000000"/>
              </a:buClr>
            </a:lvl2pPr>
            <a:lvl3pPr marL="1168400" indent="-101600" defTabSz="914400">
              <a:spcBef>
                <a:spcPts val="600"/>
              </a:spcBef>
              <a:buClr>
                <a:srgbClr val="000000"/>
              </a:buClr>
            </a:lvl3pPr>
            <a:lvl4pPr marL="1661160" indent="-162560" defTabSz="914400">
              <a:spcBef>
                <a:spcPts val="600"/>
              </a:spcBef>
              <a:buClr>
                <a:srgbClr val="000000"/>
              </a:buClr>
            </a:lvl4pPr>
            <a:lvl5pPr marL="2118360" indent="-162560" defTabSz="914400">
              <a:spcBef>
                <a:spcPts val="600"/>
              </a:spcBef>
              <a:buClr>
                <a:srgbClr val="000000"/>
              </a:buClr>
            </a:lvl5pPr>
          </a:lstStyle>
          <a:p>
            <a:pPr/>
            <a:r>
              <a:t>Body Level One</a:t>
            </a:r>
          </a:p>
          <a:p>
            <a:pPr lvl="1"/>
            <a:r>
              <a:t>Body Level Two</a:t>
            </a:r>
          </a:p>
          <a:p>
            <a:pPr lvl="2"/>
            <a:r>
              <a:t>Body Level Three</a:t>
            </a:r>
          </a:p>
          <a:p>
            <a:pPr lvl="3"/>
            <a:r>
              <a:t>Body Level Four</a:t>
            </a:r>
          </a:p>
          <a:p>
            <a:pPr lvl="4"/>
            <a:r>
              <a:t>Body Level Five</a:t>
            </a:r>
          </a:p>
        </p:txBody>
      </p:sp>
      <p:sp>
        <p:nvSpPr>
          <p:cNvPr id="381" name="Shape 381"/>
          <p:cNvSpPr/>
          <p:nvPr/>
        </p:nvSpPr>
        <p:spPr>
          <a:xfrm>
            <a:off x="8686800" y="6356350"/>
            <a:ext cx="457200" cy="624840"/>
          </a:xfrm>
          <a:prstGeom prst="rect">
            <a:avLst/>
          </a:prstGeom>
          <a:ln w="12700">
            <a:miter lim="400000"/>
          </a:ln>
        </p:spPr>
        <p:txBody>
          <a:bodyPr lIns="45719" rIns="45719">
            <a:spAutoFit/>
          </a:bodyPr>
          <a:lstStyle/>
          <a:p>
            <a:pPr/>
          </a:p>
        </p:txBody>
      </p:sp>
      <p:sp>
        <p:nvSpPr>
          <p:cNvPr id="382" name="Shape 382"/>
          <p:cNvSpPr/>
          <p:nvPr>
            <p:ph type="sldNum" sz="quarter" idx="2"/>
          </p:nvPr>
        </p:nvSpPr>
        <p:spPr>
          <a:xfrm>
            <a:off x="6553200" y="6356350"/>
            <a:ext cx="358373" cy="350622"/>
          </a:xfrm>
          <a:prstGeom prst="rect">
            <a:avLst/>
          </a:prstGeom>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389" name="Shape 389"/>
          <p:cNvSpPr/>
          <p:nvPr>
            <p:ph type="title"/>
          </p:nvPr>
        </p:nvSpPr>
        <p:spPr>
          <a:xfrm>
            <a:off x="685800" y="2130425"/>
            <a:ext cx="7772400" cy="1470025"/>
          </a:xfrm>
          <a:prstGeom prst="rect">
            <a:avLst/>
          </a:prstGeom>
        </p:spPr>
        <p:txBody>
          <a:bodyPr/>
          <a:lstStyle/>
          <a:p>
            <a:pPr/>
            <a:r>
              <a:t>Title Text</a:t>
            </a:r>
          </a:p>
        </p:txBody>
      </p:sp>
      <p:sp>
        <p:nvSpPr>
          <p:cNvPr id="390" name="Shape 390"/>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91" name="Shape 391"/>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398" name="Shape 398"/>
          <p:cNvSpPr/>
          <p:nvPr>
            <p:ph type="title"/>
          </p:nvPr>
        </p:nvSpPr>
        <p:spPr>
          <a:prstGeom prst="rect">
            <a:avLst/>
          </a:prstGeom>
        </p:spPr>
        <p:txBody>
          <a:bodyPr/>
          <a:lstStyle/>
          <a:p>
            <a:pPr/>
            <a:r>
              <a:t>Title Text</a:t>
            </a:r>
          </a:p>
        </p:txBody>
      </p:sp>
      <p:sp>
        <p:nvSpPr>
          <p:cNvPr id="399" name="Shape 399"/>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0" name="Shape 400"/>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407" name="Shape 407"/>
          <p:cNvSpPr/>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408" name="Shape 408"/>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09" name="Shape 409"/>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416" name="Shape 416"/>
          <p:cNvSpPr/>
          <p:nvPr>
            <p:ph type="title"/>
          </p:nvPr>
        </p:nvSpPr>
        <p:spPr>
          <a:prstGeom prst="rect">
            <a:avLst/>
          </a:prstGeom>
        </p:spPr>
        <p:txBody>
          <a:bodyPr/>
          <a:lstStyle/>
          <a:p>
            <a:pPr/>
            <a:r>
              <a:t>Title Text</a:t>
            </a:r>
          </a:p>
        </p:txBody>
      </p:sp>
      <p:sp>
        <p:nvSpPr>
          <p:cNvPr id="417" name="Shape 417"/>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18" name="Shape 418"/>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425" name="Shape 425"/>
          <p:cNvSpPr/>
          <p:nvPr>
            <p:ph type="title"/>
          </p:nvPr>
        </p:nvSpPr>
        <p:spPr>
          <a:prstGeom prst="rect">
            <a:avLst/>
          </a:prstGeom>
        </p:spPr>
        <p:txBody>
          <a:bodyPr/>
          <a:lstStyle/>
          <a:p>
            <a:pPr/>
            <a:r>
              <a:t>Title Text</a:t>
            </a:r>
          </a:p>
        </p:txBody>
      </p:sp>
      <p:sp>
        <p:nvSpPr>
          <p:cNvPr id="426" name="Shape 426"/>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27" name="Shape 427"/>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428" name="Shape 428"/>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sp>
        <p:nvSpPr>
          <p:cNvPr id="435" name="Shape 435"/>
          <p:cNvSpPr/>
          <p:nvPr>
            <p:ph type="title"/>
          </p:nvPr>
        </p:nvSpPr>
        <p:spPr>
          <a:prstGeom prst="rect">
            <a:avLst/>
          </a:prstGeom>
        </p:spPr>
        <p:txBody>
          <a:bodyPr/>
          <a:lstStyle/>
          <a:p>
            <a:pPr/>
            <a:r>
              <a:t>Title Text</a:t>
            </a:r>
          </a:p>
        </p:txBody>
      </p:sp>
      <p:sp>
        <p:nvSpPr>
          <p:cNvPr id="436" name="Shape 436"/>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a:r>
              <a:t>Title Text</a:t>
            </a:r>
          </a:p>
        </p:txBody>
      </p:sp>
      <p:sp>
        <p:nvSpPr>
          <p:cNvPr id="40" name="Shape 40"/>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443" name="Shape 443"/>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450" name="Shape 450"/>
          <p:cNvSpPr/>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451" name="Shape 451"/>
          <p:cNvSpPr/>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52" name="Shape 452"/>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453" name="Shape 453"/>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460" name="Shape 460"/>
          <p:cNvSpPr/>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461" name="Shape 461"/>
          <p:cNvSpPr/>
          <p:nvPr>
            <p:ph type="pic" sz="half" idx="13"/>
          </p:nvPr>
        </p:nvSpPr>
        <p:spPr>
          <a:xfrm>
            <a:off x="1792288" y="612775"/>
            <a:ext cx="5486401" cy="4114800"/>
          </a:xfrm>
          <a:prstGeom prst="rect">
            <a:avLst/>
          </a:prstGeom>
        </p:spPr>
        <p:txBody>
          <a:bodyPr lIns="91439" rIns="91439">
            <a:noAutofit/>
          </a:bodyPr>
          <a:lstStyle/>
          <a:p>
            <a:pPr/>
          </a:p>
        </p:txBody>
      </p:sp>
      <p:sp>
        <p:nvSpPr>
          <p:cNvPr id="462" name="Shape 462"/>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463" name="Shape 463"/>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sp>
        <p:nvSpPr>
          <p:cNvPr id="470" name="Shape 470"/>
          <p:cNvSpPr/>
          <p:nvPr>
            <p:ph type="title"/>
          </p:nvPr>
        </p:nvSpPr>
        <p:spPr>
          <a:prstGeom prst="rect">
            <a:avLst/>
          </a:prstGeom>
        </p:spPr>
        <p:txBody>
          <a:bodyPr/>
          <a:lstStyle/>
          <a:p>
            <a:pPr/>
            <a:r>
              <a:t>Title Text</a:t>
            </a:r>
          </a:p>
        </p:txBody>
      </p:sp>
      <p:sp>
        <p:nvSpPr>
          <p:cNvPr id="471" name="Shape 47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72" name="Shape 472"/>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479" name="Shape 479"/>
          <p:cNvSpPr/>
          <p:nvPr>
            <p:ph type="title"/>
          </p:nvPr>
        </p:nvSpPr>
        <p:spPr>
          <a:xfrm>
            <a:off x="6629400" y="274638"/>
            <a:ext cx="2057400" cy="5851526"/>
          </a:xfrm>
          <a:prstGeom prst="rect">
            <a:avLst/>
          </a:prstGeom>
        </p:spPr>
        <p:txBody>
          <a:bodyPr/>
          <a:lstStyle/>
          <a:p>
            <a:pPr/>
            <a:r>
              <a:t>Title Text</a:t>
            </a:r>
          </a:p>
        </p:txBody>
      </p:sp>
      <p:sp>
        <p:nvSpPr>
          <p:cNvPr id="480" name="Shape 480"/>
          <p:cNvSpPr/>
          <p:nvPr>
            <p:ph type="body" idx="1"/>
          </p:nvPr>
        </p:nvSpPr>
        <p:spPr>
          <a:xfrm>
            <a:off x="457200" y="274638"/>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81" name="Shape 481"/>
          <p:cNvSpPr/>
          <p:nvPr>
            <p:ph type="sldNum" sz="quarter" idx="2"/>
          </p:nvPr>
        </p:nvSpPr>
        <p:spPr>
          <a:xfrm>
            <a:off x="8422818" y="6404292"/>
            <a:ext cx="263983"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0" name="Shape 50"/>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3" name="Shape 73"/>
          <p:cNvSpPr/>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4" name="Shape 74"/>
          <p:cNvSpPr/>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5" name="Shape 75"/>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3" name="Shape 83"/>
          <p:cNvSpPr/>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4" name="Shape 84"/>
          <p:cNvSpPr/>
          <p:nvPr>
            <p:ph type="pic" sz="half" idx="13"/>
          </p:nvPr>
        </p:nvSpPr>
        <p:spPr>
          <a:xfrm>
            <a:off x="1792288" y="612775"/>
            <a:ext cx="5486401" cy="4114800"/>
          </a:xfrm>
          <a:prstGeom prst="rect">
            <a:avLst/>
          </a:prstGeom>
        </p:spPr>
        <p:txBody>
          <a:bodyPr lIns="91439" rIns="91439">
            <a:noAutofit/>
          </a:bodyPr>
          <a:lstStyle/>
          <a:p>
            <a:pPr/>
          </a:p>
        </p:txBody>
      </p:sp>
      <p:sp>
        <p:nvSpPr>
          <p:cNvPr id="85" name="Shape 85"/>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 Id="rId39" Type="http://schemas.openxmlformats.org/officeDocument/2006/relationships/slideLayout" Target="../slideLayouts/slideLayout37.xml"/><Relationship Id="rId40" Type="http://schemas.openxmlformats.org/officeDocument/2006/relationships/slideLayout" Target="../slideLayouts/slideLayout38.xml"/><Relationship Id="rId41" Type="http://schemas.openxmlformats.org/officeDocument/2006/relationships/slideLayout" Target="../slideLayouts/slideLayout39.xml"/><Relationship Id="rId42" Type="http://schemas.openxmlformats.org/officeDocument/2006/relationships/slideLayout" Target="../slideLayouts/slideLayout40.xml"/><Relationship Id="rId43" Type="http://schemas.openxmlformats.org/officeDocument/2006/relationships/slideLayout" Target="../slideLayouts/slideLayout41.xml"/><Relationship Id="rId44" Type="http://schemas.openxmlformats.org/officeDocument/2006/relationships/slideLayout" Target="../slideLayouts/slideLayout42.xml"/><Relationship Id="rId45" Type="http://schemas.openxmlformats.org/officeDocument/2006/relationships/slideLayout" Target="../slideLayouts/slideLayout43.xml"/><Relationship Id="rId46"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jpg" descr="ArcLockup_Color_Pos_JPG.jpg"/>
          <p:cNvPicPr>
            <a:picLocks noChangeAspect="1"/>
          </p:cNvPicPr>
          <p:nvPr/>
        </p:nvPicPr>
        <p:blipFill>
          <a:blip r:embed="rId2">
            <a:extLst/>
          </a:blip>
          <a:stretch>
            <a:fillRect/>
          </a:stretch>
        </p:blipFill>
        <p:spPr>
          <a:xfrm>
            <a:off x="203766" y="5769862"/>
            <a:ext cx="1417320" cy="1088138"/>
          </a:xfrm>
          <a:prstGeom prst="rect">
            <a:avLst/>
          </a:prstGeom>
          <a:ln w="12700">
            <a:miter lim="400000"/>
          </a:ln>
        </p:spPr>
      </p:pic>
      <p:sp>
        <p:nvSpPr>
          <p:cNvPr id="3" name="Shape 3"/>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Shape 4"/>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8422818" y="6411068"/>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4.png"/><Relationship Id="rId3"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gif"/><Relationship Id="rId3" Type="http://schemas.openxmlformats.org/officeDocument/2006/relationships/image" Target="../media/image8.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7.png"/><Relationship Id="rId3"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 Id="rId3"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9.png"/><Relationship Id="rId3" Type="http://schemas.openxmlformats.org/officeDocument/2006/relationships/image" Target="../media/image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0.png"/><Relationship Id="rId3" Type="http://schemas.openxmlformats.org/officeDocument/2006/relationships/image" Target="../media/image6.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hyperlink" Target="mailto:kag245@georgetown.edu" TargetMode="External"/><Relationship Id="rId3" Type="http://schemas.openxmlformats.org/officeDocument/2006/relationships/hyperlink" Target="mailto:Sutcliffe@TheArc.org" TargetMode="External"/><Relationship Id="rId4" Type="http://schemas.openxmlformats.org/officeDocument/2006/relationships/hyperlink" Target="mailto:hl700@georgetown.edu" TargetMode="External"/><Relationship Id="rId5" Type="http://schemas.openxmlformats.org/officeDocument/2006/relationships/hyperlink" Target="http://www.georgetownpoverty.org/" TargetMode="External"/><Relationship Id="rId6" Type="http://schemas.openxmlformats.org/officeDocument/2006/relationships/image" Target="../media/image6.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jpeg"/><Relationship Id="rId3" Type="http://schemas.openxmlformats.org/officeDocument/2006/relationships/image" Target="../media/image10.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png"/><Relationship Id="rId3" Type="http://schemas.openxmlformats.org/officeDocument/2006/relationships/image" Target="../media/image11.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twitter.com/earnedsickdaynj" TargetMode="External"/><Relationship Id="rId3" Type="http://schemas.openxmlformats.org/officeDocument/2006/relationships/image" Target="../media/image12.jpeg"/><Relationship Id="rId4" Type="http://schemas.openxmlformats.org/officeDocument/2006/relationships/hyperlink" Target="http://spanadvocacy.org/" TargetMode="External"/><Relationship Id="rId5" Type="http://schemas.openxmlformats.org/officeDocument/2006/relationships/image" Target="../media/image12.png"/><Relationship Id="rId6" Type="http://schemas.openxmlformats.org/officeDocument/2006/relationships/hyperlink" Target="http://www.spannj.org/familywrap/" TargetMode="External"/><Relationship Id="rId7" Type="http://schemas.openxmlformats.org/officeDocument/2006/relationships/image" Target="../media/image2.gif"/></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thelily.com/celebrate-labor-day-by-supporting-national-paid-family-leave-259bcbdc387" TargetMode="External"/><Relationship Id="rId3" Type="http://schemas.openxmlformats.org/officeDocument/2006/relationships/image" Target="../media/image13.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njtimetocare.org/" TargetMode="External"/><Relationship Id="rId3" Type="http://schemas.openxmlformats.org/officeDocument/2006/relationships/hyperlink" Target="https://www.google.com/url?sa=i&amp;rct=j&amp;q=&amp;esrc=s&amp;source=images&amp;cd=&amp;ved=0ahUKEwiW8KeMjPrWAhWJLyYKHcENC5YQjRwIBw&amp;url=http://www.njtimetocare.com/&amp;psig=AOvVaw3r1C9EYeZdlMyhp6tkyEsG&amp;ust=1508413434484950" TargetMode="External"/><Relationship Id="rId4" Type="http://schemas.openxmlformats.org/officeDocument/2006/relationships/image" Target="../media/image13.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arc.org/paidleave" TargetMode="External"/><Relationship Id="rId3" Type="http://schemas.openxmlformats.org/officeDocument/2006/relationships/hyperlink" Target="http://www.georgetownpoverty.org/issues/tax-benefits/pfml/" TargetMode="External"/><Relationship Id="rId4" Type="http://schemas.openxmlformats.org/officeDocument/2006/relationships/hyperlink" Target="http://www.spanadvocacy.org/"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Shape 490"/>
          <p:cNvSpPr/>
          <p:nvPr>
            <p:ph type="ctrTitle"/>
          </p:nvPr>
        </p:nvSpPr>
        <p:spPr>
          <a:xfrm>
            <a:off x="776855" y="1499355"/>
            <a:ext cx="7772401" cy="1470026"/>
          </a:xfrm>
          <a:prstGeom prst="rect">
            <a:avLst/>
          </a:prstGeom>
        </p:spPr>
        <p:txBody>
          <a:bodyPr/>
          <a:lstStyle/>
          <a:p>
            <a:pPr>
              <a:defRPr b="1"/>
            </a:pPr>
            <a:r>
              <a:t>Paid Family &amp; Medical Leave:</a:t>
            </a:r>
            <a:br/>
            <a:r>
              <a:t>The Disability Angle</a:t>
            </a:r>
          </a:p>
        </p:txBody>
      </p:sp>
      <p:sp>
        <p:nvSpPr>
          <p:cNvPr id="491" name="Shape 491"/>
          <p:cNvSpPr/>
          <p:nvPr/>
        </p:nvSpPr>
        <p:spPr>
          <a:xfrm>
            <a:off x="1486221" y="3431359"/>
            <a:ext cx="6353668" cy="1272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200"/>
            </a:pPr>
            <a:r>
              <a:t>Webinar</a:t>
            </a:r>
          </a:p>
          <a:p>
            <a:pPr algn="ctr">
              <a:defRPr b="1" sz="2400"/>
            </a:pPr>
            <a:r>
              <a:t>October 23, 2017, 2:00 PM Eastern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7" name="Shape 527"/>
          <p:cNvSpPr/>
          <p:nvPr>
            <p:ph type="title"/>
          </p:nvPr>
        </p:nvSpPr>
        <p:spPr>
          <a:prstGeom prst="rect">
            <a:avLst/>
          </a:prstGeom>
        </p:spPr>
        <p:txBody>
          <a:bodyPr/>
          <a:lstStyle/>
          <a:p>
            <a:pPr defTabSz="434340">
              <a:defRPr sz="4180"/>
            </a:pPr>
            <a:r>
              <a:t>The unexpected happened</a:t>
            </a:r>
            <a:r>
              <a:t>…</a:t>
            </a:r>
            <a:r>
              <a:t> again</a:t>
            </a:r>
          </a:p>
        </p:txBody>
      </p:sp>
      <p:grpSp>
        <p:nvGrpSpPr>
          <p:cNvPr id="531" name="Group 531" descr="Photo: Erika's mom.&#10;&#10;Photo of Erika's mom 2 years after her cancer diagnosis. She is smiling and wearing a lei, outside in a tropical location."/>
          <p:cNvGrpSpPr/>
          <p:nvPr/>
        </p:nvGrpSpPr>
        <p:grpSpPr>
          <a:xfrm>
            <a:off x="1272480" y="1867717"/>
            <a:ext cx="2352676" cy="3400426"/>
            <a:chOff x="0" y="0"/>
            <a:chExt cx="2352675" cy="3400425"/>
          </a:xfrm>
        </p:grpSpPr>
        <p:sp>
          <p:nvSpPr>
            <p:cNvPr id="528" name="Shape 528"/>
            <p:cNvSpPr/>
            <p:nvPr/>
          </p:nvSpPr>
          <p:spPr>
            <a:xfrm>
              <a:off x="95250" y="95250"/>
              <a:ext cx="2162175" cy="3209925"/>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529" name="image10-small.png"/>
            <p:cNvPicPr>
              <a:picLocks noChangeAspect="1"/>
            </p:cNvPicPr>
            <p:nvPr/>
          </p:nvPicPr>
          <p:blipFill>
            <a:blip r:embed="rId2">
              <a:extLst/>
            </a:blip>
            <a:srcRect l="0" t="0" r="53016" b="57114"/>
            <a:stretch>
              <a:fillRect/>
            </a:stretch>
          </p:blipFill>
          <p:spPr>
            <a:xfrm>
              <a:off x="121121" y="95250"/>
              <a:ext cx="2136304" cy="3209926"/>
            </a:xfrm>
            <a:prstGeom prst="rect">
              <a:avLst/>
            </a:prstGeom>
            <a:ln w="12700" cap="flat">
              <a:noFill/>
              <a:miter lim="400000"/>
            </a:ln>
            <a:effectLst>
              <a:outerShdw sx="100000" sy="100000" kx="0" ky="0" algn="b" rotWithShape="0" blurRad="50800" dist="0" dir="0">
                <a:srgbClr val="000000">
                  <a:alpha val="41000"/>
                </a:srgbClr>
              </a:outerShdw>
            </a:effectLst>
          </p:spPr>
        </p:pic>
        <p:sp>
          <p:nvSpPr>
            <p:cNvPr id="530" name="Shape 530"/>
            <p:cNvSpPr/>
            <p:nvPr/>
          </p:nvSpPr>
          <p:spPr>
            <a:xfrm>
              <a:off x="0" y="0"/>
              <a:ext cx="2352675" cy="3400425"/>
            </a:xfrm>
            <a:prstGeom prst="rect">
              <a:avLst/>
            </a:prstGeom>
            <a:noFill/>
            <a:ln w="190500" cap="rnd">
              <a:solidFill>
                <a:srgbClr val="FFFFFF"/>
              </a:solidFill>
              <a:prstDash val="solid"/>
              <a:round/>
            </a:ln>
            <a:effectLst/>
          </p:spPr>
          <p:txBody>
            <a:bodyPr wrap="square" lIns="45719" tIns="45719" rIns="45719" bIns="45719" numCol="1" anchor="ctr">
              <a:noAutofit/>
            </a:bodyPr>
            <a:lstStyle/>
            <a:p>
              <a:pPr/>
            </a:p>
          </p:txBody>
        </p:sp>
      </p:grpSp>
      <p:pic>
        <p:nvPicPr>
          <p:cNvPr id="532" name="image11.jpg" descr="Photo: Erika and her mom, 1 month before she died.&#10;&#10;Photograph of Erika and her mom, 1 month before her mom died of cancer. Erika and her mom are holding each other and smiling looking toward the camera. Behind them is a Christmas tree. Erika's mom is wearing a hat. "/>
          <p:cNvPicPr>
            <a:picLocks noChangeAspect="1"/>
          </p:cNvPicPr>
          <p:nvPr/>
        </p:nvPicPr>
        <p:blipFill>
          <a:blip r:embed="rId3">
            <a:extLst/>
          </a:blip>
          <a:srcRect l="14776" t="24719" r="0" b="5133"/>
          <a:stretch>
            <a:fillRect/>
          </a:stretch>
        </p:blipFill>
        <p:spPr>
          <a:xfrm>
            <a:off x="5543082" y="1965325"/>
            <a:ext cx="2482851" cy="3065464"/>
          </a:xfrm>
          <a:prstGeom prst="rect">
            <a:avLst/>
          </a:prstGeom>
          <a:ln w="152400">
            <a:solidFill>
              <a:srgbClr val="FFFFFF"/>
            </a:solidFill>
            <a:miter/>
          </a:ln>
          <a:effectLst>
            <a:outerShdw sx="100000" sy="100000" kx="0" ky="0" algn="b" rotWithShape="0" blurRad="63500" dist="0" dir="0">
              <a:srgbClr val="000000">
                <a:alpha val="40000"/>
              </a:srgbClr>
            </a:outerShdw>
          </a:effectLst>
        </p:spPr>
      </p:pic>
      <p:sp>
        <p:nvSpPr>
          <p:cNvPr id="533" name="Shape 533"/>
          <p:cNvSpPr/>
          <p:nvPr/>
        </p:nvSpPr>
        <p:spPr>
          <a:xfrm>
            <a:off x="1074685" y="5446104"/>
            <a:ext cx="2998724"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lvl1pPr>
          </a:lstStyle>
          <a:p>
            <a:pPr/>
            <a:r>
              <a:t>(Picture of mom 2 years into diagnosis, losing hair)</a:t>
            </a:r>
          </a:p>
        </p:txBody>
      </p:sp>
      <p:sp>
        <p:nvSpPr>
          <p:cNvPr id="534" name="Shape 534"/>
          <p:cNvSpPr/>
          <p:nvPr/>
        </p:nvSpPr>
        <p:spPr>
          <a:xfrm>
            <a:off x="5080339" y="5458314"/>
            <a:ext cx="3259422"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lvl1pPr>
          </a:lstStyle>
          <a:p>
            <a:pPr/>
            <a:r>
              <a:t>(Picture of me and my mom, 1 month before she died.)</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6" name="Shape 536"/>
          <p:cNvSpPr/>
          <p:nvPr>
            <p:ph type="title"/>
          </p:nvPr>
        </p:nvSpPr>
        <p:spPr>
          <a:prstGeom prst="rect">
            <a:avLst/>
          </a:prstGeom>
        </p:spPr>
        <p:txBody>
          <a:bodyPr/>
          <a:lstStyle/>
          <a:p>
            <a:pPr/>
            <a:r>
              <a:t>I became a caregiver in my 20’s</a:t>
            </a:r>
          </a:p>
        </p:txBody>
      </p:sp>
      <p:pic>
        <p:nvPicPr>
          <p:cNvPr id="537" name="image12.gif" descr="yellow notebook paper.jpeg"/>
          <p:cNvPicPr>
            <a:picLocks noChangeAspect="1"/>
          </p:cNvPicPr>
          <p:nvPr/>
        </p:nvPicPr>
        <p:blipFill>
          <a:blip r:embed="rId2">
            <a:extLst/>
          </a:blip>
          <a:srcRect l="5384" t="0" r="5383" b="0"/>
          <a:stretch>
            <a:fillRect/>
          </a:stretch>
        </p:blipFill>
        <p:spPr>
          <a:xfrm>
            <a:off x="5105400" y="1600200"/>
            <a:ext cx="4038601" cy="4525963"/>
          </a:xfrm>
          <a:prstGeom prst="rect">
            <a:avLst/>
          </a:prstGeom>
          <a:ln w="12700">
            <a:miter lim="400000"/>
          </a:ln>
        </p:spPr>
      </p:pic>
      <p:sp>
        <p:nvSpPr>
          <p:cNvPr id="538" name="Shape 538"/>
          <p:cNvSpPr/>
          <p:nvPr>
            <p:ph type="body" sz="half" idx="1"/>
          </p:nvPr>
        </p:nvSpPr>
        <p:spPr>
          <a:xfrm>
            <a:off x="457199" y="1716327"/>
            <a:ext cx="4661646" cy="4525964"/>
          </a:xfrm>
          <a:prstGeom prst="rect">
            <a:avLst/>
          </a:prstGeom>
        </p:spPr>
        <p:txBody>
          <a:bodyPr/>
          <a:lstStyle/>
          <a:p>
            <a:pPr/>
            <a:r>
              <a:t>Invasive treatments and surgeries over four years</a:t>
            </a:r>
          </a:p>
          <a:p>
            <a:pPr/>
            <a:r>
              <a:t>Declining capacity</a:t>
            </a:r>
          </a:p>
          <a:p>
            <a:pPr/>
            <a:r>
              <a:t>Hospice care</a:t>
            </a:r>
          </a:p>
          <a:p>
            <a:pPr marL="0" indent="0">
              <a:buSzTx/>
              <a:buNone/>
            </a:pPr>
          </a:p>
          <a:p>
            <a:pPr marL="0" indent="0">
              <a:buSzTx/>
              <a:buNone/>
            </a:pPr>
          </a:p>
          <a:p>
            <a:pPr marL="0" indent="0" algn="ctr">
              <a:buSzTx/>
              <a:buNone/>
            </a:pPr>
            <a:r>
              <a:t>Paid leave helped me        focus on my mom.</a:t>
            </a:r>
          </a:p>
        </p:txBody>
      </p:sp>
      <p:pic>
        <p:nvPicPr>
          <p:cNvPr id="539" name="image12.jpeg" descr="yellow notebook paper.jpeg"/>
          <p:cNvPicPr>
            <a:picLocks noChangeAspect="1"/>
          </p:cNvPicPr>
          <p:nvPr/>
        </p:nvPicPr>
        <p:blipFill>
          <a:blip r:embed="rId2">
            <a:extLst/>
          </a:blip>
          <a:stretch>
            <a:fillRect/>
          </a:stretch>
        </p:blipFill>
        <p:spPr>
          <a:xfrm>
            <a:off x="4559298" y="3416298"/>
            <a:ext cx="803276" cy="803276"/>
          </a:xfrm>
          <a:prstGeom prst="rect">
            <a:avLst/>
          </a:prstGeom>
          <a:ln w="12700">
            <a:miter lim="400000"/>
          </a:ln>
        </p:spPr>
      </p:pic>
      <p:grpSp>
        <p:nvGrpSpPr>
          <p:cNvPr id="542" name="Group 542"/>
          <p:cNvGrpSpPr/>
          <p:nvPr/>
        </p:nvGrpSpPr>
        <p:grpSpPr>
          <a:xfrm>
            <a:off x="5118844" y="1150144"/>
            <a:ext cx="3787259" cy="5701659"/>
            <a:chOff x="0" y="0"/>
            <a:chExt cx="3787257" cy="5701658"/>
          </a:xfrm>
        </p:grpSpPr>
        <p:pic>
          <p:nvPicPr>
            <p:cNvPr id="540" name="image13.jpg" descr="yellow notebook paper.jpg"/>
            <p:cNvPicPr>
              <a:picLocks noChangeAspect="1"/>
            </p:cNvPicPr>
            <p:nvPr/>
          </p:nvPicPr>
          <p:blipFill>
            <a:blip r:embed="rId3">
              <a:extLst/>
            </a:blip>
            <a:stretch>
              <a:fillRect/>
            </a:stretch>
          </p:blipFill>
          <p:spPr>
            <a:xfrm>
              <a:off x="0" y="0"/>
              <a:ext cx="3787258" cy="4972331"/>
            </a:xfrm>
            <a:prstGeom prst="rect">
              <a:avLst/>
            </a:prstGeom>
            <a:ln w="12700" cap="flat">
              <a:noFill/>
              <a:miter lim="400000"/>
            </a:ln>
            <a:effectLst/>
          </p:spPr>
        </p:pic>
        <p:sp>
          <p:nvSpPr>
            <p:cNvPr id="541" name="Shape 541" descr="Erika's hospice care to-do list.&#10;&#10;Yellow notepad with red paperclip in upper right hand corner. List reads:&#10;1. Call HR: implement leave&#10;2. Meet with Hospice nurse&#10;3. Review safety and comfort measures&#10;4. Rent hospital bed, commode, walker and wheelchair&#10;5. Pick up prescriptions and meal supplements&#10;6. *Carry Do No Resuscitate Order, copy on fridge&#10;7. Call mom's closest friends&#10;8. Organize bedside chats&#10;9. Create food &amp; med spreadsheet"/>
            <p:cNvSpPr/>
            <p:nvPr/>
          </p:nvSpPr>
          <p:spPr>
            <a:xfrm>
              <a:off x="538825" y="631818"/>
              <a:ext cx="3029132" cy="5069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342900" indent="-342900">
                <a:buSzPct val="100000"/>
                <a:buAutoNum type="arabicPeriod" startAt="1"/>
              </a:pPr>
              <a:r>
                <a:t>Call HR: implement leave</a:t>
              </a:r>
            </a:p>
            <a:p>
              <a:pPr marL="342900" indent="-342900">
                <a:buSzPct val="100000"/>
                <a:buAutoNum type="arabicPeriod" startAt="1"/>
              </a:pPr>
              <a:r>
                <a:t>Meet with Hospice nurse</a:t>
              </a:r>
            </a:p>
            <a:p>
              <a:pPr marL="342900" indent="-342900">
                <a:buSzPct val="100000"/>
                <a:buAutoNum type="arabicPeriod" startAt="1"/>
              </a:pPr>
              <a:r>
                <a:t>Review safety and comfort measures</a:t>
              </a:r>
            </a:p>
            <a:p>
              <a:pPr marL="342900" indent="-342900">
                <a:buSzPct val="100000"/>
                <a:buAutoNum type="arabicPeriod" startAt="1"/>
              </a:pPr>
              <a:r>
                <a:t>Rent hospital bed, commode, walker, and wheelchair</a:t>
              </a:r>
            </a:p>
            <a:p>
              <a:pPr marL="342900" indent="-342900">
                <a:buSzPct val="100000"/>
                <a:buAutoNum type="arabicPeriod" startAt="1"/>
              </a:pPr>
              <a:r>
                <a:t>Pick up prescriptions and meal supplements</a:t>
              </a:r>
            </a:p>
            <a:p>
              <a:pPr marL="342900" indent="-342900">
                <a:buSzPct val="100000"/>
                <a:buAutoNum type="arabicPeriod" startAt="1"/>
              </a:pPr>
              <a:r>
                <a:t>*Carry Do Not Resuscitate Order, copy on fridge</a:t>
              </a:r>
            </a:p>
            <a:p>
              <a:pPr marL="342900" indent="-342900">
                <a:buSzPct val="100000"/>
                <a:buAutoNum type="arabicPeriod" startAt="1"/>
              </a:pPr>
              <a:r>
                <a:t>Call mom’s closest friends</a:t>
              </a:r>
            </a:p>
            <a:p>
              <a:pPr marL="342900" indent="-342900">
                <a:buSzPct val="100000"/>
                <a:buAutoNum type="arabicPeriod" startAt="1"/>
              </a:pPr>
              <a:r>
                <a:t>Organize bedside chats</a:t>
              </a:r>
            </a:p>
            <a:p>
              <a:pPr marL="342900" indent="-342900">
                <a:buSzPct val="100000"/>
                <a:buAutoNum type="arabicPeriod" startAt="1"/>
              </a:pPr>
              <a:r>
                <a:t>Create food &amp; med spreadsheet </a:t>
              </a:r>
            </a:p>
            <a:p>
              <a:pPr>
                <a:defRPr sz="1200"/>
              </a:pPr>
              <a:r>
                <a:t>(Picture of my Hospice care to-do list)</a:t>
              </a:r>
            </a:p>
          </p:txBody>
        </p:sp>
      </p:gr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4" name="image14.png"/>
          <p:cNvPicPr>
            <a:picLocks noChangeAspect="1"/>
          </p:cNvPicPr>
          <p:nvPr/>
        </p:nvPicPr>
        <p:blipFill>
          <a:blip r:embed="rId2">
            <a:extLst/>
          </a:blip>
          <a:srcRect l="0" t="0" r="0" b="42840"/>
          <a:stretch>
            <a:fillRect/>
          </a:stretch>
        </p:blipFill>
        <p:spPr>
          <a:xfrm>
            <a:off x="457198" y="4587959"/>
            <a:ext cx="8077186" cy="2270042"/>
          </a:xfrm>
          <a:prstGeom prst="rect">
            <a:avLst/>
          </a:prstGeom>
          <a:ln w="12700">
            <a:miter lim="400000"/>
          </a:ln>
        </p:spPr>
      </p:pic>
      <p:sp>
        <p:nvSpPr>
          <p:cNvPr id="545" name="Shape 545"/>
          <p:cNvSpPr/>
          <p:nvPr>
            <p:ph type="title"/>
          </p:nvPr>
        </p:nvSpPr>
        <p:spPr>
          <a:prstGeom prst="rect">
            <a:avLst/>
          </a:prstGeom>
        </p:spPr>
        <p:txBody>
          <a:bodyPr/>
          <a:lstStyle/>
          <a:p>
            <a:pPr/>
            <a:r>
              <a:t>Why we need to be at the table</a:t>
            </a:r>
          </a:p>
        </p:txBody>
      </p:sp>
      <p:sp>
        <p:nvSpPr>
          <p:cNvPr id="546" name="Shape 546"/>
          <p:cNvSpPr/>
          <p:nvPr>
            <p:ph type="body" idx="4294967295"/>
          </p:nvPr>
        </p:nvSpPr>
        <p:spPr>
          <a:xfrm>
            <a:off x="457200" y="1600200"/>
            <a:ext cx="8229600" cy="3520442"/>
          </a:xfrm>
          <a:prstGeom prst="rect">
            <a:avLst/>
          </a:prstGeom>
        </p:spPr>
        <p:txBody>
          <a:bodyPr/>
          <a:lstStyle/>
          <a:p>
            <a:pPr marL="483488" indent="-483488" defTabSz="429768">
              <a:buFontTx/>
              <a:buAutoNum type="arabicPeriod" startAt="1"/>
              <a:defRPr sz="3008"/>
            </a:pPr>
            <a:r>
              <a:t>Impacts every person, family we know</a:t>
            </a:r>
          </a:p>
          <a:p>
            <a:pPr marL="483488" indent="-483488" defTabSz="429768">
              <a:buFontTx/>
              <a:buAutoNum type="arabicPeriod" startAt="1"/>
              <a:defRPr sz="3008"/>
            </a:pPr>
            <a:r>
              <a:t>Debunk false narratives</a:t>
            </a:r>
          </a:p>
          <a:p>
            <a:pPr marL="483488" indent="-483488" defTabSz="429768">
              <a:buFontTx/>
              <a:buAutoNum type="arabicPeriod" startAt="1"/>
              <a:defRPr sz="3008"/>
            </a:pPr>
            <a:r>
              <a:t>Individuals with disabilities are disproportionately excluded from this benefit</a:t>
            </a:r>
          </a:p>
          <a:p>
            <a:pPr marL="483488" indent="-483488" defTabSz="429768">
              <a:buFontTx/>
              <a:buAutoNum type="arabicPeriod" startAt="1"/>
              <a:defRPr sz="3008"/>
            </a:pPr>
            <a:r>
              <a:t>Cross stakeholder collaboration = strength, better policy</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8" name="Shape 548"/>
          <p:cNvSpPr/>
          <p:nvPr>
            <p:ph type="title"/>
          </p:nvPr>
        </p:nvSpPr>
        <p:spPr>
          <a:xfrm>
            <a:off x="685800" y="1656019"/>
            <a:ext cx="7772400" cy="1470001"/>
          </a:xfrm>
          <a:prstGeom prst="rect">
            <a:avLst/>
          </a:prstGeom>
        </p:spPr>
        <p:txBody>
          <a:bodyPr/>
          <a:lstStyle/>
          <a:p>
            <a:pPr defTabSz="694944">
              <a:defRPr b="1" sz="2736">
                <a:solidFill>
                  <a:srgbClr val="2C8FA1"/>
                </a:solidFill>
                <a:latin typeface="Arial"/>
                <a:ea typeface="Arial"/>
                <a:cs typeface="Arial"/>
                <a:sym typeface="Arial"/>
              </a:defRPr>
            </a:pPr>
            <a:r>
              <a:t>Security &amp; Stability: </a:t>
            </a:r>
          </a:p>
          <a:p>
            <a:pPr defTabSz="694944">
              <a:defRPr b="1" sz="2736">
                <a:solidFill>
                  <a:srgbClr val="2C8FA1"/>
                </a:solidFill>
                <a:latin typeface="Arial"/>
                <a:ea typeface="Arial"/>
                <a:cs typeface="Arial"/>
                <a:sym typeface="Arial"/>
              </a:defRPr>
            </a:pPr>
            <a:r>
              <a:t>Paid Family &amp; Medical Leave &amp; its Importance to People with Disabilities &amp; Their Families</a:t>
            </a:r>
          </a:p>
        </p:txBody>
      </p:sp>
      <p:sp>
        <p:nvSpPr>
          <p:cNvPr id="549" name="Shape 549"/>
          <p:cNvSpPr/>
          <p:nvPr>
            <p:ph type="body" sz="quarter" idx="1"/>
          </p:nvPr>
        </p:nvSpPr>
        <p:spPr>
          <a:xfrm>
            <a:off x="1371600" y="3510117"/>
            <a:ext cx="6400800" cy="1752601"/>
          </a:xfrm>
          <a:prstGeom prst="rect">
            <a:avLst/>
          </a:prstGeom>
        </p:spPr>
        <p:txBody>
          <a:bodyPr/>
          <a:lstStyle/>
          <a:p>
            <a:pPr>
              <a:spcBef>
                <a:spcPts val="0"/>
              </a:spcBef>
              <a:defRPr sz="2000">
                <a:solidFill>
                  <a:srgbClr val="7F7F7F"/>
                </a:solidFill>
                <a:latin typeface="Arial"/>
                <a:ea typeface="Arial"/>
                <a:cs typeface="Arial"/>
                <a:sym typeface="Arial"/>
              </a:defRPr>
            </a:pPr>
          </a:p>
          <a:p>
            <a:pPr>
              <a:spcBef>
                <a:spcPts val="400"/>
              </a:spcBef>
              <a:defRPr sz="2000">
                <a:solidFill>
                  <a:srgbClr val="7F7F7F"/>
                </a:solidFill>
                <a:latin typeface="Arial"/>
                <a:ea typeface="Arial"/>
                <a:cs typeface="Arial"/>
                <a:sym typeface="Arial"/>
              </a:defRPr>
            </a:pPr>
          </a:p>
          <a:p>
            <a:pPr>
              <a:spcBef>
                <a:spcPts val="300"/>
              </a:spcBef>
              <a:defRPr sz="2000">
                <a:solidFill>
                  <a:srgbClr val="091F3F"/>
                </a:solidFill>
                <a:latin typeface="Arial"/>
                <a:ea typeface="Arial"/>
                <a:cs typeface="Arial"/>
                <a:sym typeface="Arial"/>
              </a:defRPr>
            </a:pPr>
            <a:r>
              <a:t>Kali Grant, </a:t>
            </a:r>
            <a:r>
              <a:rPr i="1"/>
              <a:t>Georgetown Center on Poverty &amp; Inequality</a:t>
            </a:r>
            <a:endParaRPr i="1"/>
          </a:p>
          <a:p>
            <a:pPr>
              <a:spcBef>
                <a:spcPts val="300"/>
              </a:spcBef>
              <a:defRPr sz="1000">
                <a:solidFill>
                  <a:srgbClr val="091F3F"/>
                </a:solidFill>
                <a:latin typeface="Arial"/>
                <a:ea typeface="Arial"/>
                <a:cs typeface="Arial"/>
                <a:sym typeface="Arial"/>
              </a:defRPr>
            </a:pPr>
          </a:p>
          <a:p>
            <a:pPr>
              <a:spcBef>
                <a:spcPts val="300"/>
              </a:spcBef>
              <a:defRPr sz="2000">
                <a:solidFill>
                  <a:srgbClr val="091F3F"/>
                </a:solidFill>
                <a:latin typeface="Arial"/>
                <a:ea typeface="Arial"/>
                <a:cs typeface="Arial"/>
                <a:sym typeface="Arial"/>
              </a:defRPr>
            </a:pPr>
            <a:r>
              <a:t>T.J. Sutcliffe, </a:t>
            </a:r>
            <a:r>
              <a:rPr i="1"/>
              <a:t>The Arc </a:t>
            </a:r>
          </a:p>
        </p:txBody>
      </p:sp>
      <p:pic>
        <p:nvPicPr>
          <p:cNvPr id="550"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2" name="Shape 552"/>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Report Overview</a:t>
            </a:r>
          </a:p>
        </p:txBody>
      </p:sp>
      <p:sp>
        <p:nvSpPr>
          <p:cNvPr id="553" name="Shape 553"/>
          <p:cNvSpPr/>
          <p:nvPr>
            <p:ph type="body" idx="1"/>
          </p:nvPr>
        </p:nvSpPr>
        <p:spPr>
          <a:xfrm>
            <a:off x="457200" y="1600200"/>
            <a:ext cx="8229600" cy="4526101"/>
          </a:xfrm>
          <a:prstGeom prst="rect">
            <a:avLst/>
          </a:prstGeom>
        </p:spPr>
        <p:txBody>
          <a:bodyPr/>
          <a:lstStyle/>
          <a:p>
            <a:pPr marL="742950" indent="-742950">
              <a:spcBef>
                <a:spcPts val="0"/>
              </a:spcBef>
              <a:buClr>
                <a:srgbClr val="134F5C"/>
              </a:buClr>
              <a:buFontTx/>
              <a:buAutoNum type="arabicPeriod" startAt="1"/>
              <a:defRPr b="1" sz="3600">
                <a:solidFill>
                  <a:srgbClr val="134F5C"/>
                </a:solidFill>
                <a:latin typeface="Arial"/>
                <a:ea typeface="Arial"/>
                <a:cs typeface="Arial"/>
                <a:sym typeface="Arial"/>
              </a:defRPr>
            </a:pPr>
            <a:r>
              <a:t>Disability &amp; Work in the U.S.</a:t>
            </a:r>
          </a:p>
          <a:p>
            <a:pPr marL="742950" indent="-742950">
              <a:spcBef>
                <a:spcPts val="0"/>
              </a:spcBef>
              <a:buClr>
                <a:srgbClr val="134F5C"/>
              </a:buClr>
              <a:buFontTx/>
              <a:buAutoNum type="arabicPeriod" startAt="1"/>
              <a:defRPr b="1" sz="3600">
                <a:solidFill>
                  <a:srgbClr val="134F5C"/>
                </a:solidFill>
                <a:latin typeface="Arial"/>
                <a:ea typeface="Arial"/>
                <a:cs typeface="Arial"/>
                <a:sym typeface="Arial"/>
              </a:defRPr>
            </a:pPr>
          </a:p>
          <a:p>
            <a:pPr marL="742950" indent="-742950">
              <a:spcBef>
                <a:spcPts val="0"/>
              </a:spcBef>
              <a:buClr>
                <a:srgbClr val="134F5C"/>
              </a:buClr>
              <a:buFontTx/>
              <a:buAutoNum type="arabicPeriod" startAt="2"/>
              <a:defRPr b="1" sz="3600">
                <a:solidFill>
                  <a:srgbClr val="134F5C"/>
                </a:solidFill>
                <a:latin typeface="Arial"/>
                <a:ea typeface="Arial"/>
                <a:cs typeface="Arial"/>
                <a:sym typeface="Arial"/>
              </a:defRPr>
            </a:pPr>
            <a:r>
              <a:t>Key Findings</a:t>
            </a:r>
          </a:p>
          <a:p>
            <a:pPr marL="742950" indent="-742950">
              <a:spcBef>
                <a:spcPts val="0"/>
              </a:spcBef>
              <a:buClr>
                <a:srgbClr val="134F5C"/>
              </a:buClr>
              <a:buFontTx/>
              <a:buAutoNum type="arabicPeriod" startAt="2"/>
              <a:defRPr b="1" sz="3600">
                <a:solidFill>
                  <a:srgbClr val="134F5C"/>
                </a:solidFill>
                <a:latin typeface="Arial"/>
                <a:ea typeface="Arial"/>
                <a:cs typeface="Arial"/>
                <a:sym typeface="Arial"/>
              </a:defRPr>
            </a:pPr>
          </a:p>
          <a:p>
            <a:pPr marL="742950" indent="-742950">
              <a:spcBef>
                <a:spcPts val="0"/>
              </a:spcBef>
              <a:buClr>
                <a:srgbClr val="134F5C"/>
              </a:buClr>
              <a:buFontTx/>
              <a:buAutoNum type="arabicPeriod" startAt="3"/>
              <a:defRPr b="1" sz="3600">
                <a:solidFill>
                  <a:srgbClr val="134F5C"/>
                </a:solidFill>
                <a:latin typeface="Arial"/>
                <a:ea typeface="Arial"/>
                <a:cs typeface="Arial"/>
                <a:sym typeface="Arial"/>
              </a:defRPr>
            </a:pPr>
            <a:r>
              <a:t>Policy Recommendations </a:t>
            </a:r>
          </a:p>
        </p:txBody>
      </p:sp>
      <p:pic>
        <p:nvPicPr>
          <p:cNvPr id="554"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6" name="Shape 556"/>
          <p:cNvSpPr/>
          <p:nvPr>
            <p:ph type="title"/>
          </p:nvPr>
        </p:nvSpPr>
        <p:spPr>
          <a:prstGeom prst="rect">
            <a:avLst/>
          </a:prstGeom>
        </p:spPr>
        <p:txBody>
          <a:bodyPr/>
          <a:lstStyle>
            <a:lvl1pPr>
              <a:defRPr>
                <a:solidFill>
                  <a:srgbClr val="999999"/>
                </a:solidFill>
                <a:latin typeface="Arial"/>
                <a:ea typeface="Arial"/>
                <a:cs typeface="Arial"/>
                <a:sym typeface="Arial"/>
              </a:defRPr>
            </a:lvl1pPr>
          </a:lstStyle>
          <a:p>
            <a:pPr/>
            <a:r>
              <a:t>1. Disability &amp; Work in the U.S.</a:t>
            </a:r>
          </a:p>
        </p:txBody>
      </p:sp>
      <p:sp>
        <p:nvSpPr>
          <p:cNvPr id="557" name="Shape 557"/>
          <p:cNvSpPr/>
          <p:nvPr>
            <p:ph type="body" idx="1"/>
          </p:nvPr>
        </p:nvSpPr>
        <p:spPr>
          <a:xfrm>
            <a:off x="457200" y="1600200"/>
            <a:ext cx="8229600" cy="4526101"/>
          </a:xfrm>
          <a:prstGeom prst="rect">
            <a:avLst/>
          </a:prstGeom>
        </p:spPr>
        <p:txBody>
          <a:bodyPr/>
          <a:lstStyle/>
          <a:p>
            <a:pPr marL="457200" indent="-457200">
              <a:spcBef>
                <a:spcPts val="0"/>
              </a:spcBef>
              <a:buClr>
                <a:srgbClr val="134F5C"/>
              </a:buClr>
              <a:defRPr b="1" sz="3600">
                <a:solidFill>
                  <a:srgbClr val="134F5C"/>
                </a:solidFill>
                <a:latin typeface="Arial"/>
                <a:ea typeface="Arial"/>
                <a:cs typeface="Arial"/>
                <a:sym typeface="Arial"/>
              </a:defRPr>
            </a:pPr>
            <a:r>
              <a:t>The Demographics of Disability</a:t>
            </a:r>
            <a:r>
              <a:rPr b="0"/>
              <a:t> </a:t>
            </a:r>
            <a:endParaRPr b="0"/>
          </a:p>
          <a:p>
            <a:pPr marL="0" indent="0">
              <a:spcBef>
                <a:spcPts val="0"/>
              </a:spcBef>
              <a:buSzTx/>
              <a:buNone/>
              <a:defRPr sz="3600">
                <a:solidFill>
                  <a:srgbClr val="134F5C"/>
                </a:solidFill>
                <a:latin typeface="Arial"/>
                <a:ea typeface="Arial"/>
                <a:cs typeface="Arial"/>
                <a:sym typeface="Arial"/>
              </a:defRPr>
            </a:pPr>
          </a:p>
          <a:p>
            <a:pPr marL="457200" indent="-457200">
              <a:spcBef>
                <a:spcPts val="0"/>
              </a:spcBef>
              <a:buClr>
                <a:srgbClr val="134F5C"/>
              </a:buClr>
              <a:defRPr sz="3600">
                <a:solidFill>
                  <a:srgbClr val="134F5C"/>
                </a:solidFill>
                <a:latin typeface="Arial"/>
                <a:ea typeface="Arial"/>
                <a:cs typeface="Arial"/>
                <a:sym typeface="Arial"/>
              </a:defRPr>
            </a:pPr>
            <a:r>
              <a:t>Economic Outcomes </a:t>
            </a:r>
          </a:p>
        </p:txBody>
      </p:sp>
      <p:pic>
        <p:nvPicPr>
          <p:cNvPr id="558"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0" name="Shape 560"/>
          <p:cNvSpPr/>
          <p:nvPr>
            <p:ph type="title"/>
          </p:nvPr>
        </p:nvSpPr>
        <p:spPr>
          <a:prstGeom prst="rect">
            <a:avLst/>
          </a:prstGeom>
        </p:spPr>
        <p:txBody>
          <a:bodyPr/>
          <a:lstStyle>
            <a:lvl1pPr>
              <a:defRPr>
                <a:solidFill>
                  <a:srgbClr val="999999"/>
                </a:solidFill>
                <a:latin typeface="Arial"/>
                <a:ea typeface="Arial"/>
                <a:cs typeface="Arial"/>
                <a:sym typeface="Arial"/>
              </a:defRPr>
            </a:lvl1pPr>
          </a:lstStyle>
          <a:p>
            <a:pPr/>
            <a:r>
              <a:t>Demographics</a:t>
            </a:r>
          </a:p>
        </p:txBody>
      </p:sp>
      <p:sp>
        <p:nvSpPr>
          <p:cNvPr id="561" name="Shape 561"/>
          <p:cNvSpPr/>
          <p:nvPr>
            <p:ph type="body" idx="1"/>
          </p:nvPr>
        </p:nvSpPr>
        <p:spPr>
          <a:xfrm>
            <a:off x="457200" y="1600200"/>
            <a:ext cx="8229600" cy="4526101"/>
          </a:xfrm>
          <a:prstGeom prst="rect">
            <a:avLst/>
          </a:prstGeom>
        </p:spPr>
        <p:txBody>
          <a:bodyPr/>
          <a:lstStyle/>
          <a:p>
            <a:pPr marL="457200" indent="-457200">
              <a:spcBef>
                <a:spcPts val="0"/>
              </a:spcBef>
              <a:buClr>
                <a:srgbClr val="134F5C"/>
              </a:buClr>
              <a:defRPr sz="3600">
                <a:solidFill>
                  <a:srgbClr val="134F5C"/>
                </a:solidFill>
                <a:latin typeface="Arial"/>
                <a:ea typeface="Arial"/>
                <a:cs typeface="Arial"/>
                <a:sym typeface="Arial"/>
              </a:defRPr>
            </a:pPr>
            <a:r>
              <a:t>Nearly 1 in 5 has a disability in U.S.</a:t>
            </a:r>
          </a:p>
          <a:p>
            <a:pPr marL="457200" indent="-457200">
              <a:spcBef>
                <a:spcPts val="0"/>
              </a:spcBef>
              <a:buClr>
                <a:srgbClr val="134F5C"/>
              </a:buClr>
              <a:defRPr sz="3600">
                <a:solidFill>
                  <a:srgbClr val="134F5C"/>
                </a:solidFill>
                <a:latin typeface="Arial"/>
                <a:ea typeface="Arial"/>
                <a:cs typeface="Arial"/>
                <a:sym typeface="Arial"/>
              </a:defRPr>
            </a:pPr>
          </a:p>
          <a:p>
            <a:pPr marL="457200" indent="-457200">
              <a:spcBef>
                <a:spcPts val="0"/>
              </a:spcBef>
              <a:buClr>
                <a:srgbClr val="134F5C"/>
              </a:buClr>
              <a:defRPr sz="3600">
                <a:solidFill>
                  <a:srgbClr val="134F5C"/>
                </a:solidFill>
                <a:latin typeface="Arial"/>
                <a:ea typeface="Arial"/>
                <a:cs typeface="Arial"/>
                <a:sym typeface="Arial"/>
              </a:defRPr>
            </a:pPr>
            <a:r>
              <a:t>Over 1 in 4 families includes child, adult, or senior with disability</a:t>
            </a:r>
          </a:p>
        </p:txBody>
      </p:sp>
      <p:pic>
        <p:nvPicPr>
          <p:cNvPr id="562"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4" name="Shape 564"/>
          <p:cNvSpPr/>
          <p:nvPr>
            <p:ph type="title"/>
          </p:nvPr>
        </p:nvSpPr>
        <p:spPr>
          <a:xfrm>
            <a:off x="457200" y="579437"/>
            <a:ext cx="8229600" cy="1143001"/>
          </a:xfrm>
          <a:prstGeom prst="rect">
            <a:avLst/>
          </a:prstGeom>
        </p:spPr>
        <p:txBody>
          <a:bodyPr/>
          <a:lstStyle>
            <a:lvl1pPr defTabSz="676655">
              <a:defRPr sz="3256">
                <a:solidFill>
                  <a:srgbClr val="7F7F7F"/>
                </a:solidFill>
                <a:latin typeface="Arial"/>
                <a:ea typeface="Arial"/>
                <a:cs typeface="Arial"/>
                <a:sym typeface="Arial"/>
              </a:defRPr>
            </a:lvl1pPr>
          </a:lstStyle>
          <a:p>
            <a:pPr/>
            <a:r>
              <a:t>Disability &amp; Age</a:t>
            </a:r>
          </a:p>
        </p:txBody>
      </p:sp>
      <p:pic>
        <p:nvPicPr>
          <p:cNvPr id="565" name="image16.png" descr="Chart on Disability and Age.&#10;&#10;Bar chart showing the age distribution of disability in the United States in 2015. Heading reads, &quot;A Large Share of Older Adults Experience Disability&quot;.  Footnote reads, &quot;Source: Authors' calculations using the American Community Survey five-year sample (2011-2015).&quot; Bar chart statistics are described on the next slide."/>
          <p:cNvPicPr>
            <a:picLocks noChangeAspect="1"/>
          </p:cNvPicPr>
          <p:nvPr/>
        </p:nvPicPr>
        <p:blipFill>
          <a:blip r:embed="rId2">
            <a:extLst/>
          </a:blip>
          <a:stretch>
            <a:fillRect/>
          </a:stretch>
        </p:blipFill>
        <p:spPr>
          <a:xfrm>
            <a:off x="774701" y="1255235"/>
            <a:ext cx="7581711" cy="5029201"/>
          </a:xfrm>
          <a:prstGeom prst="rect">
            <a:avLst/>
          </a:prstGeom>
          <a:ln>
            <a:solidFill>
              <a:srgbClr val="FFFFFF"/>
            </a:solidFill>
          </a:ln>
        </p:spPr>
      </p:pic>
      <p:pic>
        <p:nvPicPr>
          <p:cNvPr id="566" name="image15.png"/>
          <p:cNvPicPr>
            <a:picLocks noChangeAspect="1"/>
          </p:cNvPicPr>
          <p:nvPr/>
        </p:nvPicPr>
        <p:blipFill>
          <a:blip r:embed="rId3">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8" name="Shape 568"/>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Disability &amp; Age</a:t>
            </a:r>
          </a:p>
        </p:txBody>
      </p:sp>
      <p:sp>
        <p:nvSpPr>
          <p:cNvPr id="569" name="Shape 569"/>
          <p:cNvSpPr/>
          <p:nvPr>
            <p:ph type="body" idx="1"/>
          </p:nvPr>
        </p:nvSpPr>
        <p:spPr>
          <a:xfrm>
            <a:off x="457200" y="1600200"/>
            <a:ext cx="8229600" cy="4526101"/>
          </a:xfrm>
          <a:prstGeom prst="rect">
            <a:avLst/>
          </a:prstGeom>
        </p:spPr>
        <p:txBody>
          <a:bodyPr/>
          <a:lstStyle/>
          <a:p>
            <a:pPr marL="457200">
              <a:spcBef>
                <a:spcPts val="0"/>
              </a:spcBef>
              <a:buClr>
                <a:srgbClr val="134F5C"/>
              </a:buClr>
              <a:defRPr>
                <a:solidFill>
                  <a:srgbClr val="134F5C"/>
                </a:solidFill>
                <a:latin typeface="Arial"/>
                <a:ea typeface="Arial"/>
                <a:cs typeface="Arial"/>
                <a:sym typeface="Arial"/>
              </a:defRPr>
            </a:pPr>
            <a:r>
              <a:t>People of all ages experience disability</a:t>
            </a:r>
          </a:p>
          <a:p>
            <a:pPr marL="457200">
              <a:spcBef>
                <a:spcPts val="0"/>
              </a:spcBef>
              <a:buClr>
                <a:srgbClr val="134F5C"/>
              </a:buClr>
              <a:defRPr>
                <a:solidFill>
                  <a:srgbClr val="134F5C"/>
                </a:solidFill>
                <a:latin typeface="Arial"/>
                <a:ea typeface="Arial"/>
                <a:cs typeface="Arial"/>
                <a:sym typeface="Arial"/>
              </a:defRPr>
            </a:pPr>
          </a:p>
          <a:p>
            <a:pPr marL="457200">
              <a:spcBef>
                <a:spcPts val="0"/>
              </a:spcBef>
              <a:buClr>
                <a:srgbClr val="134F5C"/>
              </a:buClr>
              <a:defRPr>
                <a:solidFill>
                  <a:srgbClr val="134F5C"/>
                </a:solidFill>
                <a:latin typeface="Arial"/>
                <a:ea typeface="Arial"/>
                <a:cs typeface="Arial"/>
                <a:sym typeface="Arial"/>
              </a:defRPr>
            </a:pPr>
            <a:r>
              <a:t>Incidence of disability goes up with age, especially after age 65:  </a:t>
            </a:r>
          </a:p>
          <a:p>
            <a:pPr marL="0" indent="0">
              <a:spcBef>
                <a:spcPts val="0"/>
              </a:spcBef>
              <a:buSzTx/>
              <a:buNone/>
              <a:defRPr>
                <a:solidFill>
                  <a:srgbClr val="134F5C"/>
                </a:solidFill>
                <a:latin typeface="Arial"/>
                <a:ea typeface="Arial"/>
                <a:cs typeface="Arial"/>
                <a:sym typeface="Arial"/>
              </a:defRPr>
            </a:pPr>
          </a:p>
          <a:p>
            <a:pPr lvl="1" marL="1031875" indent="-282575">
              <a:spcBef>
                <a:spcPts val="0"/>
              </a:spcBef>
              <a:buClr>
                <a:srgbClr val="134F5C"/>
              </a:buClr>
              <a:defRPr sz="2800">
                <a:solidFill>
                  <a:srgbClr val="134F5C"/>
                </a:solidFill>
                <a:latin typeface="Arial"/>
                <a:ea typeface="Arial"/>
                <a:cs typeface="Arial"/>
                <a:sym typeface="Arial"/>
              </a:defRPr>
            </a:pPr>
            <a:r>
              <a:t>53% of people 75+ face disability, vs. 28% aged 65-74, 13% aged 18-64, 6% aged 5-17 </a:t>
            </a:r>
          </a:p>
        </p:txBody>
      </p:sp>
      <p:pic>
        <p:nvPicPr>
          <p:cNvPr id="570"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2" name="Shape 572"/>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Disability &amp; Race</a:t>
            </a:r>
          </a:p>
        </p:txBody>
      </p:sp>
      <p:sp>
        <p:nvSpPr>
          <p:cNvPr id="573" name="Shape 573"/>
          <p:cNvSpPr/>
          <p:nvPr>
            <p:ph type="body" idx="1"/>
          </p:nvPr>
        </p:nvSpPr>
        <p:spPr>
          <a:xfrm>
            <a:off x="457200" y="1600200"/>
            <a:ext cx="8229600" cy="4526101"/>
          </a:xfrm>
          <a:prstGeom prst="rect">
            <a:avLst/>
          </a:prstGeom>
        </p:spPr>
        <p:txBody>
          <a:bodyPr/>
          <a:lstStyle>
            <a:lvl1pPr marL="457200">
              <a:spcBef>
                <a:spcPts val="0"/>
              </a:spcBef>
              <a:buClr>
                <a:srgbClr val="134F5C"/>
              </a:buClr>
              <a:defRPr>
                <a:solidFill>
                  <a:srgbClr val="134F5C"/>
                </a:solidFill>
                <a:latin typeface="Arial"/>
                <a:ea typeface="Arial"/>
                <a:cs typeface="Arial"/>
                <a:sym typeface="Arial"/>
              </a:defRPr>
            </a:lvl1pPr>
          </a:lstStyle>
          <a:p>
            <a:pPr/>
            <a:r>
              <a:t>In 2015, African Americans (19%) &amp; American Indians and Alaska Natives (22%) saw greater incidence of disability than Whites (17%) &amp; Asian American and Pacific Islanders (8%) </a:t>
            </a:r>
          </a:p>
        </p:txBody>
      </p:sp>
      <p:sp>
        <p:nvSpPr>
          <p:cNvPr id="574" name="Shape 574"/>
          <p:cNvSpPr/>
          <p:nvPr>
            <p:ph type="sldNum" sz="quarter" idx="4294967295"/>
          </p:nvPr>
        </p:nvSpPr>
        <p:spPr>
          <a:xfrm>
            <a:off x="8686800" y="6356350"/>
            <a:ext cx="358373" cy="350622"/>
          </a:xfrm>
          <a:prstGeom prst="rect">
            <a:avLst/>
          </a:prstGeom>
          <a:extLst>
            <a:ext uri="{C572A759-6A51-4108-AA02-DFA0A04FC94B}">
              <ma14:wrappingTextBoxFlag xmlns:ma14="http://schemas.microsoft.com/office/mac/drawingml/2011/main" val="1"/>
            </a:ext>
          </a:extLst>
        </p:spPr>
        <p:txBody>
          <a:bodyPr lIns="45699" tIns="45699" rIns="45699" bIns="45699" anchor="t"/>
          <a:lstStyle>
            <a:lvl1pPr algn="l">
              <a:defRPr sz="1800">
                <a:solidFill>
                  <a:srgbClr val="000000"/>
                </a:solidFill>
                <a:latin typeface="Arial"/>
                <a:ea typeface="Arial"/>
                <a:cs typeface="Arial"/>
                <a:sym typeface="Arial"/>
              </a:defRPr>
            </a:lvl1pPr>
          </a:lstStyle>
          <a:p>
            <a:pPr/>
            <a:fld id="{86CB4B4D-7CA3-9044-876B-883B54F8677D}" type="slidenum"/>
          </a:p>
        </p:txBody>
      </p:sp>
      <p:pic>
        <p:nvPicPr>
          <p:cNvPr id="575"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ph type="title"/>
          </p:nvPr>
        </p:nvSpPr>
        <p:spPr>
          <a:prstGeom prst="rect">
            <a:avLst/>
          </a:prstGeom>
        </p:spPr>
        <p:txBody>
          <a:bodyPr/>
          <a:lstStyle>
            <a:lvl1pPr>
              <a:defRPr b="1"/>
            </a:lvl1pPr>
          </a:lstStyle>
          <a:p>
            <a:pPr/>
            <a:r>
              <a:t>Accessibility</a:t>
            </a:r>
          </a:p>
        </p:txBody>
      </p:sp>
      <p:sp>
        <p:nvSpPr>
          <p:cNvPr id="494" name="Shape 494"/>
          <p:cNvSpPr/>
          <p:nvPr>
            <p:ph type="body" idx="1"/>
          </p:nvPr>
        </p:nvSpPr>
        <p:spPr>
          <a:xfrm>
            <a:off x="457200" y="1600200"/>
            <a:ext cx="8229600" cy="4525963"/>
          </a:xfrm>
          <a:prstGeom prst="rect">
            <a:avLst/>
          </a:prstGeom>
        </p:spPr>
        <p:txBody>
          <a:bodyPr/>
          <a:lstStyle/>
          <a:p>
            <a:pPr>
              <a:lnSpc>
                <a:spcPct val="90000"/>
              </a:lnSpc>
              <a:spcBef>
                <a:spcPts val="600"/>
              </a:spcBef>
              <a:defRPr b="1" sz="2900"/>
            </a:pPr>
            <a:r>
              <a:t>For ASL interpreter</a:t>
            </a:r>
            <a:r>
              <a:rPr b="0"/>
              <a:t>: Click on “Participants”. </a:t>
            </a:r>
          </a:p>
          <a:p>
            <a:pPr>
              <a:lnSpc>
                <a:spcPct val="90000"/>
              </a:lnSpc>
              <a:spcBef>
                <a:spcPts val="600"/>
              </a:spcBef>
              <a:defRPr b="1" sz="2900"/>
            </a:pPr>
            <a:r>
              <a:t>For CART captioning</a:t>
            </a:r>
            <a:r>
              <a:rPr b="0"/>
              <a:t>: Click on “Multimedia viewer”. </a:t>
            </a:r>
          </a:p>
          <a:p>
            <a:pPr lvl="1" marL="742950" indent="-285750">
              <a:lnSpc>
                <a:spcPct val="90000"/>
              </a:lnSpc>
              <a:spcBef>
                <a:spcPts val="600"/>
              </a:spcBef>
              <a:defRPr sz="2500"/>
            </a:pPr>
            <a:r>
              <a:t>Adjust the font size in the Header. </a:t>
            </a:r>
          </a:p>
          <a:p>
            <a:pPr>
              <a:lnSpc>
                <a:spcPct val="90000"/>
              </a:lnSpc>
              <a:spcBef>
                <a:spcPts val="600"/>
              </a:spcBef>
              <a:defRPr b="1" sz="2900"/>
            </a:pPr>
            <a:r>
              <a:t>To maximize the interpreter and CART windows</a:t>
            </a:r>
            <a:r>
              <a:rPr b="0"/>
              <a:t>:</a:t>
            </a:r>
          </a:p>
          <a:p>
            <a:pPr lvl="1" marL="742950" indent="-285750">
              <a:lnSpc>
                <a:spcPct val="90000"/>
              </a:lnSpc>
              <a:spcBef>
                <a:spcPts val="600"/>
              </a:spcBef>
              <a:defRPr sz="2500"/>
            </a:pPr>
            <a:r>
              <a:t>Use “Show/Hide Header” and “Show/Hide Chat” at bottom to hide the header.</a:t>
            </a:r>
          </a:p>
          <a:p>
            <a:pPr lvl="1" marL="742950" indent="-285750">
              <a:lnSpc>
                <a:spcPct val="90000"/>
              </a:lnSpc>
              <a:spcBef>
                <a:spcPts val="600"/>
              </a:spcBef>
              <a:defRPr sz="2500"/>
            </a:pPr>
            <a:r>
              <a:t>Close the “Chat” box.</a:t>
            </a:r>
          </a:p>
          <a:p>
            <a:pPr lvl="1" marL="742950" indent="-285750">
              <a:lnSpc>
                <a:spcPct val="90000"/>
              </a:lnSpc>
              <a:spcBef>
                <a:spcPts val="600"/>
              </a:spcBef>
              <a:defRPr sz="2500"/>
            </a:pPr>
            <a:r>
              <a:t>Make the right-hand panel wider by dragging the panel’s left-hand border to the left.</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7" name="Shape 577"/>
          <p:cNvSpPr/>
          <p:nvPr>
            <p:ph type="title"/>
          </p:nvPr>
        </p:nvSpPr>
        <p:spPr>
          <a:prstGeom prst="rect">
            <a:avLst/>
          </a:prstGeom>
        </p:spPr>
        <p:txBody>
          <a:bodyPr/>
          <a:lstStyle>
            <a:lvl1pPr>
              <a:defRPr>
                <a:solidFill>
                  <a:srgbClr val="999999"/>
                </a:solidFill>
                <a:latin typeface="Arial"/>
                <a:ea typeface="Arial"/>
                <a:cs typeface="Arial"/>
                <a:sym typeface="Arial"/>
              </a:defRPr>
            </a:lvl1pPr>
          </a:lstStyle>
          <a:p>
            <a:pPr/>
            <a:r>
              <a:t>1. Disability &amp; Work in the U.S.</a:t>
            </a:r>
          </a:p>
        </p:txBody>
      </p:sp>
      <p:sp>
        <p:nvSpPr>
          <p:cNvPr id="578" name="Shape 578"/>
          <p:cNvSpPr/>
          <p:nvPr>
            <p:ph type="body" idx="1"/>
          </p:nvPr>
        </p:nvSpPr>
        <p:spPr>
          <a:xfrm>
            <a:off x="457200" y="1600200"/>
            <a:ext cx="8229600" cy="4526101"/>
          </a:xfrm>
          <a:prstGeom prst="rect">
            <a:avLst/>
          </a:prstGeom>
        </p:spPr>
        <p:txBody>
          <a:bodyPr/>
          <a:lstStyle/>
          <a:p>
            <a:pPr marL="457200" indent="-457200">
              <a:spcBef>
                <a:spcPts val="0"/>
              </a:spcBef>
              <a:buClr>
                <a:srgbClr val="134F5C"/>
              </a:buClr>
              <a:defRPr sz="3600">
                <a:solidFill>
                  <a:srgbClr val="134F5C"/>
                </a:solidFill>
                <a:latin typeface="Arial"/>
                <a:ea typeface="Arial"/>
                <a:cs typeface="Arial"/>
                <a:sym typeface="Arial"/>
              </a:defRPr>
            </a:pPr>
            <a:r>
              <a:t>The Demographics of Disability </a:t>
            </a:r>
          </a:p>
          <a:p>
            <a:pPr marL="0" indent="0">
              <a:spcBef>
                <a:spcPts val="0"/>
              </a:spcBef>
              <a:buSzTx/>
              <a:buNone/>
              <a:defRPr sz="3600">
                <a:solidFill>
                  <a:srgbClr val="134F5C"/>
                </a:solidFill>
                <a:latin typeface="Arial"/>
                <a:ea typeface="Arial"/>
                <a:cs typeface="Arial"/>
                <a:sym typeface="Arial"/>
              </a:defRPr>
            </a:pPr>
          </a:p>
          <a:p>
            <a:pPr marL="457200" indent="-457200">
              <a:spcBef>
                <a:spcPts val="0"/>
              </a:spcBef>
              <a:buClr>
                <a:srgbClr val="134F5C"/>
              </a:buClr>
              <a:defRPr b="1" sz="3600">
                <a:solidFill>
                  <a:srgbClr val="134F5C"/>
                </a:solidFill>
                <a:latin typeface="Arial"/>
                <a:ea typeface="Arial"/>
                <a:cs typeface="Arial"/>
                <a:sym typeface="Arial"/>
              </a:defRPr>
            </a:pPr>
            <a:r>
              <a:t>Economic Outcomes</a:t>
            </a:r>
            <a:r>
              <a:rPr b="0"/>
              <a:t> </a:t>
            </a:r>
          </a:p>
        </p:txBody>
      </p:sp>
      <p:pic>
        <p:nvPicPr>
          <p:cNvPr id="579"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1" name="Shape 581"/>
          <p:cNvSpPr/>
          <p:nvPr>
            <p:ph type="title"/>
          </p:nvPr>
        </p:nvSpPr>
        <p:spPr>
          <a:xfrm>
            <a:off x="457200" y="350838"/>
            <a:ext cx="8229600" cy="1143001"/>
          </a:xfrm>
          <a:prstGeom prst="rect">
            <a:avLst/>
          </a:prstGeom>
        </p:spPr>
        <p:txBody>
          <a:bodyPr/>
          <a:lstStyle>
            <a:lvl1pPr defTabSz="676655">
              <a:defRPr sz="3256">
                <a:solidFill>
                  <a:srgbClr val="7F7F7F"/>
                </a:solidFill>
                <a:latin typeface="Arial"/>
                <a:ea typeface="Arial"/>
                <a:cs typeface="Arial"/>
                <a:sym typeface="Arial"/>
              </a:defRPr>
            </a:lvl1pPr>
          </a:lstStyle>
          <a:p>
            <a:pPr/>
            <a:r>
              <a:t>Economic Outcomes</a:t>
            </a:r>
          </a:p>
        </p:txBody>
      </p:sp>
      <p:pic>
        <p:nvPicPr>
          <p:cNvPr id="582"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pic>
        <p:nvPicPr>
          <p:cNvPr id="583" name="image17.png" descr="Chart: Households in or near poverty&#10;&#10;Bar chart title reads, &quot;Percent of Households Living in or Near Poverty by Household Member Disability, At or Below 200% of the Official Poverty Measure, 2015.&quot; Footnote reads, &quot;Source: Authors' calculations using the American Community Survey five-year sample (2011-2015).&quot; Bars show the following results:&#10;&#10;Households with no one with a disability: 34.8 percent live in poverty&#10;&#10;Households with one or more members with disabilities: 46.0 percent live in poverty&#10;&#10;Households with one or more seniors with disabiliteis (65+ years old): 40.6 percent live in poverty&#10;&#10;Households where the household head has disabilities: 51.4 percent live in poverty&#10;&#10;Households with one or more working-age adults with disabilities (18-54 years old): 52.6 percent live in poverty&#10;&#10;Households with one or more children with disabilities (5-17 years old): 59.5 percent live in poverty"/>
          <p:cNvPicPr>
            <a:picLocks noChangeAspect="1"/>
          </p:cNvPicPr>
          <p:nvPr/>
        </p:nvPicPr>
        <p:blipFill>
          <a:blip r:embed="rId3">
            <a:extLst/>
          </a:blip>
          <a:stretch>
            <a:fillRect/>
          </a:stretch>
        </p:blipFill>
        <p:spPr>
          <a:xfrm>
            <a:off x="0" y="1346502"/>
            <a:ext cx="9144000" cy="4440292"/>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5" name="Shape 585"/>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Economic Outcomes</a:t>
            </a:r>
          </a:p>
        </p:txBody>
      </p:sp>
      <p:sp>
        <p:nvSpPr>
          <p:cNvPr id="586" name="Shape 586"/>
          <p:cNvSpPr/>
          <p:nvPr>
            <p:ph type="body" idx="1"/>
          </p:nvPr>
        </p:nvSpPr>
        <p:spPr>
          <a:xfrm>
            <a:off x="457200" y="1600200"/>
            <a:ext cx="8229600" cy="4526101"/>
          </a:xfrm>
          <a:prstGeom prst="rect">
            <a:avLst/>
          </a:prstGeom>
        </p:spPr>
        <p:txBody>
          <a:bodyPr/>
          <a:lstStyle/>
          <a:p>
            <a:pPr marL="457200">
              <a:spcBef>
                <a:spcPts val="0"/>
              </a:spcBef>
              <a:buClr>
                <a:srgbClr val="134F5C"/>
              </a:buClr>
              <a:defRPr>
                <a:solidFill>
                  <a:srgbClr val="134F5C"/>
                </a:solidFill>
                <a:latin typeface="Arial"/>
                <a:ea typeface="Arial"/>
                <a:cs typeface="Arial"/>
                <a:sym typeface="Arial"/>
              </a:defRPr>
            </a:pPr>
            <a:r>
              <a:t>Households with at least one member with disability face higher poverty rates:</a:t>
            </a:r>
          </a:p>
          <a:p>
            <a:pPr marL="457200">
              <a:spcBef>
                <a:spcPts val="0"/>
              </a:spcBef>
              <a:buClr>
                <a:srgbClr val="134F5C"/>
              </a:buClr>
              <a:defRPr sz="2800">
                <a:solidFill>
                  <a:srgbClr val="134F5C"/>
                </a:solidFill>
                <a:latin typeface="Arial"/>
                <a:ea typeface="Arial"/>
                <a:cs typeface="Arial"/>
                <a:sym typeface="Arial"/>
              </a:defRPr>
            </a:pPr>
          </a:p>
          <a:p>
            <a:pPr lvl="1" marL="1031875" indent="-282575">
              <a:spcBef>
                <a:spcPts val="0"/>
              </a:spcBef>
              <a:buClr>
                <a:srgbClr val="134F5C"/>
              </a:buClr>
              <a:defRPr sz="2800">
                <a:solidFill>
                  <a:srgbClr val="134F5C"/>
                </a:solidFill>
                <a:latin typeface="Arial"/>
                <a:ea typeface="Arial"/>
                <a:cs typeface="Arial"/>
                <a:sym typeface="Arial"/>
              </a:defRPr>
            </a:pPr>
            <a:r>
              <a:t>35% of households with no one with disability are at or below 200% of the official poverty measure vs. 46% with at least one member with disability </a:t>
            </a:r>
          </a:p>
        </p:txBody>
      </p:sp>
      <p:pic>
        <p:nvPicPr>
          <p:cNvPr id="587"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9" name="Shape 589"/>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Economic Outcomes &amp; Race</a:t>
            </a:r>
          </a:p>
        </p:txBody>
      </p:sp>
      <p:sp>
        <p:nvSpPr>
          <p:cNvPr id="590" name="Shape 590"/>
          <p:cNvSpPr/>
          <p:nvPr>
            <p:ph type="body" idx="1"/>
          </p:nvPr>
        </p:nvSpPr>
        <p:spPr>
          <a:xfrm>
            <a:off x="457200" y="1600200"/>
            <a:ext cx="8229600" cy="4526101"/>
          </a:xfrm>
          <a:prstGeom prst="rect">
            <a:avLst/>
          </a:prstGeom>
        </p:spPr>
        <p:txBody>
          <a:bodyPr/>
          <a:lstStyle/>
          <a:p>
            <a:pPr marL="457200">
              <a:spcBef>
                <a:spcPts val="0"/>
              </a:spcBef>
              <a:buClr>
                <a:srgbClr val="134F5C"/>
              </a:buClr>
              <a:defRPr>
                <a:solidFill>
                  <a:srgbClr val="134F5C"/>
                </a:solidFill>
                <a:latin typeface="Arial"/>
                <a:ea typeface="Arial"/>
                <a:cs typeface="Arial"/>
                <a:sym typeface="Arial"/>
              </a:defRPr>
            </a:pPr>
            <a:r>
              <a:t>People with disabilities face substantially higher unemployment rates across racial/ethnic groups </a:t>
            </a:r>
          </a:p>
          <a:p>
            <a:pPr marL="0" indent="0">
              <a:spcBef>
                <a:spcPts val="0"/>
              </a:spcBef>
              <a:buSzTx/>
              <a:buNone/>
              <a:defRPr>
                <a:solidFill>
                  <a:srgbClr val="134F5C"/>
                </a:solidFill>
                <a:latin typeface="Arial"/>
                <a:ea typeface="Arial"/>
                <a:cs typeface="Arial"/>
                <a:sym typeface="Arial"/>
              </a:defRPr>
            </a:pPr>
          </a:p>
          <a:p>
            <a:pPr marL="457200">
              <a:spcBef>
                <a:spcPts val="0"/>
              </a:spcBef>
              <a:buClr>
                <a:srgbClr val="134F5C"/>
              </a:buClr>
              <a:defRPr>
                <a:solidFill>
                  <a:srgbClr val="134F5C"/>
                </a:solidFill>
                <a:latin typeface="Arial"/>
                <a:ea typeface="Arial"/>
                <a:cs typeface="Arial"/>
                <a:sym typeface="Arial"/>
              </a:defRPr>
            </a:pPr>
            <a:r>
              <a:t>African Americans have highest at 17%, followed by Hispanics/Latinos at 12.5%, Asians at 11%</a:t>
            </a:r>
          </a:p>
        </p:txBody>
      </p:sp>
      <p:pic>
        <p:nvPicPr>
          <p:cNvPr id="591"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3" name="Shape 593"/>
          <p:cNvSpPr/>
          <p:nvPr>
            <p:ph type="title"/>
          </p:nvPr>
        </p:nvSpPr>
        <p:spPr>
          <a:xfrm>
            <a:off x="457200" y="503237"/>
            <a:ext cx="8229600" cy="1143001"/>
          </a:xfrm>
          <a:prstGeom prst="rect">
            <a:avLst/>
          </a:prstGeom>
        </p:spPr>
        <p:txBody>
          <a:bodyPr/>
          <a:lstStyle>
            <a:lvl1pPr defTabSz="676655">
              <a:defRPr sz="3256">
                <a:solidFill>
                  <a:srgbClr val="7F7F7F"/>
                </a:solidFill>
                <a:latin typeface="Arial"/>
                <a:ea typeface="Arial"/>
                <a:cs typeface="Arial"/>
                <a:sym typeface="Arial"/>
              </a:defRPr>
            </a:lvl1pPr>
          </a:lstStyle>
          <a:p>
            <a:pPr/>
            <a:r>
              <a:t>Economic Outcomes &amp; Gender</a:t>
            </a:r>
          </a:p>
        </p:txBody>
      </p:sp>
      <p:pic>
        <p:nvPicPr>
          <p:cNvPr id="594" name="image18.png" descr="Chart: Employment Rate by Gender and Disability Status&#10;&#10;Bar chart title reads, &quot;Employment Rate by Gener and Disability Status, Age 18 and Over, 2015.&quot; Header reads, &quot;Men and Women with Disabilities Face Substantially Lower Employment Rates.&quot; Footer reads, &quot;Source: Authors' calculations using the American Community Survey five-year sample (2011-2015). Chart findings are described on the next slide."/>
          <p:cNvPicPr>
            <a:picLocks noChangeAspect="1"/>
          </p:cNvPicPr>
          <p:nvPr/>
        </p:nvPicPr>
        <p:blipFill>
          <a:blip r:embed="rId2">
            <a:extLst/>
          </a:blip>
          <a:stretch>
            <a:fillRect/>
          </a:stretch>
        </p:blipFill>
        <p:spPr>
          <a:xfrm>
            <a:off x="863602" y="1342985"/>
            <a:ext cx="7399495" cy="4715897"/>
          </a:xfrm>
          <a:prstGeom prst="rect">
            <a:avLst/>
          </a:prstGeom>
          <a:ln w="12700">
            <a:miter lim="400000"/>
          </a:ln>
        </p:spPr>
      </p:pic>
      <p:pic>
        <p:nvPicPr>
          <p:cNvPr id="595" name="image15.png"/>
          <p:cNvPicPr>
            <a:picLocks noChangeAspect="1"/>
          </p:cNvPicPr>
          <p:nvPr/>
        </p:nvPicPr>
        <p:blipFill>
          <a:blip r:embed="rId3">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7" name="Shape 597"/>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Economic Outcomes &amp; Gender</a:t>
            </a:r>
          </a:p>
        </p:txBody>
      </p:sp>
      <p:sp>
        <p:nvSpPr>
          <p:cNvPr id="598" name="Shape 598"/>
          <p:cNvSpPr/>
          <p:nvPr>
            <p:ph type="body" idx="1"/>
          </p:nvPr>
        </p:nvSpPr>
        <p:spPr>
          <a:xfrm>
            <a:off x="457200" y="1600200"/>
            <a:ext cx="8229600" cy="4526101"/>
          </a:xfrm>
          <a:prstGeom prst="rect">
            <a:avLst/>
          </a:prstGeom>
        </p:spPr>
        <p:txBody>
          <a:bodyPr/>
          <a:lstStyle/>
          <a:p>
            <a:pPr marL="457200">
              <a:spcBef>
                <a:spcPts val="0"/>
              </a:spcBef>
              <a:buClr>
                <a:srgbClr val="134F5C"/>
              </a:buClr>
              <a:defRPr>
                <a:solidFill>
                  <a:srgbClr val="134F5C"/>
                </a:solidFill>
                <a:latin typeface="Arial"/>
                <a:ea typeface="Arial"/>
                <a:cs typeface="Arial"/>
                <a:sym typeface="Arial"/>
              </a:defRPr>
            </a:pPr>
            <a:r>
              <a:t>People with disabilities face lower employment rates across gender: </a:t>
            </a:r>
          </a:p>
          <a:p>
            <a:pPr marL="0" indent="0">
              <a:spcBef>
                <a:spcPts val="0"/>
              </a:spcBef>
              <a:buSzTx/>
              <a:buNone/>
              <a:defRPr sz="2400">
                <a:solidFill>
                  <a:srgbClr val="134F5C"/>
                </a:solidFill>
                <a:latin typeface="Arial"/>
                <a:ea typeface="Arial"/>
                <a:cs typeface="Arial"/>
                <a:sym typeface="Arial"/>
              </a:defRPr>
            </a:pPr>
          </a:p>
          <a:p>
            <a:pPr lvl="1" marL="1031875" indent="-282575">
              <a:spcBef>
                <a:spcPts val="0"/>
              </a:spcBef>
              <a:buClr>
                <a:srgbClr val="134F5C"/>
              </a:buClr>
              <a:defRPr sz="2800">
                <a:solidFill>
                  <a:srgbClr val="134F5C"/>
                </a:solidFill>
                <a:latin typeface="Arial"/>
                <a:ea typeface="Arial"/>
                <a:cs typeface="Arial"/>
                <a:sym typeface="Arial"/>
              </a:defRPr>
            </a:pPr>
            <a:r>
              <a:t>Men with disabilities have employment rate of </a:t>
            </a:r>
            <a:r>
              <a:rPr b="1"/>
              <a:t>36% </a:t>
            </a:r>
            <a:r>
              <a:t>vs. </a:t>
            </a:r>
            <a:r>
              <a:rPr b="1"/>
              <a:t>74% </a:t>
            </a:r>
            <a:r>
              <a:t>for men without</a:t>
            </a:r>
          </a:p>
          <a:p>
            <a:pPr lvl="1" marL="1031875" indent="-282575">
              <a:spcBef>
                <a:spcPts val="0"/>
              </a:spcBef>
              <a:buClr>
                <a:srgbClr val="134F5C"/>
              </a:buClr>
              <a:defRPr sz="2800">
                <a:solidFill>
                  <a:srgbClr val="134F5C"/>
                </a:solidFill>
                <a:latin typeface="Arial"/>
                <a:ea typeface="Arial"/>
                <a:cs typeface="Arial"/>
                <a:sym typeface="Arial"/>
              </a:defRPr>
            </a:pPr>
          </a:p>
          <a:p>
            <a:pPr lvl="1" marL="1031875" indent="-282575">
              <a:spcBef>
                <a:spcPts val="0"/>
              </a:spcBef>
              <a:buClr>
                <a:srgbClr val="134F5C"/>
              </a:buClr>
              <a:defRPr sz="2800">
                <a:solidFill>
                  <a:srgbClr val="134F5C"/>
                </a:solidFill>
                <a:latin typeface="Arial"/>
                <a:ea typeface="Arial"/>
                <a:cs typeface="Arial"/>
                <a:sym typeface="Arial"/>
              </a:defRPr>
            </a:pPr>
            <a:r>
              <a:t>Women have rates of </a:t>
            </a:r>
            <a:r>
              <a:rPr b="1"/>
              <a:t>30% </a:t>
            </a:r>
            <a:r>
              <a:t>vs. </a:t>
            </a:r>
            <a:r>
              <a:rPr b="1"/>
              <a:t>66%</a:t>
            </a:r>
          </a:p>
        </p:txBody>
      </p:sp>
      <p:pic>
        <p:nvPicPr>
          <p:cNvPr id="599"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1" name="Shape 601"/>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Overview</a:t>
            </a:r>
          </a:p>
        </p:txBody>
      </p:sp>
      <p:sp>
        <p:nvSpPr>
          <p:cNvPr id="602" name="Shape 602"/>
          <p:cNvSpPr/>
          <p:nvPr>
            <p:ph type="body" idx="1"/>
          </p:nvPr>
        </p:nvSpPr>
        <p:spPr>
          <a:xfrm>
            <a:off x="457200" y="1600200"/>
            <a:ext cx="8229600" cy="4526101"/>
          </a:xfrm>
          <a:prstGeom prst="rect">
            <a:avLst/>
          </a:prstGeom>
        </p:spPr>
        <p:txBody>
          <a:bodyPr/>
          <a:lstStyle/>
          <a:p>
            <a:pPr marL="457200" indent="-457200">
              <a:spcBef>
                <a:spcPts val="0"/>
              </a:spcBef>
              <a:buClr>
                <a:srgbClr val="134F5C"/>
              </a:buClr>
              <a:buFontTx/>
              <a:buAutoNum type="arabicPeriod" startAt="1"/>
              <a:defRPr sz="3600">
                <a:solidFill>
                  <a:srgbClr val="134F5C"/>
                </a:solidFill>
                <a:latin typeface="Arial"/>
                <a:ea typeface="Arial"/>
                <a:cs typeface="Arial"/>
                <a:sym typeface="Arial"/>
              </a:defRPr>
            </a:pPr>
            <a:r>
              <a:t>Disability &amp; Work in the U.S</a:t>
            </a:r>
            <a:r>
              <a:rPr b="1"/>
              <a:t>.</a:t>
            </a:r>
            <a:endParaRPr b="1"/>
          </a:p>
          <a:p>
            <a:pPr marL="457200" indent="-457200">
              <a:spcBef>
                <a:spcPts val="0"/>
              </a:spcBef>
              <a:buClr>
                <a:srgbClr val="134F5C"/>
              </a:buClr>
              <a:buFontTx/>
              <a:buAutoNum type="arabicPeriod" startAt="1"/>
              <a:defRPr b="1" sz="3600">
                <a:solidFill>
                  <a:srgbClr val="134F5C"/>
                </a:solidFill>
                <a:latin typeface="Arial"/>
                <a:ea typeface="Arial"/>
                <a:cs typeface="Arial"/>
                <a:sym typeface="Arial"/>
              </a:defRPr>
            </a:pPr>
          </a:p>
          <a:p>
            <a:pPr marL="457200" indent="-457200">
              <a:spcBef>
                <a:spcPts val="0"/>
              </a:spcBef>
              <a:buClr>
                <a:srgbClr val="134F5C"/>
              </a:buClr>
              <a:buFontTx/>
              <a:buAutoNum type="arabicPeriod" startAt="2"/>
              <a:defRPr b="1" sz="3600">
                <a:solidFill>
                  <a:srgbClr val="134F5C"/>
                </a:solidFill>
                <a:latin typeface="Arial"/>
                <a:ea typeface="Arial"/>
                <a:cs typeface="Arial"/>
                <a:sym typeface="Arial"/>
              </a:defRPr>
            </a:pPr>
            <a:r>
              <a:t> Key Findings</a:t>
            </a:r>
          </a:p>
          <a:p>
            <a:pPr marL="457200" indent="-457200">
              <a:spcBef>
                <a:spcPts val="0"/>
              </a:spcBef>
              <a:buClr>
                <a:srgbClr val="134F5C"/>
              </a:buClr>
              <a:buFontTx/>
              <a:buAutoNum type="arabicPeriod" startAt="2"/>
              <a:defRPr sz="3600">
                <a:solidFill>
                  <a:srgbClr val="134F5C"/>
                </a:solidFill>
                <a:latin typeface="Arial"/>
                <a:ea typeface="Arial"/>
                <a:cs typeface="Arial"/>
                <a:sym typeface="Arial"/>
              </a:defRPr>
            </a:pPr>
          </a:p>
          <a:p>
            <a:pPr marL="457200" indent="-457200">
              <a:spcBef>
                <a:spcPts val="0"/>
              </a:spcBef>
              <a:buClr>
                <a:srgbClr val="134F5C"/>
              </a:buClr>
              <a:buFontTx/>
              <a:buAutoNum type="arabicPeriod" startAt="3"/>
              <a:defRPr sz="3600">
                <a:solidFill>
                  <a:srgbClr val="134F5C"/>
                </a:solidFill>
                <a:latin typeface="Arial"/>
                <a:ea typeface="Arial"/>
                <a:cs typeface="Arial"/>
                <a:sym typeface="Arial"/>
              </a:defRPr>
            </a:pPr>
            <a:r>
              <a:t>Policy Recommendations </a:t>
            </a:r>
          </a:p>
        </p:txBody>
      </p:sp>
      <p:pic>
        <p:nvPicPr>
          <p:cNvPr id="603"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5" name="Shape 605"/>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2. Key Findings</a:t>
            </a:r>
          </a:p>
        </p:txBody>
      </p:sp>
      <p:sp>
        <p:nvSpPr>
          <p:cNvPr id="606" name="Shape 606"/>
          <p:cNvSpPr/>
          <p:nvPr>
            <p:ph type="body" idx="1"/>
          </p:nvPr>
        </p:nvSpPr>
        <p:spPr>
          <a:xfrm>
            <a:off x="457200" y="1422792"/>
            <a:ext cx="8229600" cy="4526101"/>
          </a:xfrm>
          <a:prstGeom prst="rect">
            <a:avLst/>
          </a:prstGeom>
        </p:spPr>
        <p:txBody>
          <a:bodyPr/>
          <a:lstStyle/>
          <a:p>
            <a:pPr marL="0" indent="0">
              <a:spcBef>
                <a:spcPts val="0"/>
              </a:spcBef>
              <a:buSzTx/>
              <a:buNone/>
              <a:defRPr b="1" sz="3600">
                <a:solidFill>
                  <a:srgbClr val="134F5C"/>
                </a:solidFill>
                <a:latin typeface="Arial"/>
                <a:ea typeface="Arial"/>
                <a:cs typeface="Arial"/>
                <a:sym typeface="Arial"/>
              </a:defRPr>
            </a:pPr>
            <a:r>
              <a:t>a. </a:t>
            </a:r>
            <a:r>
              <a:rPr b="0"/>
              <a:t>Need</a:t>
            </a:r>
            <a:r>
              <a:t> </a:t>
            </a:r>
            <a:r>
              <a:rPr b="0"/>
              <a:t>more </a:t>
            </a:r>
            <a:r>
              <a:t>comprehensive &amp; modern policies</a:t>
            </a:r>
          </a:p>
          <a:p>
            <a:pPr marL="0" indent="0">
              <a:spcBef>
                <a:spcPts val="0"/>
              </a:spcBef>
              <a:buSzTx/>
              <a:buNone/>
              <a:defRPr b="1" sz="3600">
                <a:solidFill>
                  <a:srgbClr val="134F5C"/>
                </a:solidFill>
                <a:latin typeface="Arial"/>
                <a:ea typeface="Arial"/>
                <a:cs typeface="Arial"/>
                <a:sym typeface="Arial"/>
              </a:defRPr>
            </a:pPr>
          </a:p>
          <a:p>
            <a:pPr marL="0" indent="0">
              <a:spcBef>
                <a:spcPts val="0"/>
              </a:spcBef>
              <a:buSzTx/>
              <a:buNone/>
              <a:defRPr b="1" sz="3600">
                <a:solidFill>
                  <a:srgbClr val="134F5C"/>
                </a:solidFill>
                <a:latin typeface="Arial"/>
                <a:ea typeface="Arial"/>
                <a:cs typeface="Arial"/>
                <a:sym typeface="Arial"/>
              </a:defRPr>
            </a:pPr>
            <a:r>
              <a:t>b. </a:t>
            </a:r>
            <a:r>
              <a:rPr b="0"/>
              <a:t>Paid leave helps workers, including people with disabilities &amp; their families, </a:t>
            </a:r>
            <a:r>
              <a:t>address own/family member’s health</a:t>
            </a:r>
          </a:p>
        </p:txBody>
      </p:sp>
      <p:pic>
        <p:nvPicPr>
          <p:cNvPr id="607"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9" name="Shape 609"/>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2. Key Findings (Continued)</a:t>
            </a:r>
          </a:p>
        </p:txBody>
      </p:sp>
      <p:sp>
        <p:nvSpPr>
          <p:cNvPr id="610" name="Shape 610"/>
          <p:cNvSpPr/>
          <p:nvPr>
            <p:ph type="body" idx="1"/>
          </p:nvPr>
        </p:nvSpPr>
        <p:spPr>
          <a:xfrm>
            <a:off x="457200" y="1600200"/>
            <a:ext cx="8229600" cy="4526101"/>
          </a:xfrm>
          <a:prstGeom prst="rect">
            <a:avLst/>
          </a:prstGeom>
        </p:spPr>
        <p:txBody>
          <a:bodyPr/>
          <a:lstStyle/>
          <a:p>
            <a:pPr marL="0" indent="0">
              <a:spcBef>
                <a:spcPts val="0"/>
              </a:spcBef>
              <a:buSzTx/>
              <a:buNone/>
              <a:defRPr b="1" sz="3600">
                <a:solidFill>
                  <a:srgbClr val="134F5C"/>
                </a:solidFill>
                <a:latin typeface="Arial"/>
                <a:ea typeface="Arial"/>
                <a:cs typeface="Arial"/>
                <a:sym typeface="Arial"/>
              </a:defRPr>
            </a:pPr>
            <a:r>
              <a:t>c. </a:t>
            </a:r>
            <a:r>
              <a:rPr b="0"/>
              <a:t>Paid leave boosts </a:t>
            </a:r>
            <a:r>
              <a:t>employment</a:t>
            </a:r>
            <a:r>
              <a:rPr b="0"/>
              <a:t>, </a:t>
            </a:r>
            <a:r>
              <a:t>economic security &amp; opportunity</a:t>
            </a:r>
          </a:p>
          <a:p>
            <a:pPr marL="69850">
              <a:spcBef>
                <a:spcPts val="0"/>
              </a:spcBef>
              <a:buSzTx/>
              <a:buNone/>
              <a:defRPr b="1" sz="3600">
                <a:solidFill>
                  <a:srgbClr val="134F5C"/>
                </a:solidFill>
                <a:latin typeface="Arial"/>
                <a:ea typeface="Arial"/>
                <a:cs typeface="Arial"/>
                <a:sym typeface="Arial"/>
              </a:defRPr>
            </a:pPr>
          </a:p>
          <a:p>
            <a:pPr marL="69850">
              <a:spcBef>
                <a:spcPts val="0"/>
              </a:spcBef>
              <a:buSzTx/>
              <a:buNone/>
              <a:defRPr b="1" sz="3600">
                <a:solidFill>
                  <a:srgbClr val="134F5C"/>
                </a:solidFill>
                <a:latin typeface="Arial"/>
                <a:ea typeface="Arial"/>
                <a:cs typeface="Arial"/>
                <a:sym typeface="Arial"/>
              </a:defRPr>
            </a:pPr>
            <a:r>
              <a:t>d. Access to paid leave </a:t>
            </a:r>
            <a:r>
              <a:rPr b="0"/>
              <a:t>is particularly limited for people with disabilities &amp; their families, including extended family members </a:t>
            </a:r>
          </a:p>
        </p:txBody>
      </p:sp>
      <p:pic>
        <p:nvPicPr>
          <p:cNvPr id="611"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3" name="Shape 613"/>
          <p:cNvSpPr/>
          <p:nvPr>
            <p:ph type="title"/>
          </p:nvPr>
        </p:nvSpPr>
        <p:spPr>
          <a:xfrm>
            <a:off x="0" y="274649"/>
            <a:ext cx="9144000" cy="1143001"/>
          </a:xfrm>
          <a:prstGeom prst="rect">
            <a:avLst/>
          </a:prstGeom>
        </p:spPr>
        <p:txBody>
          <a:bodyPr/>
          <a:lstStyle>
            <a:lvl1pPr defTabSz="694944">
              <a:defRPr sz="3343">
                <a:solidFill>
                  <a:srgbClr val="7F7F7F"/>
                </a:solidFill>
                <a:latin typeface="Arial"/>
                <a:ea typeface="Arial"/>
                <a:cs typeface="Arial"/>
                <a:sym typeface="Arial"/>
              </a:defRPr>
            </a:lvl1pPr>
          </a:lstStyle>
          <a:p>
            <a:pPr/>
            <a:r>
              <a:t>a. Need More Comprehensive &amp; Modern Policies</a:t>
            </a:r>
          </a:p>
        </p:txBody>
      </p:sp>
      <p:sp>
        <p:nvSpPr>
          <p:cNvPr id="614" name="Shape 614"/>
          <p:cNvSpPr/>
          <p:nvPr>
            <p:ph type="body" idx="1"/>
          </p:nvPr>
        </p:nvSpPr>
        <p:spPr>
          <a:xfrm>
            <a:off x="457200" y="1600200"/>
            <a:ext cx="8229600" cy="4526101"/>
          </a:xfrm>
          <a:prstGeom prst="rect">
            <a:avLst/>
          </a:prstGeom>
        </p:spPr>
        <p:txBody>
          <a:bodyPr/>
          <a:lstStyle/>
          <a:p>
            <a:pPr marL="774700" indent="-457200">
              <a:spcBef>
                <a:spcPts val="0"/>
              </a:spcBef>
              <a:buClr>
                <a:srgbClr val="134F5C"/>
              </a:buClr>
              <a:defRPr>
                <a:solidFill>
                  <a:srgbClr val="134F5C"/>
                </a:solidFill>
                <a:latin typeface="Arial"/>
                <a:ea typeface="Arial"/>
                <a:cs typeface="Arial"/>
                <a:sym typeface="Arial"/>
              </a:defRPr>
            </a:pPr>
            <a:r>
              <a:t>U.S. has </a:t>
            </a:r>
            <a:r>
              <a:rPr b="1"/>
              <a:t>no national paid leave program</a:t>
            </a:r>
            <a:r>
              <a:t>, lags far behind peer nations</a:t>
            </a:r>
          </a:p>
          <a:p>
            <a:pPr marL="774700" indent="-457200">
              <a:spcBef>
                <a:spcPts val="0"/>
              </a:spcBef>
              <a:buClr>
                <a:srgbClr val="134F5C"/>
              </a:buClr>
              <a:defRPr b="1">
                <a:solidFill>
                  <a:srgbClr val="134F5C"/>
                </a:solidFill>
                <a:latin typeface="Arial"/>
                <a:ea typeface="Arial"/>
                <a:cs typeface="Arial"/>
                <a:sym typeface="Arial"/>
              </a:defRPr>
            </a:pPr>
          </a:p>
          <a:p>
            <a:pPr marL="774700" indent="-457200">
              <a:spcBef>
                <a:spcPts val="0"/>
              </a:spcBef>
              <a:buClr>
                <a:srgbClr val="134F5C"/>
              </a:buClr>
              <a:defRPr b="1">
                <a:solidFill>
                  <a:srgbClr val="134F5C"/>
                </a:solidFill>
                <a:latin typeface="Arial"/>
                <a:ea typeface="Arial"/>
                <a:cs typeface="Arial"/>
                <a:sym typeface="Arial"/>
              </a:defRPr>
            </a:pPr>
            <a:r>
              <a:t>Over 3 in 4 voters </a:t>
            </a:r>
            <a:r>
              <a:rPr b="0"/>
              <a:t>&amp;</a:t>
            </a:r>
            <a:r>
              <a:t> 7 in 10 small businesses</a:t>
            </a:r>
            <a:r>
              <a:rPr b="0"/>
              <a:t> support creating national paid leave program </a:t>
            </a:r>
          </a:p>
        </p:txBody>
      </p:sp>
      <p:pic>
        <p:nvPicPr>
          <p:cNvPr id="615"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Shape 496"/>
          <p:cNvSpPr/>
          <p:nvPr>
            <p:ph type="title"/>
          </p:nvPr>
        </p:nvSpPr>
        <p:spPr>
          <a:prstGeom prst="rect">
            <a:avLst/>
          </a:prstGeom>
        </p:spPr>
        <p:txBody>
          <a:bodyPr/>
          <a:lstStyle>
            <a:lvl1pPr>
              <a:defRPr b="1"/>
            </a:lvl1pPr>
          </a:lstStyle>
          <a:p>
            <a:pPr/>
            <a:r>
              <a:t>Speakers</a:t>
            </a:r>
          </a:p>
        </p:txBody>
      </p:sp>
      <p:pic>
        <p:nvPicPr>
          <p:cNvPr id="497" name="image4.jpg" descr="Photo: Lauren Agoratus.&#10;&#10;Photograph of Lauren Agoratus."/>
          <p:cNvPicPr>
            <a:picLocks noChangeAspect="1"/>
          </p:cNvPicPr>
          <p:nvPr/>
        </p:nvPicPr>
        <p:blipFill>
          <a:blip r:embed="rId2">
            <a:extLst/>
          </a:blip>
          <a:stretch>
            <a:fillRect/>
          </a:stretch>
        </p:blipFill>
        <p:spPr>
          <a:xfrm>
            <a:off x="6800974" y="1603530"/>
            <a:ext cx="1525894" cy="1828801"/>
          </a:xfrm>
          <a:prstGeom prst="rect">
            <a:avLst/>
          </a:prstGeom>
          <a:ln w="12700">
            <a:miter lim="400000"/>
          </a:ln>
        </p:spPr>
      </p:pic>
      <p:pic>
        <p:nvPicPr>
          <p:cNvPr id="498" name="image5.jpg" descr="Photo: Erika Hagensen&#10;&#10;Photograph of Erika Hagensen."/>
          <p:cNvPicPr>
            <a:picLocks noChangeAspect="1"/>
          </p:cNvPicPr>
          <p:nvPr/>
        </p:nvPicPr>
        <p:blipFill>
          <a:blip r:embed="rId3">
            <a:extLst/>
          </a:blip>
          <a:stretch>
            <a:fillRect/>
          </a:stretch>
        </p:blipFill>
        <p:spPr>
          <a:xfrm>
            <a:off x="658701" y="1600200"/>
            <a:ext cx="1465327" cy="1828800"/>
          </a:xfrm>
          <a:prstGeom prst="rect">
            <a:avLst/>
          </a:prstGeom>
          <a:ln w="12700">
            <a:miter lim="400000"/>
          </a:ln>
        </p:spPr>
      </p:pic>
      <p:pic>
        <p:nvPicPr>
          <p:cNvPr id="499" name="image6.jpeg" descr="Photo: T.J. Sutcliffe&#10;&#10;Photograph of T.J. Sutcliffe."/>
          <p:cNvPicPr>
            <a:picLocks noChangeAspect="1"/>
          </p:cNvPicPr>
          <p:nvPr/>
        </p:nvPicPr>
        <p:blipFill>
          <a:blip r:embed="rId4">
            <a:extLst/>
          </a:blip>
          <a:srcRect l="0" t="0" r="9794" b="13428"/>
          <a:stretch>
            <a:fillRect/>
          </a:stretch>
        </p:blipFill>
        <p:spPr>
          <a:xfrm>
            <a:off x="4734151" y="1608288"/>
            <a:ext cx="1517714" cy="1820715"/>
          </a:xfrm>
          <a:prstGeom prst="rect">
            <a:avLst/>
          </a:prstGeom>
          <a:ln w="12700">
            <a:miter lim="400000"/>
          </a:ln>
        </p:spPr>
      </p:pic>
      <p:graphicFrame>
        <p:nvGraphicFramePr>
          <p:cNvPr id="500" name="Table 500"/>
          <p:cNvGraphicFramePr/>
          <p:nvPr/>
        </p:nvGraphicFramePr>
        <p:xfrm>
          <a:off x="457200" y="3499174"/>
          <a:ext cx="8229600" cy="3708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57400"/>
                <a:gridCol w="2057400"/>
                <a:gridCol w="2057400"/>
                <a:gridCol w="2057400"/>
              </a:tblGrid>
              <a:tr h="370840">
                <a:tc>
                  <a:txBody>
                    <a:bodyPr/>
                    <a:lstStyle/>
                    <a:p>
                      <a:pPr algn="l">
                        <a:defRPr b="1" sz="2000"/>
                      </a:pPr>
                      <a:r>
                        <a:t>Erika Hagensen</a:t>
                      </a:r>
                      <a:endParaRPr>
                        <a:solidFill>
                          <a:srgbClr val="FFFFFF"/>
                        </a:solidFill>
                      </a:endParaRPr>
                    </a:p>
                    <a:p>
                      <a:pPr algn="l">
                        <a:defRPr sz="1600"/>
                      </a:pPr>
                      <a:r>
                        <a:t>Disability Policy and Advocacy Consultant </a:t>
                      </a:r>
                      <a:endParaRPr b="1">
                        <a:solidFill>
                          <a:srgbClr val="FFFFFF"/>
                        </a:solidFill>
                      </a:endParaRPr>
                    </a:p>
                    <a:p>
                      <a:pPr algn="l">
                        <a:defRPr sz="1600"/>
                      </a:pPr>
                    </a:p>
                    <a:p>
                      <a:pPr algn="l">
                        <a:defRPr sz="1600"/>
                      </a:pPr>
                      <a:r>
                        <a:t>The Arc of North Carolina</a:t>
                      </a:r>
                      <a:endParaRPr b="1">
                        <a:solidFill>
                          <a:srgbClr val="FFFFFF"/>
                        </a:solidFill>
                      </a:endParaRPr>
                    </a:p>
                    <a:p>
                      <a:pPr algn="l">
                        <a:defRPr sz="1600"/>
                      </a:pPr>
                      <a:r>
                        <a:t>North Carolina Council on Developmental Disabilities</a:t>
                      </a:r>
                    </a:p>
                  </a:txBody>
                  <a:tcPr marL="45720" marR="45720" marT="45720" marB="45720" anchor="t" anchorCtr="0" horzOverflow="overflow">
                    <a:lnB w="38100">
                      <a:solidFill>
                        <a:srgbClr val="FFFFFF"/>
                      </a:solidFill>
                    </a:lnB>
                    <a:noFill/>
                  </a:tcPr>
                </a:tc>
                <a:tc>
                  <a:txBody>
                    <a:bodyPr/>
                    <a:lstStyle/>
                    <a:p>
                      <a:pPr algn="l">
                        <a:defRPr b="1" sz="2000"/>
                      </a:pPr>
                      <a:r>
                        <a:t>Kali Grant</a:t>
                      </a:r>
                      <a:endParaRPr>
                        <a:solidFill>
                          <a:srgbClr val="FFFFFF"/>
                        </a:solidFill>
                      </a:endParaRPr>
                    </a:p>
                    <a:p>
                      <a:pPr algn="l">
                        <a:defRPr sz="1600"/>
                      </a:pPr>
                      <a:r>
                        <a:t>Senior Policy Associate</a:t>
                      </a:r>
                      <a:endParaRPr b="1">
                        <a:solidFill>
                          <a:srgbClr val="FFFFFF"/>
                        </a:solidFill>
                      </a:endParaRPr>
                    </a:p>
                    <a:p>
                      <a:pPr algn="l">
                        <a:defRPr sz="1600"/>
                      </a:pPr>
                      <a:r>
                        <a:t>Economic Security &amp; Opportunity Initiative</a:t>
                      </a:r>
                      <a:endParaRPr b="1">
                        <a:solidFill>
                          <a:srgbClr val="FFFFFF"/>
                        </a:solidFill>
                      </a:endParaRPr>
                    </a:p>
                    <a:p>
                      <a:pPr algn="l">
                        <a:defRPr sz="1600"/>
                      </a:pPr>
                    </a:p>
                    <a:p>
                      <a:pPr algn="l">
                        <a:defRPr sz="1600"/>
                      </a:pPr>
                      <a:r>
                        <a:t>Georgetown Center on Poverty and Inequality</a:t>
                      </a:r>
                    </a:p>
                  </a:txBody>
                  <a:tcPr marL="45720" marR="45720" marT="45720" marB="45720" anchor="t" anchorCtr="0" horzOverflow="overflow">
                    <a:lnB w="38100">
                      <a:solidFill>
                        <a:srgbClr val="FFFFFF"/>
                      </a:solidFill>
                    </a:lnB>
                    <a:noFill/>
                  </a:tcPr>
                </a:tc>
                <a:tc>
                  <a:txBody>
                    <a:bodyPr/>
                    <a:lstStyle/>
                    <a:p>
                      <a:pPr algn="l">
                        <a:defRPr b="1" sz="2000"/>
                      </a:pPr>
                      <a:r>
                        <a:t>T.J. Sutcliffe</a:t>
                      </a:r>
                      <a:endParaRPr>
                        <a:solidFill>
                          <a:srgbClr val="FFFFFF"/>
                        </a:solidFill>
                      </a:endParaRPr>
                    </a:p>
                    <a:p>
                      <a:pPr algn="l">
                        <a:defRPr sz="1600"/>
                      </a:pPr>
                      <a:r>
                        <a:t>Director, Income &amp; Housing Policy</a:t>
                      </a:r>
                      <a:endParaRPr b="1">
                        <a:solidFill>
                          <a:srgbClr val="FFFFFF"/>
                        </a:solidFill>
                      </a:endParaRPr>
                    </a:p>
                    <a:p>
                      <a:pPr algn="l">
                        <a:defRPr sz="1600"/>
                      </a:pPr>
                    </a:p>
                    <a:p>
                      <a:pPr algn="l">
                        <a:defRPr sz="1600"/>
                      </a:pPr>
                      <a:r>
                        <a:t>The Arc of the U.S.</a:t>
                      </a:r>
                    </a:p>
                  </a:txBody>
                  <a:tcPr marL="45720" marR="45720" marT="45720" marB="45720" anchor="t" anchorCtr="0" horzOverflow="overflow">
                    <a:lnB w="38100">
                      <a:solidFill>
                        <a:srgbClr val="FFFFFF"/>
                      </a:solidFill>
                    </a:lnB>
                    <a:noFill/>
                  </a:tcPr>
                </a:tc>
                <a:tc>
                  <a:txBody>
                    <a:bodyPr/>
                    <a:lstStyle/>
                    <a:p>
                      <a:pPr algn="l">
                        <a:defRPr b="1" sz="2000"/>
                      </a:pPr>
                      <a:r>
                        <a:t>Lauren Agoratus</a:t>
                      </a:r>
                    </a:p>
                    <a:p>
                      <a:pPr algn="l">
                        <a:defRPr sz="1600"/>
                      </a:pPr>
                      <a:r>
                        <a:t>State Coordinator</a:t>
                      </a:r>
                      <a:endParaRPr b="1">
                        <a:solidFill>
                          <a:srgbClr val="FFFFFF"/>
                        </a:solidFill>
                      </a:endParaRPr>
                    </a:p>
                    <a:p>
                      <a:pPr algn="l">
                        <a:defRPr sz="1600"/>
                      </a:pPr>
                    </a:p>
                    <a:p>
                      <a:pPr algn="l">
                        <a:defRPr sz="1600"/>
                      </a:pPr>
                      <a:r>
                        <a:t>Family Voices New Jersey</a:t>
                      </a:r>
                    </a:p>
                  </a:txBody>
                  <a:tcPr marL="45720" marR="45720" marT="45720" marB="45720" anchor="t" anchorCtr="0" horzOverflow="overflow">
                    <a:lnB w="38100">
                      <a:solidFill>
                        <a:srgbClr val="FFFFFF"/>
                      </a:solidFill>
                    </a:lnB>
                    <a:noFill/>
                  </a:tcPr>
                </a:tc>
              </a:tr>
            </a:tbl>
          </a:graphicData>
        </a:graphic>
      </p:graphicFrame>
      <p:pic>
        <p:nvPicPr>
          <p:cNvPr id="501" name="image7-small.jpg" descr="Photo: Kali Grant.&#10;&#10;Photograph of Kali Grant."/>
          <p:cNvPicPr>
            <a:picLocks noChangeAspect="1"/>
          </p:cNvPicPr>
          <p:nvPr/>
        </p:nvPicPr>
        <p:blipFill>
          <a:blip r:embed="rId5">
            <a:extLst/>
          </a:blip>
          <a:srcRect l="26668" t="0" r="16669" b="0"/>
          <a:stretch>
            <a:fillRect/>
          </a:stretch>
        </p:blipFill>
        <p:spPr>
          <a:xfrm>
            <a:off x="2604017" y="1603530"/>
            <a:ext cx="1554481" cy="1828801"/>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7" name="Shape 617"/>
          <p:cNvSpPr/>
          <p:nvPr>
            <p:ph type="title"/>
          </p:nvPr>
        </p:nvSpPr>
        <p:spPr>
          <a:xfrm>
            <a:off x="0" y="165459"/>
            <a:ext cx="9144000" cy="1143001"/>
          </a:xfrm>
          <a:prstGeom prst="rect">
            <a:avLst/>
          </a:prstGeom>
        </p:spPr>
        <p:txBody>
          <a:bodyPr/>
          <a:lstStyle>
            <a:lvl1pPr defTabSz="731520">
              <a:defRPr sz="3360">
                <a:solidFill>
                  <a:srgbClr val="7F7F7F"/>
                </a:solidFill>
                <a:latin typeface="Arial"/>
                <a:ea typeface="Arial"/>
                <a:cs typeface="Arial"/>
                <a:sym typeface="Arial"/>
              </a:defRPr>
            </a:lvl1pPr>
          </a:lstStyle>
          <a:p>
            <a:pPr/>
            <a:r>
              <a:t>b. Paid Leave Helps Workers Care for Themselves &amp; Family Members</a:t>
            </a:r>
          </a:p>
        </p:txBody>
      </p:sp>
      <p:pic>
        <p:nvPicPr>
          <p:cNvPr id="618" name="image19.png" descr="Chart: Employee's Medical Reasons for Taking Leave, 2012&#10;&#10;Chart title reads, &quot;Employees' Medical Reasons for Taking Leave, 2012.&quot; Header reads, &quot;Almost Three Quarters Took Leave for Own or Family Member's Illness.&quot; Footer reads: &quot;Source: The survey did not ask respondents directly about their disability or leave taken for a disability. Page 71 in Alex Klerman, Jacob, Kelly Daley, and Alysa Pozniak, &quot;Family and Medical Leave in 2012: Technical Report. Abt Associates, 2012. Available at http://www.dol.gov/asp/evaluation/fmla/FMLA-2012-Technical-Report.pdf. Chart findings are described on the next slide."/>
          <p:cNvPicPr>
            <a:picLocks noChangeAspect="1"/>
          </p:cNvPicPr>
          <p:nvPr/>
        </p:nvPicPr>
        <p:blipFill>
          <a:blip r:embed="rId2">
            <a:extLst/>
          </a:blip>
          <a:stretch>
            <a:fillRect/>
          </a:stretch>
        </p:blipFill>
        <p:spPr>
          <a:xfrm>
            <a:off x="627064" y="1400920"/>
            <a:ext cx="7648268" cy="4912029"/>
          </a:xfrm>
          <a:prstGeom prst="rect">
            <a:avLst/>
          </a:prstGeom>
          <a:ln w="12700">
            <a:miter lim="400000"/>
          </a:ln>
        </p:spPr>
      </p:pic>
      <p:pic>
        <p:nvPicPr>
          <p:cNvPr id="619" name="image15.png"/>
          <p:cNvPicPr>
            <a:picLocks noChangeAspect="1"/>
          </p:cNvPicPr>
          <p:nvPr/>
        </p:nvPicPr>
        <p:blipFill>
          <a:blip r:embed="rId3">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1" name="Shape 621"/>
          <p:cNvSpPr/>
          <p:nvPr>
            <p:ph type="title"/>
          </p:nvPr>
        </p:nvSpPr>
        <p:spPr>
          <a:xfrm>
            <a:off x="1" y="494860"/>
            <a:ext cx="9144001" cy="1005263"/>
          </a:xfrm>
          <a:prstGeom prst="rect">
            <a:avLst/>
          </a:prstGeom>
        </p:spPr>
        <p:txBody>
          <a:bodyPr/>
          <a:lstStyle>
            <a:lvl1pPr defTabSz="640079">
              <a:defRPr sz="2800">
                <a:solidFill>
                  <a:srgbClr val="7F7F7F"/>
                </a:solidFill>
                <a:latin typeface="Arial"/>
                <a:ea typeface="Arial"/>
                <a:cs typeface="Arial"/>
                <a:sym typeface="Arial"/>
              </a:defRPr>
            </a:lvl1pPr>
          </a:lstStyle>
          <a:p>
            <a:pPr/>
            <a:r>
              <a:t>b. Paid Leave Helps Workers Care for Themselves &amp; Family Members (2)</a:t>
            </a:r>
          </a:p>
        </p:txBody>
      </p:sp>
      <p:sp>
        <p:nvSpPr>
          <p:cNvPr id="622" name="Shape 622"/>
          <p:cNvSpPr/>
          <p:nvPr>
            <p:ph type="body" idx="1"/>
          </p:nvPr>
        </p:nvSpPr>
        <p:spPr>
          <a:xfrm>
            <a:off x="457200" y="1913605"/>
            <a:ext cx="8229600" cy="4526101"/>
          </a:xfrm>
          <a:prstGeom prst="rect">
            <a:avLst/>
          </a:prstGeom>
        </p:spPr>
        <p:txBody>
          <a:bodyPr/>
          <a:lstStyle/>
          <a:p>
            <a:pPr marL="774700" indent="-457200">
              <a:spcBef>
                <a:spcPts val="0"/>
              </a:spcBef>
              <a:buClr>
                <a:srgbClr val="134F5C"/>
              </a:buClr>
              <a:defRPr>
                <a:solidFill>
                  <a:srgbClr val="134F5C"/>
                </a:solidFill>
                <a:latin typeface="Arial"/>
                <a:ea typeface="Arial"/>
                <a:cs typeface="Arial"/>
                <a:sym typeface="Arial"/>
              </a:defRPr>
            </a:pPr>
            <a:r>
              <a:t>73% of employees’ medical reasons for taking leave was their own/family member’s illness </a:t>
            </a:r>
          </a:p>
          <a:p>
            <a:pPr marL="774700" indent="-457200">
              <a:spcBef>
                <a:spcPts val="0"/>
              </a:spcBef>
              <a:buClr>
                <a:srgbClr val="134F5C"/>
              </a:buClr>
              <a:defRPr>
                <a:solidFill>
                  <a:srgbClr val="134F5C"/>
                </a:solidFill>
                <a:latin typeface="Arial"/>
                <a:ea typeface="Arial"/>
                <a:cs typeface="Arial"/>
                <a:sym typeface="Arial"/>
              </a:defRPr>
            </a:pPr>
          </a:p>
          <a:p>
            <a:pPr marL="774700" indent="-457200">
              <a:spcBef>
                <a:spcPts val="0"/>
              </a:spcBef>
              <a:buClr>
                <a:srgbClr val="134F5C"/>
              </a:buClr>
              <a:defRPr>
                <a:solidFill>
                  <a:srgbClr val="134F5C"/>
                </a:solidFill>
                <a:latin typeface="Arial"/>
                <a:ea typeface="Arial"/>
                <a:cs typeface="Arial"/>
                <a:sym typeface="Arial"/>
              </a:defRPr>
            </a:pPr>
            <a:r>
              <a:t>21% of leave related to new child, while 6% for other reasons</a:t>
            </a:r>
          </a:p>
        </p:txBody>
      </p:sp>
      <p:pic>
        <p:nvPicPr>
          <p:cNvPr id="623"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5" name="Shape 625"/>
          <p:cNvSpPr/>
          <p:nvPr>
            <p:ph type="title"/>
          </p:nvPr>
        </p:nvSpPr>
        <p:spPr>
          <a:xfrm>
            <a:off x="0" y="503249"/>
            <a:ext cx="9144000" cy="1143001"/>
          </a:xfrm>
          <a:prstGeom prst="rect">
            <a:avLst/>
          </a:prstGeom>
        </p:spPr>
        <p:txBody>
          <a:bodyPr/>
          <a:lstStyle>
            <a:lvl1pPr defTabSz="694944">
              <a:defRPr sz="3343">
                <a:solidFill>
                  <a:srgbClr val="7F7F7F"/>
                </a:solidFill>
                <a:latin typeface="Arial"/>
                <a:ea typeface="Arial"/>
                <a:cs typeface="Arial"/>
                <a:sym typeface="Arial"/>
              </a:defRPr>
            </a:lvl1pPr>
          </a:lstStyle>
          <a:p>
            <a:pPr/>
            <a:r>
              <a:t>c. Paid Leave Boosts Economic Security &amp; Opportunity</a:t>
            </a:r>
          </a:p>
        </p:txBody>
      </p:sp>
      <p:sp>
        <p:nvSpPr>
          <p:cNvPr id="626" name="Shape 626"/>
          <p:cNvSpPr/>
          <p:nvPr>
            <p:ph type="body" idx="1"/>
          </p:nvPr>
        </p:nvSpPr>
        <p:spPr>
          <a:xfrm>
            <a:off x="457200" y="2133600"/>
            <a:ext cx="8229600" cy="4526101"/>
          </a:xfrm>
          <a:prstGeom prst="rect">
            <a:avLst/>
          </a:prstGeom>
        </p:spPr>
        <p:txBody>
          <a:bodyPr/>
          <a:lstStyle/>
          <a:p>
            <a:pPr marL="457200" indent="-457200">
              <a:spcBef>
                <a:spcPts val="300"/>
              </a:spcBef>
              <a:buClr>
                <a:srgbClr val="091F3F"/>
              </a:buClr>
              <a:defRPr>
                <a:solidFill>
                  <a:srgbClr val="134F5C"/>
                </a:solidFill>
                <a:latin typeface="Arial"/>
                <a:ea typeface="Arial"/>
                <a:cs typeface="Arial"/>
                <a:sym typeface="Arial"/>
              </a:defRPr>
            </a:pPr>
            <a:r>
              <a:t>Job-protected paid leave can:</a:t>
            </a:r>
          </a:p>
          <a:p>
            <a:pPr lvl="1" marL="857250" indent="-457200">
              <a:spcBef>
                <a:spcPts val="300"/>
              </a:spcBef>
              <a:buClr>
                <a:srgbClr val="091F3F"/>
              </a:buClr>
              <a:defRPr sz="2800">
                <a:solidFill>
                  <a:srgbClr val="134F5C"/>
                </a:solidFill>
                <a:latin typeface="Arial"/>
                <a:ea typeface="Arial"/>
                <a:cs typeface="Arial"/>
                <a:sym typeface="Arial"/>
              </a:defRPr>
            </a:pPr>
            <a:r>
              <a:t>Reduce poverty</a:t>
            </a:r>
          </a:p>
          <a:p>
            <a:pPr lvl="1" marL="857250" indent="-457200">
              <a:spcBef>
                <a:spcPts val="300"/>
              </a:spcBef>
              <a:buClr>
                <a:srgbClr val="091F3F"/>
              </a:buClr>
              <a:defRPr sz="2800">
                <a:solidFill>
                  <a:srgbClr val="134F5C"/>
                </a:solidFill>
                <a:latin typeface="Arial"/>
                <a:ea typeface="Arial"/>
                <a:cs typeface="Arial"/>
                <a:sym typeface="Arial"/>
              </a:defRPr>
            </a:pPr>
            <a:r>
              <a:t>Mitigate potential workforce discrimination</a:t>
            </a:r>
          </a:p>
          <a:p>
            <a:pPr marL="457200" indent="-457200">
              <a:spcBef>
                <a:spcPts val="300"/>
              </a:spcBef>
              <a:buClr>
                <a:srgbClr val="091F3F"/>
              </a:buClr>
              <a:defRPr>
                <a:solidFill>
                  <a:srgbClr val="134F5C"/>
                </a:solidFill>
                <a:latin typeface="Arial"/>
                <a:ea typeface="Arial"/>
                <a:cs typeface="Arial"/>
                <a:sym typeface="Arial"/>
              </a:defRPr>
            </a:pPr>
          </a:p>
          <a:p>
            <a:pPr marL="457200" indent="-457200">
              <a:spcBef>
                <a:spcPts val="300"/>
              </a:spcBef>
              <a:buClr>
                <a:srgbClr val="091F3F"/>
              </a:buClr>
              <a:defRPr>
                <a:solidFill>
                  <a:srgbClr val="134F5C"/>
                </a:solidFill>
                <a:latin typeface="Arial"/>
                <a:ea typeface="Arial"/>
                <a:cs typeface="Arial"/>
                <a:sym typeface="Arial"/>
              </a:defRPr>
            </a:pPr>
            <a:r>
              <a:t>Have positive effects on </a:t>
            </a:r>
            <a:r>
              <a:rPr b="1"/>
              <a:t>wages, labor force attachment, family well-being, &amp; health</a:t>
            </a:r>
          </a:p>
        </p:txBody>
      </p:sp>
      <p:pic>
        <p:nvPicPr>
          <p:cNvPr id="627"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9" name="Shape 629"/>
          <p:cNvSpPr/>
          <p:nvPr>
            <p:ph type="title"/>
          </p:nvPr>
        </p:nvSpPr>
        <p:spPr>
          <a:xfrm>
            <a:off x="0" y="503249"/>
            <a:ext cx="9144000" cy="1143001"/>
          </a:xfrm>
          <a:prstGeom prst="rect">
            <a:avLst/>
          </a:prstGeom>
        </p:spPr>
        <p:txBody>
          <a:bodyPr/>
          <a:lstStyle>
            <a:lvl1pPr defTabSz="694944">
              <a:defRPr sz="3343">
                <a:solidFill>
                  <a:srgbClr val="7F7F7F"/>
                </a:solidFill>
                <a:latin typeface="Arial"/>
                <a:ea typeface="Arial"/>
                <a:cs typeface="Arial"/>
                <a:sym typeface="Arial"/>
              </a:defRPr>
            </a:lvl1pPr>
          </a:lstStyle>
          <a:p>
            <a:pPr/>
            <a:r>
              <a:t>d. Access is Limited for People with Disabilities &amp; their Families</a:t>
            </a:r>
          </a:p>
        </p:txBody>
      </p:sp>
      <p:sp>
        <p:nvSpPr>
          <p:cNvPr id="630" name="Shape 630"/>
          <p:cNvSpPr/>
          <p:nvPr>
            <p:ph type="body" idx="1"/>
          </p:nvPr>
        </p:nvSpPr>
        <p:spPr>
          <a:xfrm>
            <a:off x="457200" y="2133600"/>
            <a:ext cx="8229600" cy="4526101"/>
          </a:xfrm>
          <a:prstGeom prst="rect">
            <a:avLst/>
          </a:prstGeom>
        </p:spPr>
        <p:txBody>
          <a:bodyPr/>
          <a:lstStyle/>
          <a:p>
            <a:pPr marL="457200" indent="-457200">
              <a:spcBef>
                <a:spcPts val="300"/>
              </a:spcBef>
              <a:buClr>
                <a:srgbClr val="091F3F"/>
              </a:buClr>
              <a:defRPr>
                <a:solidFill>
                  <a:srgbClr val="134F5C"/>
                </a:solidFill>
                <a:latin typeface="Arial"/>
                <a:ea typeface="Arial"/>
                <a:cs typeface="Arial"/>
                <a:sym typeface="Arial"/>
              </a:defRPr>
            </a:pPr>
            <a:r>
              <a:t>Workers with disabilities’ jobs more likely to be low-wage, part-time (by 30%) &amp;/or lack flexible schedules</a:t>
            </a:r>
          </a:p>
          <a:p>
            <a:pPr marL="457200" indent="-457200">
              <a:spcBef>
                <a:spcPts val="300"/>
              </a:spcBef>
              <a:buClr>
                <a:srgbClr val="091F3F"/>
              </a:buClr>
              <a:defRPr>
                <a:solidFill>
                  <a:srgbClr val="134F5C"/>
                </a:solidFill>
                <a:latin typeface="Arial"/>
                <a:ea typeface="Arial"/>
                <a:cs typeface="Arial"/>
                <a:sym typeface="Arial"/>
              </a:defRPr>
            </a:pPr>
          </a:p>
          <a:p>
            <a:pPr lvl="1" marL="857250" indent="-457200">
              <a:spcBef>
                <a:spcPts val="300"/>
              </a:spcBef>
              <a:buClr>
                <a:srgbClr val="091F3F"/>
              </a:buClr>
              <a:defRPr sz="2800">
                <a:solidFill>
                  <a:srgbClr val="134F5C"/>
                </a:solidFill>
                <a:latin typeface="Arial"/>
                <a:ea typeface="Arial"/>
                <a:cs typeface="Arial"/>
                <a:sym typeface="Arial"/>
              </a:defRPr>
            </a:pPr>
            <a:r>
              <a:t>Jobs with these characteristics </a:t>
            </a:r>
            <a:r>
              <a:rPr b="1"/>
              <a:t>least likely to offer access </a:t>
            </a:r>
            <a:r>
              <a:t>to paid leave</a:t>
            </a:r>
          </a:p>
        </p:txBody>
      </p:sp>
      <p:pic>
        <p:nvPicPr>
          <p:cNvPr id="631"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3" name="Shape 633"/>
          <p:cNvSpPr/>
          <p:nvPr>
            <p:ph type="title"/>
          </p:nvPr>
        </p:nvSpPr>
        <p:spPr>
          <a:xfrm>
            <a:off x="366252" y="503237"/>
            <a:ext cx="8411497" cy="1143001"/>
          </a:xfrm>
          <a:prstGeom prst="rect">
            <a:avLst/>
          </a:prstGeom>
        </p:spPr>
        <p:txBody>
          <a:bodyPr/>
          <a:lstStyle>
            <a:lvl1pPr defTabSz="768095">
              <a:defRPr sz="3359">
                <a:solidFill>
                  <a:srgbClr val="7F7F7F"/>
                </a:solidFill>
                <a:latin typeface="Arial"/>
                <a:ea typeface="Arial"/>
                <a:cs typeface="Arial"/>
                <a:sym typeface="Arial"/>
              </a:defRPr>
            </a:lvl1pPr>
          </a:lstStyle>
          <a:p>
            <a:pPr/>
            <a:r>
              <a:t>d. Access is Limited for People with Disabilities &amp; their Families (2)</a:t>
            </a:r>
          </a:p>
        </p:txBody>
      </p:sp>
      <p:sp>
        <p:nvSpPr>
          <p:cNvPr id="634" name="Shape 634"/>
          <p:cNvSpPr/>
          <p:nvPr>
            <p:ph type="body" idx="1"/>
          </p:nvPr>
        </p:nvSpPr>
        <p:spPr>
          <a:xfrm>
            <a:off x="457200" y="2209800"/>
            <a:ext cx="8229600" cy="4526101"/>
          </a:xfrm>
          <a:prstGeom prst="rect">
            <a:avLst/>
          </a:prstGeom>
        </p:spPr>
        <p:txBody>
          <a:bodyPr/>
          <a:lstStyle/>
          <a:p>
            <a:pPr marL="457200" indent="-457200">
              <a:spcBef>
                <a:spcPts val="300"/>
              </a:spcBef>
              <a:buClr>
                <a:srgbClr val="134F5C"/>
              </a:buClr>
              <a:defRPr>
                <a:solidFill>
                  <a:srgbClr val="134F5C"/>
                </a:solidFill>
                <a:latin typeface="Arial"/>
                <a:ea typeface="Arial"/>
                <a:cs typeface="Arial"/>
                <a:sym typeface="Arial"/>
              </a:defRPr>
            </a:pPr>
            <a:r>
              <a:t>Gaps persist even in states with own PFML programs </a:t>
            </a:r>
          </a:p>
          <a:p>
            <a:pPr marL="457200" indent="-482600">
              <a:spcBef>
                <a:spcPts val="300"/>
              </a:spcBef>
              <a:buClr>
                <a:srgbClr val="134F5C"/>
              </a:buClr>
              <a:defRPr>
                <a:solidFill>
                  <a:srgbClr val="134F5C"/>
                </a:solidFill>
                <a:latin typeface="Arial"/>
                <a:ea typeface="Arial"/>
                <a:cs typeface="Arial"/>
                <a:sym typeface="Arial"/>
              </a:defRPr>
            </a:pPr>
          </a:p>
          <a:p>
            <a:pPr marL="457200" indent="-482600">
              <a:spcBef>
                <a:spcPts val="300"/>
              </a:spcBef>
              <a:buClr>
                <a:srgbClr val="134F5C"/>
              </a:buClr>
              <a:defRPr>
                <a:solidFill>
                  <a:srgbClr val="2C8FA1"/>
                </a:solidFill>
                <a:latin typeface="Arial"/>
                <a:ea typeface="Arial"/>
                <a:cs typeface="Arial"/>
                <a:sym typeface="Arial"/>
              </a:defRPr>
            </a:pPr>
            <a:r>
              <a:t>Particularly affect people who are low-income, women, young, LGBTQ, &amp;/or people of color</a:t>
            </a:r>
          </a:p>
        </p:txBody>
      </p:sp>
      <p:pic>
        <p:nvPicPr>
          <p:cNvPr id="635"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7" name="Shape 637"/>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Overview</a:t>
            </a:r>
          </a:p>
        </p:txBody>
      </p:sp>
      <p:sp>
        <p:nvSpPr>
          <p:cNvPr id="638" name="Shape 638"/>
          <p:cNvSpPr/>
          <p:nvPr>
            <p:ph type="body" idx="1"/>
          </p:nvPr>
        </p:nvSpPr>
        <p:spPr>
          <a:xfrm>
            <a:off x="457200" y="1600200"/>
            <a:ext cx="8229600" cy="4526101"/>
          </a:xfrm>
          <a:prstGeom prst="rect">
            <a:avLst/>
          </a:prstGeom>
        </p:spPr>
        <p:txBody>
          <a:bodyPr/>
          <a:lstStyle/>
          <a:p>
            <a:pPr marL="742950" indent="-742950">
              <a:spcBef>
                <a:spcPts val="0"/>
              </a:spcBef>
              <a:buClr>
                <a:srgbClr val="134F5C"/>
              </a:buClr>
              <a:buFontTx/>
              <a:buAutoNum type="arabicPeriod" startAt="1"/>
              <a:defRPr sz="3600">
                <a:solidFill>
                  <a:srgbClr val="134F5C"/>
                </a:solidFill>
                <a:latin typeface="Arial"/>
                <a:ea typeface="Arial"/>
                <a:cs typeface="Arial"/>
                <a:sym typeface="Arial"/>
              </a:defRPr>
            </a:pPr>
            <a:r>
              <a:t>Disability &amp; Work in the U.S.</a:t>
            </a:r>
          </a:p>
          <a:p>
            <a:pPr marL="742950" indent="-742950">
              <a:spcBef>
                <a:spcPts val="0"/>
              </a:spcBef>
              <a:buClr>
                <a:srgbClr val="134F5C"/>
              </a:buClr>
              <a:buFontTx/>
              <a:buAutoNum type="arabicPeriod" startAt="1"/>
              <a:defRPr sz="3600">
                <a:solidFill>
                  <a:srgbClr val="134F5C"/>
                </a:solidFill>
                <a:latin typeface="Arial"/>
                <a:ea typeface="Arial"/>
                <a:cs typeface="Arial"/>
                <a:sym typeface="Arial"/>
              </a:defRPr>
            </a:pPr>
          </a:p>
          <a:p>
            <a:pPr marL="742950" indent="-742950">
              <a:spcBef>
                <a:spcPts val="0"/>
              </a:spcBef>
              <a:buClr>
                <a:srgbClr val="134F5C"/>
              </a:buClr>
              <a:buFontTx/>
              <a:buAutoNum type="arabicPeriod" startAt="2"/>
              <a:defRPr sz="3600">
                <a:solidFill>
                  <a:srgbClr val="134F5C"/>
                </a:solidFill>
                <a:latin typeface="Arial"/>
                <a:ea typeface="Arial"/>
                <a:cs typeface="Arial"/>
                <a:sym typeface="Arial"/>
              </a:defRPr>
            </a:pPr>
            <a:r>
              <a:t>Key Findings</a:t>
            </a:r>
          </a:p>
          <a:p>
            <a:pPr marL="742950" indent="-742950">
              <a:spcBef>
                <a:spcPts val="0"/>
              </a:spcBef>
              <a:buFontTx/>
              <a:buAutoNum type="arabicPeriod" startAt="2"/>
              <a:defRPr b="1" sz="3600">
                <a:solidFill>
                  <a:srgbClr val="134F5C"/>
                </a:solidFill>
                <a:latin typeface="Arial"/>
                <a:ea typeface="Arial"/>
                <a:cs typeface="Arial"/>
                <a:sym typeface="Arial"/>
              </a:defRPr>
            </a:pPr>
          </a:p>
          <a:p>
            <a:pPr marL="742950" indent="-742950">
              <a:spcBef>
                <a:spcPts val="0"/>
              </a:spcBef>
              <a:buClr>
                <a:srgbClr val="134F5C"/>
              </a:buClr>
              <a:buFontTx/>
              <a:buAutoNum type="arabicPeriod" startAt="3"/>
              <a:defRPr b="1" sz="3600">
                <a:solidFill>
                  <a:srgbClr val="134F5C"/>
                </a:solidFill>
                <a:latin typeface="Arial"/>
                <a:ea typeface="Arial"/>
                <a:cs typeface="Arial"/>
                <a:sym typeface="Arial"/>
              </a:defRPr>
            </a:pPr>
            <a:r>
              <a:t>Policy Recommendations </a:t>
            </a:r>
          </a:p>
        </p:txBody>
      </p:sp>
      <p:pic>
        <p:nvPicPr>
          <p:cNvPr id="639"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1" name="Shape 641"/>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3. Policy Recommendations</a:t>
            </a:r>
          </a:p>
        </p:txBody>
      </p:sp>
      <p:sp>
        <p:nvSpPr>
          <p:cNvPr id="642" name="Shape 642"/>
          <p:cNvSpPr/>
          <p:nvPr>
            <p:ph type="body" idx="1"/>
          </p:nvPr>
        </p:nvSpPr>
        <p:spPr>
          <a:xfrm>
            <a:off x="457200" y="1524000"/>
            <a:ext cx="8229600" cy="4526101"/>
          </a:xfrm>
          <a:prstGeom prst="rect">
            <a:avLst/>
          </a:prstGeom>
        </p:spPr>
        <p:txBody>
          <a:bodyPr/>
          <a:lstStyle/>
          <a:p>
            <a:pPr marL="0" indent="0">
              <a:lnSpc>
                <a:spcPct val="115000"/>
              </a:lnSpc>
              <a:spcBef>
                <a:spcPts val="800"/>
              </a:spcBef>
              <a:buSzTx/>
              <a:buNone/>
              <a:defRPr>
                <a:solidFill>
                  <a:srgbClr val="134F5C"/>
                </a:solidFill>
                <a:latin typeface="Arial"/>
                <a:ea typeface="Arial"/>
                <a:cs typeface="Arial"/>
                <a:sym typeface="Arial"/>
              </a:defRPr>
            </a:pPr>
            <a:r>
              <a:t>A comprehensive, national paid leave program should </a:t>
            </a:r>
            <a:r>
              <a:t>–</a:t>
            </a:r>
            <a:r>
              <a:t> </a:t>
            </a:r>
          </a:p>
          <a:p>
            <a:pPr marL="0" indent="0">
              <a:lnSpc>
                <a:spcPct val="115000"/>
              </a:lnSpc>
              <a:spcBef>
                <a:spcPts val="800"/>
              </a:spcBef>
              <a:buClr>
                <a:srgbClr val="134F5C"/>
              </a:buClr>
              <a:buFontTx/>
              <a:buAutoNum type="arabicPeriod" startAt="1"/>
              <a:defRPr>
                <a:solidFill>
                  <a:srgbClr val="134F5C"/>
                </a:solidFill>
                <a:latin typeface="Arial"/>
                <a:ea typeface="Arial"/>
                <a:cs typeface="Arial"/>
                <a:sym typeface="Arial"/>
              </a:defRPr>
            </a:pPr>
            <a:r>
              <a:t> Be accessible to all working people:</a:t>
            </a:r>
          </a:p>
          <a:p>
            <a:pPr marL="774700" indent="-457200">
              <a:lnSpc>
                <a:spcPct val="115000"/>
              </a:lnSpc>
              <a:spcBef>
                <a:spcPts val="700"/>
              </a:spcBef>
              <a:buClr>
                <a:srgbClr val="134F5C"/>
              </a:buClr>
              <a:defRPr sz="2400">
                <a:solidFill>
                  <a:srgbClr val="134F5C"/>
                </a:solidFill>
                <a:latin typeface="Arial"/>
                <a:ea typeface="Arial"/>
                <a:cs typeface="Arial"/>
                <a:sym typeface="Arial"/>
              </a:defRPr>
            </a:pPr>
            <a:r>
              <a:t>Workers at large, medium, and small companies;</a:t>
            </a:r>
          </a:p>
          <a:p>
            <a:pPr marL="774700" indent="-457200">
              <a:lnSpc>
                <a:spcPct val="115000"/>
              </a:lnSpc>
              <a:spcBef>
                <a:spcPts val="700"/>
              </a:spcBef>
              <a:buClr>
                <a:srgbClr val="134F5C"/>
              </a:buClr>
              <a:defRPr sz="2400">
                <a:solidFill>
                  <a:srgbClr val="134F5C"/>
                </a:solidFill>
                <a:latin typeface="Arial"/>
                <a:ea typeface="Arial"/>
                <a:cs typeface="Arial"/>
                <a:sym typeface="Arial"/>
              </a:defRPr>
            </a:pPr>
            <a:r>
              <a:t>Part-time workers; and</a:t>
            </a:r>
          </a:p>
          <a:p>
            <a:pPr marL="774700" indent="-457200">
              <a:lnSpc>
                <a:spcPct val="115000"/>
              </a:lnSpc>
              <a:spcBef>
                <a:spcPts val="700"/>
              </a:spcBef>
              <a:buClr>
                <a:srgbClr val="134F5C"/>
              </a:buClr>
              <a:defRPr sz="2400">
                <a:solidFill>
                  <a:srgbClr val="134F5C"/>
                </a:solidFill>
                <a:latin typeface="Arial"/>
                <a:ea typeface="Arial"/>
                <a:cs typeface="Arial"/>
                <a:sym typeface="Arial"/>
              </a:defRPr>
            </a:pPr>
            <a:r>
              <a:t>Expanded family, including siblings, grandparents, and families of choice.</a:t>
            </a:r>
          </a:p>
        </p:txBody>
      </p:sp>
      <p:pic>
        <p:nvPicPr>
          <p:cNvPr id="643"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5" name="Shape 645"/>
          <p:cNvSpPr/>
          <p:nvPr>
            <p:ph type="title"/>
          </p:nvPr>
        </p:nvSpPr>
        <p:spPr>
          <a:xfrm>
            <a:off x="457200" y="313966"/>
            <a:ext cx="8229600" cy="1143001"/>
          </a:xfrm>
          <a:prstGeom prst="rect">
            <a:avLst/>
          </a:prstGeom>
        </p:spPr>
        <p:txBody>
          <a:bodyPr/>
          <a:lstStyle>
            <a:lvl1pPr>
              <a:defRPr>
                <a:solidFill>
                  <a:srgbClr val="7F7F7F"/>
                </a:solidFill>
                <a:latin typeface="Arial"/>
                <a:ea typeface="Arial"/>
                <a:cs typeface="Arial"/>
                <a:sym typeface="Arial"/>
              </a:defRPr>
            </a:lvl1pPr>
          </a:lstStyle>
          <a:p>
            <a:pPr/>
            <a:r>
              <a:t>3. Policy Recommendations (2)</a:t>
            </a:r>
          </a:p>
        </p:txBody>
      </p:sp>
      <p:sp>
        <p:nvSpPr>
          <p:cNvPr id="646" name="Shape 646"/>
          <p:cNvSpPr/>
          <p:nvPr>
            <p:ph type="body" idx="1"/>
          </p:nvPr>
        </p:nvSpPr>
        <p:spPr>
          <a:xfrm>
            <a:off x="457200" y="1600200"/>
            <a:ext cx="8229600" cy="4526101"/>
          </a:xfrm>
          <a:prstGeom prst="rect">
            <a:avLst/>
          </a:prstGeom>
        </p:spPr>
        <p:txBody>
          <a:bodyPr/>
          <a:lstStyle/>
          <a:p>
            <a:pPr marL="69850">
              <a:lnSpc>
                <a:spcPct val="115000"/>
              </a:lnSpc>
              <a:spcBef>
                <a:spcPts val="800"/>
              </a:spcBef>
              <a:buSzTx/>
              <a:buNone/>
              <a:defRPr>
                <a:solidFill>
                  <a:srgbClr val="134F5C"/>
                </a:solidFill>
                <a:latin typeface="Arial"/>
                <a:ea typeface="Arial"/>
                <a:cs typeface="Arial"/>
                <a:sym typeface="Arial"/>
              </a:defRPr>
            </a:pPr>
            <a:r>
              <a:t>2. Cover all major reasons people need to take leave, including:</a:t>
            </a:r>
          </a:p>
          <a:p>
            <a:pPr marL="774700" indent="-457200">
              <a:lnSpc>
                <a:spcPct val="115000"/>
              </a:lnSpc>
              <a:spcBef>
                <a:spcPts val="700"/>
              </a:spcBef>
              <a:buClr>
                <a:srgbClr val="134F5C"/>
              </a:buClr>
              <a:defRPr>
                <a:solidFill>
                  <a:srgbClr val="134F5C"/>
                </a:solidFill>
                <a:latin typeface="Arial"/>
                <a:ea typeface="Arial"/>
                <a:cs typeface="Arial"/>
                <a:sym typeface="Arial"/>
              </a:defRPr>
            </a:pPr>
            <a:r>
              <a:t> Parental, medical, and family leave;</a:t>
            </a:r>
          </a:p>
          <a:p>
            <a:pPr marL="774700" indent="-457200">
              <a:lnSpc>
                <a:spcPct val="115000"/>
              </a:lnSpc>
              <a:spcBef>
                <a:spcPts val="700"/>
              </a:spcBef>
              <a:buClr>
                <a:srgbClr val="134F5C"/>
              </a:buClr>
              <a:defRPr>
                <a:solidFill>
                  <a:srgbClr val="134F5C"/>
                </a:solidFill>
                <a:latin typeface="Arial"/>
                <a:ea typeface="Arial"/>
                <a:cs typeface="Arial"/>
                <a:sym typeface="Arial"/>
              </a:defRPr>
            </a:pPr>
            <a:r>
              <a:t> Defined inclusively, such as attending school meetings.</a:t>
            </a:r>
          </a:p>
          <a:p>
            <a:pPr marL="69850">
              <a:lnSpc>
                <a:spcPct val="115000"/>
              </a:lnSpc>
              <a:spcBef>
                <a:spcPts val="800"/>
              </a:spcBef>
              <a:buSzTx/>
              <a:buNone/>
              <a:defRPr>
                <a:solidFill>
                  <a:srgbClr val="134F5C"/>
                </a:solidFill>
                <a:latin typeface="Arial"/>
                <a:ea typeface="Arial"/>
                <a:cs typeface="Arial"/>
                <a:sym typeface="Arial"/>
              </a:defRPr>
            </a:pPr>
            <a:r>
              <a:t>3. Allow intermittent use of leave;</a:t>
            </a:r>
          </a:p>
        </p:txBody>
      </p:sp>
      <p:pic>
        <p:nvPicPr>
          <p:cNvPr id="647"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9" name="Shape 649"/>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3. Policy Recommendations (3)</a:t>
            </a:r>
          </a:p>
        </p:txBody>
      </p:sp>
      <p:sp>
        <p:nvSpPr>
          <p:cNvPr id="650" name="Shape 650"/>
          <p:cNvSpPr/>
          <p:nvPr>
            <p:ph type="body" idx="1"/>
          </p:nvPr>
        </p:nvSpPr>
        <p:spPr>
          <a:xfrm>
            <a:off x="457200" y="1600200"/>
            <a:ext cx="8229600" cy="4526101"/>
          </a:xfrm>
          <a:prstGeom prst="rect">
            <a:avLst/>
          </a:prstGeom>
        </p:spPr>
        <p:txBody>
          <a:bodyPr/>
          <a:lstStyle/>
          <a:p>
            <a:pPr marL="69850">
              <a:lnSpc>
                <a:spcPct val="115000"/>
              </a:lnSpc>
              <a:spcBef>
                <a:spcPts val="800"/>
              </a:spcBef>
              <a:buSzTx/>
              <a:buNone/>
              <a:defRPr>
                <a:solidFill>
                  <a:srgbClr val="134F5C"/>
                </a:solidFill>
                <a:latin typeface="Arial"/>
                <a:ea typeface="Arial"/>
                <a:cs typeface="Arial"/>
                <a:sym typeface="Arial"/>
              </a:defRPr>
            </a:pPr>
            <a:r>
              <a:t>4. Replace an adequate percent of wages;</a:t>
            </a:r>
          </a:p>
          <a:p>
            <a:pPr marL="69850">
              <a:lnSpc>
                <a:spcPct val="115000"/>
              </a:lnSpc>
              <a:spcBef>
                <a:spcPts val="800"/>
              </a:spcBef>
              <a:buSzTx/>
              <a:buNone/>
              <a:defRPr>
                <a:solidFill>
                  <a:srgbClr val="134F5C"/>
                </a:solidFill>
                <a:latin typeface="Arial"/>
                <a:ea typeface="Arial"/>
                <a:cs typeface="Arial"/>
                <a:sym typeface="Arial"/>
              </a:defRPr>
            </a:pPr>
            <a:r>
              <a:t>5. Provide sufficient leave duration;</a:t>
            </a:r>
          </a:p>
          <a:p>
            <a:pPr marL="69850">
              <a:lnSpc>
                <a:spcPct val="115000"/>
              </a:lnSpc>
              <a:spcBef>
                <a:spcPts val="800"/>
              </a:spcBef>
              <a:buSzTx/>
              <a:buNone/>
              <a:defRPr>
                <a:solidFill>
                  <a:srgbClr val="134F5C"/>
                </a:solidFill>
                <a:latin typeface="Arial"/>
                <a:ea typeface="Arial"/>
                <a:cs typeface="Arial"/>
                <a:sym typeface="Arial"/>
              </a:defRPr>
            </a:pPr>
            <a:r>
              <a:t>6. Ensure people can keep their jobs and not face negative job consequences;</a:t>
            </a:r>
          </a:p>
          <a:p>
            <a:pPr marL="69850">
              <a:lnSpc>
                <a:spcPct val="115000"/>
              </a:lnSpc>
              <a:spcBef>
                <a:spcPts val="800"/>
              </a:spcBef>
              <a:buSzTx/>
              <a:buNone/>
              <a:defRPr>
                <a:solidFill>
                  <a:srgbClr val="134F5C"/>
                </a:solidFill>
                <a:latin typeface="Arial"/>
                <a:ea typeface="Arial"/>
                <a:cs typeface="Arial"/>
                <a:sym typeface="Arial"/>
              </a:defRPr>
            </a:pPr>
            <a:r>
              <a:t>7. Ensure people can keep their health insurance; </a:t>
            </a:r>
          </a:p>
        </p:txBody>
      </p:sp>
      <p:pic>
        <p:nvPicPr>
          <p:cNvPr id="651"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3" name="Shape 653"/>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3. Policy Recommendations (4)</a:t>
            </a:r>
          </a:p>
        </p:txBody>
      </p:sp>
      <p:sp>
        <p:nvSpPr>
          <p:cNvPr id="654" name="Shape 654"/>
          <p:cNvSpPr/>
          <p:nvPr>
            <p:ph type="body" idx="1"/>
          </p:nvPr>
        </p:nvSpPr>
        <p:spPr>
          <a:xfrm>
            <a:off x="457200" y="1600200"/>
            <a:ext cx="8229600" cy="4526101"/>
          </a:xfrm>
          <a:prstGeom prst="rect">
            <a:avLst/>
          </a:prstGeom>
        </p:spPr>
        <p:txBody>
          <a:bodyPr/>
          <a:lstStyle/>
          <a:p>
            <a:pPr marL="69850">
              <a:lnSpc>
                <a:spcPct val="115000"/>
              </a:lnSpc>
              <a:spcBef>
                <a:spcPts val="800"/>
              </a:spcBef>
              <a:buSzTx/>
              <a:buNone/>
              <a:defRPr>
                <a:solidFill>
                  <a:srgbClr val="134F5C"/>
                </a:solidFill>
                <a:latin typeface="Arial"/>
                <a:ea typeface="Arial"/>
                <a:cs typeface="Arial"/>
                <a:sym typeface="Arial"/>
              </a:defRPr>
            </a:pPr>
            <a:r>
              <a:t>8. Include education and outreach that is fully accessible to people with disabilities; and</a:t>
            </a:r>
          </a:p>
          <a:p>
            <a:pPr marL="69850">
              <a:lnSpc>
                <a:spcPct val="115000"/>
              </a:lnSpc>
              <a:spcBef>
                <a:spcPts val="800"/>
              </a:spcBef>
              <a:buSzTx/>
              <a:buNone/>
              <a:defRPr>
                <a:solidFill>
                  <a:srgbClr val="134F5C"/>
                </a:solidFill>
                <a:latin typeface="Arial"/>
                <a:ea typeface="Arial"/>
                <a:cs typeface="Arial"/>
                <a:sym typeface="Arial"/>
              </a:defRPr>
            </a:pPr>
            <a:r>
              <a:t>9. Be cost efficient for workers and employers.</a:t>
            </a:r>
          </a:p>
        </p:txBody>
      </p:sp>
      <p:pic>
        <p:nvPicPr>
          <p:cNvPr id="655"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3" name="Shape 503"/>
          <p:cNvSpPr/>
          <p:nvPr>
            <p:ph type="title"/>
          </p:nvPr>
        </p:nvSpPr>
        <p:spPr>
          <a:prstGeom prst="rect">
            <a:avLst/>
          </a:prstGeom>
        </p:spPr>
        <p:txBody>
          <a:bodyPr/>
          <a:lstStyle>
            <a:lvl1pPr>
              <a:defRPr b="1"/>
            </a:lvl1pPr>
          </a:lstStyle>
          <a:p>
            <a:pPr/>
            <a:r>
              <a:t>On Twitter</a:t>
            </a:r>
          </a:p>
        </p:txBody>
      </p:sp>
      <p:sp>
        <p:nvSpPr>
          <p:cNvPr id="504" name="Shape 504"/>
          <p:cNvSpPr/>
          <p:nvPr/>
        </p:nvSpPr>
        <p:spPr>
          <a:xfrm>
            <a:off x="4192494" y="2151727"/>
            <a:ext cx="3384225" cy="244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pPr>
            <a:r>
              <a:t>@TheArcUS</a:t>
            </a:r>
          </a:p>
          <a:p>
            <a:pPr>
              <a:defRPr sz="3200"/>
            </a:pPr>
            <a:r>
              <a:t>@GCPIEconSec</a:t>
            </a:r>
          </a:p>
          <a:p>
            <a:pPr>
              <a:defRPr sz="3200"/>
            </a:pPr>
            <a:r>
              <a:t>@SPANadvocacy</a:t>
            </a:r>
          </a:p>
          <a:p>
            <a:pPr>
              <a:defRPr sz="3200"/>
            </a:pPr>
          </a:p>
          <a:p>
            <a:pPr>
              <a:defRPr sz="3200"/>
            </a:pPr>
            <a:r>
              <a:t>#PaidLeave</a:t>
            </a:r>
          </a:p>
        </p:txBody>
      </p:sp>
      <p:pic>
        <p:nvPicPr>
          <p:cNvPr id="505" name="image8.png" descr="Twitter Logo&#10;&#10;Twitter logo: blue silhouette of a bird flying and chirping."/>
          <p:cNvPicPr>
            <a:picLocks noChangeAspect="1"/>
          </p:cNvPicPr>
          <p:nvPr/>
        </p:nvPicPr>
        <p:blipFill>
          <a:blip r:embed="rId2">
            <a:extLst/>
          </a:blip>
          <a:stretch>
            <a:fillRect/>
          </a:stretch>
        </p:blipFill>
        <p:spPr>
          <a:xfrm>
            <a:off x="1562763" y="2386535"/>
            <a:ext cx="2438401" cy="1828801"/>
          </a:xfrm>
          <a:prstGeom prst="rect">
            <a:avLst/>
          </a:prstGeom>
          <a:ln w="12700">
            <a:miter lim="400000"/>
          </a:ln>
        </p:spPr>
      </p:pic>
      <p:sp>
        <p:nvSpPr>
          <p:cNvPr id="506" name="Shape 506"/>
          <p:cNvSpPr/>
          <p:nvPr/>
        </p:nvSpPr>
        <p:spPr>
          <a:xfrm>
            <a:off x="1597271" y="4151348"/>
            <a:ext cx="2369384"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Twitter Logo</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7" name="Shape 657"/>
          <p:cNvSpPr/>
          <p:nvPr>
            <p:ph type="title"/>
          </p:nvPr>
        </p:nvSpPr>
        <p:spPr>
          <a:prstGeom prst="rect">
            <a:avLst/>
          </a:prstGeom>
        </p:spPr>
        <p:txBody>
          <a:bodyPr/>
          <a:lstStyle>
            <a:lvl1pPr>
              <a:defRPr>
                <a:solidFill>
                  <a:srgbClr val="7F7F7F"/>
                </a:solidFill>
                <a:latin typeface="Arial"/>
                <a:ea typeface="Arial"/>
                <a:cs typeface="Arial"/>
                <a:sym typeface="Arial"/>
              </a:defRPr>
            </a:lvl1pPr>
          </a:lstStyle>
          <a:p>
            <a:pPr/>
            <a:r>
              <a:t>Conclusion</a:t>
            </a:r>
          </a:p>
        </p:txBody>
      </p:sp>
      <p:sp>
        <p:nvSpPr>
          <p:cNvPr id="658" name="Shape 658"/>
          <p:cNvSpPr/>
          <p:nvPr>
            <p:ph type="body" idx="1"/>
          </p:nvPr>
        </p:nvSpPr>
        <p:spPr>
          <a:xfrm>
            <a:off x="457200" y="1600200"/>
            <a:ext cx="8229600" cy="4526101"/>
          </a:xfrm>
          <a:prstGeom prst="rect">
            <a:avLst/>
          </a:prstGeom>
        </p:spPr>
        <p:txBody>
          <a:bodyPr/>
          <a:lstStyle/>
          <a:p>
            <a:pPr marL="742950" indent="-742950">
              <a:spcBef>
                <a:spcPts val="0"/>
              </a:spcBef>
              <a:buClr>
                <a:srgbClr val="134F5C"/>
              </a:buClr>
              <a:buFontTx/>
              <a:buAutoNum type="arabicPeriod" startAt="1"/>
              <a:defRPr b="1" sz="3600">
                <a:solidFill>
                  <a:srgbClr val="134F5C"/>
                </a:solidFill>
                <a:latin typeface="Arial"/>
                <a:ea typeface="Arial"/>
                <a:cs typeface="Arial"/>
                <a:sym typeface="Arial"/>
              </a:defRPr>
            </a:pPr>
            <a:r>
              <a:t>Disability &amp; Work in the U.S.</a:t>
            </a:r>
          </a:p>
          <a:p>
            <a:pPr marL="742950" indent="-742950">
              <a:spcBef>
                <a:spcPts val="0"/>
              </a:spcBef>
              <a:buClr>
                <a:srgbClr val="134F5C"/>
              </a:buClr>
              <a:buFontTx/>
              <a:buAutoNum type="arabicPeriod" startAt="1"/>
              <a:defRPr b="1" sz="3600">
                <a:solidFill>
                  <a:srgbClr val="134F5C"/>
                </a:solidFill>
                <a:latin typeface="Arial"/>
                <a:ea typeface="Arial"/>
                <a:cs typeface="Arial"/>
                <a:sym typeface="Arial"/>
              </a:defRPr>
            </a:pPr>
          </a:p>
          <a:p>
            <a:pPr marL="742950" indent="-742950">
              <a:spcBef>
                <a:spcPts val="0"/>
              </a:spcBef>
              <a:buClr>
                <a:srgbClr val="134F5C"/>
              </a:buClr>
              <a:buFontTx/>
              <a:buAutoNum type="arabicPeriod" startAt="2"/>
              <a:defRPr b="1" sz="3600">
                <a:solidFill>
                  <a:srgbClr val="134F5C"/>
                </a:solidFill>
                <a:latin typeface="Arial"/>
                <a:ea typeface="Arial"/>
                <a:cs typeface="Arial"/>
                <a:sym typeface="Arial"/>
              </a:defRPr>
            </a:pPr>
            <a:r>
              <a:t>Key Findings</a:t>
            </a:r>
          </a:p>
          <a:p>
            <a:pPr marL="742950" indent="-742950">
              <a:spcBef>
                <a:spcPts val="0"/>
              </a:spcBef>
              <a:buFontTx/>
              <a:buAutoNum type="arabicPeriod" startAt="2"/>
              <a:defRPr b="1" sz="3600">
                <a:solidFill>
                  <a:srgbClr val="134F5C"/>
                </a:solidFill>
                <a:latin typeface="Arial"/>
                <a:ea typeface="Arial"/>
                <a:cs typeface="Arial"/>
                <a:sym typeface="Arial"/>
              </a:defRPr>
            </a:pPr>
          </a:p>
          <a:p>
            <a:pPr marL="742950" indent="-742950">
              <a:spcBef>
                <a:spcPts val="0"/>
              </a:spcBef>
              <a:buClr>
                <a:srgbClr val="134F5C"/>
              </a:buClr>
              <a:buFontTx/>
              <a:buAutoNum type="arabicPeriod" startAt="3"/>
              <a:defRPr b="1" sz="3600">
                <a:solidFill>
                  <a:srgbClr val="134F5C"/>
                </a:solidFill>
                <a:latin typeface="Arial"/>
                <a:ea typeface="Arial"/>
                <a:cs typeface="Arial"/>
                <a:sym typeface="Arial"/>
              </a:defRPr>
            </a:pPr>
            <a:r>
              <a:t>Policy Recommendations </a:t>
            </a:r>
          </a:p>
        </p:txBody>
      </p:sp>
      <p:pic>
        <p:nvPicPr>
          <p:cNvPr id="659" name="image15.png"/>
          <p:cNvPicPr>
            <a:picLocks noChangeAspect="1"/>
          </p:cNvPicPr>
          <p:nvPr/>
        </p:nvPicPr>
        <p:blipFill>
          <a:blip r:embed="rId2">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1" name="Shape 661"/>
          <p:cNvSpPr/>
          <p:nvPr>
            <p:ph type="title"/>
          </p:nvPr>
        </p:nvSpPr>
        <p:spPr>
          <a:xfrm>
            <a:off x="457200" y="489845"/>
            <a:ext cx="8229600" cy="1337701"/>
          </a:xfrm>
          <a:prstGeom prst="rect">
            <a:avLst/>
          </a:prstGeom>
        </p:spPr>
        <p:txBody>
          <a:bodyPr lIns="45699" tIns="45699" rIns="45699" bIns="45699"/>
          <a:lstStyle/>
          <a:p>
            <a:pPr>
              <a:defRPr b="1" sz="4000">
                <a:solidFill>
                  <a:srgbClr val="2C8FA1"/>
                </a:solidFill>
              </a:defRPr>
            </a:pPr>
            <a:r>
              <a:t>THANK</a:t>
            </a:r>
            <a:r>
              <a:rPr sz="4400">
                <a:solidFill>
                  <a:srgbClr val="7F7F7F"/>
                </a:solidFill>
              </a:rPr>
              <a:t> </a:t>
            </a:r>
            <a:r>
              <a:t>YOU</a:t>
            </a:r>
          </a:p>
        </p:txBody>
      </p:sp>
      <p:sp>
        <p:nvSpPr>
          <p:cNvPr id="662" name="Shape 662"/>
          <p:cNvSpPr/>
          <p:nvPr>
            <p:ph type="body" idx="1"/>
          </p:nvPr>
        </p:nvSpPr>
        <p:spPr>
          <a:xfrm>
            <a:off x="457199" y="1607521"/>
            <a:ext cx="8210702" cy="4817102"/>
          </a:xfrm>
          <a:prstGeom prst="rect">
            <a:avLst/>
          </a:prstGeom>
        </p:spPr>
        <p:txBody>
          <a:bodyPr lIns="45699" tIns="45699" rIns="45699" bIns="45699"/>
          <a:lstStyle/>
          <a:p>
            <a:pPr marL="0" indent="0" algn="ctr">
              <a:spcBef>
                <a:spcPts val="0"/>
              </a:spcBef>
              <a:buSzTx/>
              <a:buNone/>
              <a:defRPr sz="2000">
                <a:solidFill>
                  <a:srgbClr val="0F243E"/>
                </a:solidFill>
              </a:defRPr>
            </a:pPr>
            <a:r>
              <a:t>Kali Grant</a:t>
            </a:r>
          </a:p>
          <a:p>
            <a:pPr marL="0" indent="0" algn="ctr">
              <a:spcBef>
                <a:spcPts val="300"/>
              </a:spcBef>
              <a:buSzTx/>
              <a:buNone/>
              <a:defRPr sz="2000">
                <a:solidFill>
                  <a:srgbClr val="0F243E"/>
                </a:solidFill>
              </a:defRPr>
            </a:pPr>
            <a:r>
              <a:t>Senior Policy Associate, Georgetown Center on Poverty &amp; Inequality</a:t>
            </a:r>
          </a:p>
          <a:p>
            <a:pPr marL="0" indent="0" algn="ctr">
              <a:spcBef>
                <a:spcPts val="300"/>
              </a:spcBef>
              <a:buSzTx/>
              <a:buNone/>
              <a:defRPr sz="2000" u="sng">
                <a:solidFill>
                  <a:srgbClr val="0000FF"/>
                </a:solidFill>
              </a:defRPr>
            </a:pPr>
            <a:r>
              <a:rPr>
                <a:uFill>
                  <a:solidFill>
                    <a:srgbClr val="0000FF"/>
                  </a:solidFill>
                </a:uFill>
                <a:hlinkClick r:id="rId2" invalidUrl="" action="" tgtFrame="" tooltip="" history="1" highlightClick="0" endSnd="0"/>
              </a:rPr>
              <a:t>kag245@georgetown.edu</a:t>
            </a:r>
            <a:r>
              <a:rPr u="none">
                <a:solidFill>
                  <a:srgbClr val="0F243E"/>
                </a:solidFill>
              </a:rPr>
              <a:t> </a:t>
            </a:r>
            <a:endParaRPr u="none">
              <a:solidFill>
                <a:srgbClr val="0F243E"/>
              </a:solidFill>
            </a:endParaRPr>
          </a:p>
          <a:p>
            <a:pPr marL="0" indent="0" algn="ctr">
              <a:spcBef>
                <a:spcPts val="400"/>
              </a:spcBef>
              <a:buSzTx/>
              <a:buNone/>
              <a:defRPr sz="2000">
                <a:solidFill>
                  <a:srgbClr val="0F243E"/>
                </a:solidFill>
              </a:defRPr>
            </a:pPr>
          </a:p>
          <a:p>
            <a:pPr marL="0" indent="0" algn="ctr">
              <a:spcBef>
                <a:spcPts val="300"/>
              </a:spcBef>
              <a:buSzTx/>
              <a:buNone/>
              <a:defRPr sz="2000">
                <a:solidFill>
                  <a:srgbClr val="0F243E"/>
                </a:solidFill>
              </a:defRPr>
            </a:pPr>
            <a:r>
              <a:t>T.J. Sutcliffe</a:t>
            </a:r>
          </a:p>
          <a:p>
            <a:pPr marL="0" indent="0" algn="ctr">
              <a:spcBef>
                <a:spcPts val="300"/>
              </a:spcBef>
              <a:buSzTx/>
              <a:buNone/>
              <a:defRPr sz="2000">
                <a:solidFill>
                  <a:srgbClr val="0F243E"/>
                </a:solidFill>
              </a:defRPr>
            </a:pPr>
            <a:r>
              <a:t>Director, Income and Housing Policy, The Arc</a:t>
            </a:r>
          </a:p>
          <a:p>
            <a:pPr marL="0" indent="0" algn="ctr">
              <a:spcBef>
                <a:spcPts val="300"/>
              </a:spcBef>
              <a:buSzTx/>
              <a:buNone/>
              <a:defRPr sz="2000" u="sng">
                <a:solidFill>
                  <a:srgbClr val="0000FF"/>
                </a:solidFill>
              </a:defRPr>
            </a:pPr>
            <a:r>
              <a:rPr>
                <a:uFill>
                  <a:solidFill>
                    <a:srgbClr val="0000FF"/>
                  </a:solidFill>
                </a:uFill>
                <a:hlinkClick r:id="rId3" invalidUrl="" action="" tgtFrame="" tooltip="" history="1" highlightClick="0" endSnd="0"/>
              </a:rPr>
              <a:t>Sutcliffe@TheArc.org</a:t>
            </a:r>
          </a:p>
          <a:p>
            <a:pPr marL="0" indent="0" algn="ctr">
              <a:spcBef>
                <a:spcPts val="300"/>
              </a:spcBef>
              <a:buSzTx/>
              <a:buNone/>
              <a:defRPr b="1" sz="2000">
                <a:solidFill>
                  <a:srgbClr val="091F3F"/>
                </a:solidFill>
              </a:defRPr>
            </a:pPr>
          </a:p>
          <a:p>
            <a:pPr marL="0" indent="0" algn="ctr">
              <a:spcBef>
                <a:spcPts val="400"/>
              </a:spcBef>
              <a:buSzTx/>
              <a:buNone/>
              <a:defRPr sz="2000">
                <a:solidFill>
                  <a:srgbClr val="0F243E"/>
                </a:solidFill>
              </a:defRPr>
            </a:pPr>
            <a:r>
              <a:t>Sophie Khan</a:t>
            </a:r>
          </a:p>
          <a:p>
            <a:pPr marL="0" indent="0" algn="ctr">
              <a:spcBef>
                <a:spcPts val="300"/>
              </a:spcBef>
              <a:buSzTx/>
              <a:buNone/>
              <a:defRPr sz="2000">
                <a:solidFill>
                  <a:srgbClr val="0F243E"/>
                </a:solidFill>
              </a:defRPr>
            </a:pPr>
            <a:r>
              <a:t>Summer/Fall Fellow, Georgetown Center on Poverty &amp; Inequality</a:t>
            </a:r>
          </a:p>
          <a:p>
            <a:pPr marL="0" indent="0" algn="ctr">
              <a:spcBef>
                <a:spcPts val="300"/>
              </a:spcBef>
              <a:buSzTx/>
              <a:buNone/>
              <a:defRPr sz="2000" u="sng">
                <a:solidFill>
                  <a:srgbClr val="0000FF"/>
                </a:solidFill>
              </a:defRPr>
            </a:pPr>
            <a:r>
              <a:rPr>
                <a:uFill>
                  <a:solidFill>
                    <a:srgbClr val="0000FF"/>
                  </a:solidFill>
                </a:uFill>
                <a:hlinkClick r:id="rId4" invalidUrl="" action="" tgtFrame="" tooltip="" history="1" highlightClick="0" endSnd="0"/>
              </a:rPr>
              <a:t>sk1841@georgetown.edu</a:t>
            </a:r>
          </a:p>
          <a:p>
            <a:pPr marL="0" indent="0" algn="ctr">
              <a:spcBef>
                <a:spcPts val="200"/>
              </a:spcBef>
              <a:buSzTx/>
              <a:buNone/>
              <a:defRPr sz="1400">
                <a:solidFill>
                  <a:srgbClr val="0F243E"/>
                </a:solidFill>
              </a:defRPr>
            </a:pPr>
          </a:p>
          <a:p>
            <a:pPr marL="0" indent="0" algn="ctr">
              <a:spcBef>
                <a:spcPts val="200"/>
              </a:spcBef>
              <a:buSzTx/>
              <a:buNone/>
              <a:defRPr sz="1200">
                <a:solidFill>
                  <a:srgbClr val="0F243E"/>
                </a:solidFill>
              </a:defRPr>
            </a:pPr>
          </a:p>
          <a:p>
            <a:pPr marL="0" indent="0" algn="ctr">
              <a:spcBef>
                <a:spcPts val="400"/>
              </a:spcBef>
              <a:buSzTx/>
              <a:buNone/>
              <a:defRPr b="1" sz="2000">
                <a:solidFill>
                  <a:srgbClr val="2C8FA1"/>
                </a:solidFill>
              </a:defRPr>
            </a:pPr>
            <a:r>
              <a:t>@GCPIEconSec | @GtownLawPovCntr | </a:t>
            </a:r>
            <a:r>
              <a:rPr u="sng">
                <a:solidFill>
                  <a:srgbClr val="0000FF"/>
                </a:solidFill>
                <a:uFill>
                  <a:solidFill>
                    <a:srgbClr val="0000FF"/>
                  </a:solidFill>
                </a:uFill>
                <a:hlinkClick r:id="rId5" invalidUrl="" action="" tgtFrame="" tooltip="" history="1" highlightClick="0" endSnd="0"/>
              </a:rPr>
              <a:t>www.georgetownpoverty.org</a:t>
            </a:r>
            <a:r>
              <a:t> </a:t>
            </a:r>
          </a:p>
        </p:txBody>
      </p:sp>
      <p:pic>
        <p:nvPicPr>
          <p:cNvPr id="663" name="image15.png"/>
          <p:cNvPicPr>
            <a:picLocks noChangeAspect="1"/>
          </p:cNvPicPr>
          <p:nvPr/>
        </p:nvPicPr>
        <p:blipFill>
          <a:blip r:embed="rId6">
            <a:extLst/>
          </a:blip>
          <a:stretch>
            <a:fillRect/>
          </a:stretch>
        </p:blipFill>
        <p:spPr>
          <a:xfrm>
            <a:off x="3756502" y="6389723"/>
            <a:ext cx="821626" cy="397551"/>
          </a:xfrm>
          <a:prstGeom prst="rect">
            <a:avLst/>
          </a:prstGeom>
          <a:ln w="12700">
            <a:miter lim="400000"/>
          </a:ln>
        </p:spPr>
      </p:pic>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5" name="Shape 665"/>
          <p:cNvSpPr/>
          <p:nvPr>
            <p:ph type="title"/>
          </p:nvPr>
        </p:nvSpPr>
        <p:spPr>
          <a:prstGeom prst="rect">
            <a:avLst/>
          </a:prstGeom>
        </p:spPr>
        <p:txBody>
          <a:bodyPr/>
          <a:lstStyle>
            <a:lvl1pPr defTabSz="877823">
              <a:defRPr sz="4320"/>
            </a:lvl1pPr>
          </a:lstStyle>
          <a:p>
            <a:pPr/>
            <a:r>
              <a:t>Our Family Story-Agoratus Family</a:t>
            </a:r>
          </a:p>
        </p:txBody>
      </p:sp>
      <p:sp>
        <p:nvSpPr>
          <p:cNvPr id="666" name="Shape 666"/>
          <p:cNvSpPr/>
          <p:nvPr>
            <p:ph type="body" sz="quarter" idx="1"/>
          </p:nvPr>
        </p:nvSpPr>
        <p:spPr>
          <a:xfrm>
            <a:off x="457200" y="1855247"/>
            <a:ext cx="4040188" cy="659353"/>
          </a:xfrm>
          <a:prstGeom prst="rect">
            <a:avLst/>
          </a:prstGeom>
        </p:spPr>
        <p:txBody>
          <a:bodyPr/>
          <a:lstStyle/>
          <a:p>
            <a:pPr/>
            <a:r>
              <a:t>Age-1 year</a:t>
            </a:r>
          </a:p>
        </p:txBody>
      </p:sp>
      <p:sp>
        <p:nvSpPr>
          <p:cNvPr id="667" name="Shape 667"/>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defTabSz="914400">
              <a:spcBef>
                <a:spcPts val="500"/>
              </a:spcBef>
              <a:buSzTx/>
              <a:buFontTx/>
              <a:buNone/>
              <a:defRPr b="1" sz="2400">
                <a:solidFill>
                  <a:srgbClr val="04617B"/>
                </a:solidFill>
                <a:latin typeface="Constantia"/>
                <a:ea typeface="Constantia"/>
                <a:cs typeface="Constantia"/>
                <a:sym typeface="Constantia"/>
              </a:defRPr>
            </a:lvl1pPr>
          </a:lstStyle>
          <a:p>
            <a:pPr/>
            <a:r>
              <a:t>Unpaid Leave</a:t>
            </a:r>
          </a:p>
        </p:txBody>
      </p:sp>
      <p:pic>
        <p:nvPicPr>
          <p:cNvPr id="668" name="image20.jpg" descr="Photo: Stephanie Agoratus as young child.&#10;&#10;Photograph of Stephanie Agoratus as a young child, about 4 years old, smiling and sitting in a white chair wearing a pink dress with a bow in her hair."/>
          <p:cNvPicPr>
            <a:picLocks noChangeAspect="1"/>
          </p:cNvPicPr>
          <p:nvPr/>
        </p:nvPicPr>
        <p:blipFill>
          <a:blip r:embed="rId2">
            <a:extLst/>
          </a:blip>
          <a:stretch>
            <a:fillRect/>
          </a:stretch>
        </p:blipFill>
        <p:spPr>
          <a:xfrm>
            <a:off x="1212628" y="2392708"/>
            <a:ext cx="1642959" cy="2316164"/>
          </a:xfrm>
          <a:prstGeom prst="rect">
            <a:avLst/>
          </a:prstGeom>
          <a:ln w="12700">
            <a:miter lim="400000"/>
          </a:ln>
        </p:spPr>
      </p:pic>
      <p:sp>
        <p:nvSpPr>
          <p:cNvPr id="669" name="Shape 669"/>
          <p:cNvSpPr/>
          <p:nvPr/>
        </p:nvSpPr>
        <p:spPr>
          <a:xfrm>
            <a:off x="4645025" y="2514600"/>
            <a:ext cx="4041775" cy="363067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274320" indent="-274320" defTabSz="914400">
              <a:spcBef>
                <a:spcPts val="600"/>
              </a:spcBef>
              <a:buClr>
                <a:srgbClr val="0BD0D9"/>
              </a:buClr>
              <a:buSzPct val="95000"/>
              <a:buFont typeface="Wingdings 2"/>
              <a:buChar char="●"/>
              <a:defRPr sz="2800">
                <a:latin typeface="Constantia"/>
                <a:ea typeface="Constantia"/>
                <a:cs typeface="Constantia"/>
                <a:sym typeface="Constantia"/>
              </a:defRPr>
            </a:pPr>
            <a:r>
              <a:t>Lost wages</a:t>
            </a:r>
            <a:endParaRPr sz="2200"/>
          </a:p>
          <a:p>
            <a:pPr marL="274320" indent="-274320" defTabSz="914400">
              <a:spcBef>
                <a:spcPts val="600"/>
              </a:spcBef>
              <a:buClr>
                <a:srgbClr val="0BD0D9"/>
              </a:buClr>
              <a:buSzPct val="95000"/>
              <a:buFont typeface="Wingdings 2"/>
              <a:buChar char="●"/>
              <a:defRPr sz="2800">
                <a:latin typeface="Constantia"/>
                <a:ea typeface="Constantia"/>
                <a:cs typeface="Constantia"/>
                <a:sym typeface="Constantia"/>
              </a:defRPr>
            </a:pPr>
            <a:r>
              <a:t>Medical bills</a:t>
            </a:r>
            <a:endParaRPr sz="2200"/>
          </a:p>
          <a:p>
            <a:pPr marL="274320" indent="-274320" defTabSz="914400">
              <a:spcBef>
                <a:spcPts val="600"/>
              </a:spcBef>
              <a:buClr>
                <a:srgbClr val="0BD0D9"/>
              </a:buClr>
              <a:buSzPct val="95000"/>
              <a:buFont typeface="Wingdings 2"/>
              <a:buChar char="●"/>
              <a:defRPr sz="2800">
                <a:latin typeface="Constantia"/>
                <a:ea typeface="Constantia"/>
                <a:cs typeface="Constantia"/>
                <a:sym typeface="Constantia"/>
              </a:defRPr>
            </a:pPr>
            <a:r>
              <a:t>No previous debt</a:t>
            </a:r>
            <a:endParaRPr sz="2200"/>
          </a:p>
          <a:p>
            <a:pPr marL="274320" indent="-274320" defTabSz="914400">
              <a:spcBef>
                <a:spcPts val="600"/>
              </a:spcBef>
              <a:buClr>
                <a:srgbClr val="0BD0D9"/>
              </a:buClr>
              <a:buSzPct val="95000"/>
              <a:buFont typeface="Wingdings 2"/>
              <a:buChar char="●"/>
              <a:defRPr sz="2800">
                <a:latin typeface="Constantia"/>
                <a:ea typeface="Constantia"/>
                <a:cs typeface="Constantia"/>
                <a:sym typeface="Constantia"/>
              </a:defRPr>
            </a:pPr>
            <a:r>
              <a:t>$20,000 debt</a:t>
            </a:r>
            <a:endParaRPr sz="2200"/>
          </a:p>
          <a:p>
            <a:pPr marL="274320" indent="-274320" defTabSz="914400">
              <a:spcBef>
                <a:spcPts val="600"/>
              </a:spcBef>
              <a:buClr>
                <a:srgbClr val="0BD0D9"/>
              </a:buClr>
              <a:buSzPct val="95000"/>
              <a:buFont typeface="Wingdings 2"/>
              <a:buChar char="●"/>
              <a:defRPr sz="2800">
                <a:latin typeface="Constantia"/>
                <a:ea typeface="Constantia"/>
                <a:cs typeface="Constantia"/>
                <a:sym typeface="Constantia"/>
              </a:defRPr>
            </a:pPr>
            <a:r>
              <a:t>Put mortgage on credit card and almost lost our home</a:t>
            </a:r>
          </a:p>
        </p:txBody>
      </p:sp>
      <p:pic>
        <p:nvPicPr>
          <p:cNvPr id="670" name="image21.jpg" descr="Photo: Stephanie Agoratus as young child.&#10;&#10;Photograph of Stephanie Agoratus as a young child, perhaps 3 or 4 years old, standing in front of an Easy-Bake Oven toy. She is smiling and showing off her toy oven, wearing a blue dress with pockets. Behind her is a refrigerator with the door open."/>
          <p:cNvPicPr>
            <a:picLocks noChangeAspect="1"/>
          </p:cNvPicPr>
          <p:nvPr/>
        </p:nvPicPr>
        <p:blipFill>
          <a:blip r:embed="rId3">
            <a:extLst/>
          </a:blip>
          <a:stretch>
            <a:fillRect/>
          </a:stretch>
        </p:blipFill>
        <p:spPr>
          <a:xfrm>
            <a:off x="471055" y="4708871"/>
            <a:ext cx="3126105" cy="2081531"/>
          </a:xfrm>
          <a:prstGeom prst="rect">
            <a:avLst/>
          </a:prstGeom>
          <a:ln w="12700">
            <a:miter lim="400000"/>
          </a:ln>
        </p:spPr>
      </p:pic>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2" name="Shape 672"/>
          <p:cNvSpPr/>
          <p:nvPr>
            <p:ph type="title"/>
          </p:nvPr>
        </p:nvSpPr>
        <p:spPr>
          <a:prstGeom prst="rect">
            <a:avLst/>
          </a:prstGeom>
        </p:spPr>
        <p:txBody>
          <a:bodyPr/>
          <a:lstStyle/>
          <a:p>
            <a:pPr/>
            <a:r>
              <a:t>Our Family Story-Redux</a:t>
            </a:r>
          </a:p>
        </p:txBody>
      </p:sp>
      <p:sp>
        <p:nvSpPr>
          <p:cNvPr id="673" name="Shape 673"/>
          <p:cNvSpPr/>
          <p:nvPr>
            <p:ph type="body" sz="quarter" idx="1"/>
          </p:nvPr>
        </p:nvSpPr>
        <p:spPr>
          <a:xfrm>
            <a:off x="457200" y="1855247"/>
            <a:ext cx="4040188" cy="659353"/>
          </a:xfrm>
          <a:prstGeom prst="rect">
            <a:avLst/>
          </a:prstGeom>
        </p:spPr>
        <p:txBody>
          <a:bodyPr/>
          <a:lstStyle/>
          <a:p>
            <a:pPr/>
            <a:r>
              <a:t>Age-19 years</a:t>
            </a:r>
          </a:p>
        </p:txBody>
      </p:sp>
      <p:sp>
        <p:nvSpPr>
          <p:cNvPr id="674" name="Shape 674"/>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defTabSz="914400">
              <a:spcBef>
                <a:spcPts val="500"/>
              </a:spcBef>
              <a:buSzTx/>
              <a:buFontTx/>
              <a:buNone/>
              <a:defRPr b="1" sz="2400">
                <a:solidFill>
                  <a:srgbClr val="04617B"/>
                </a:solidFill>
                <a:latin typeface="Constantia"/>
                <a:ea typeface="Constantia"/>
                <a:cs typeface="Constantia"/>
                <a:sym typeface="Constantia"/>
              </a:defRPr>
            </a:lvl1pPr>
          </a:lstStyle>
          <a:p>
            <a:pPr/>
            <a:r>
              <a:t>Paid Leave</a:t>
            </a:r>
          </a:p>
        </p:txBody>
      </p:sp>
      <p:pic>
        <p:nvPicPr>
          <p:cNvPr id="675" name="image22.png" descr="Photo: Stephanie Agoratus in prom dress.&#10;&#10;Photograph of Stephanie Agoratus as a teenager, smiling and  wearing a pink prom dress with a bow in her hair. She is standing in front of a sofa with a window with vertical blinds behind the sofa."/>
          <p:cNvPicPr>
            <a:picLocks noChangeAspect="1"/>
          </p:cNvPicPr>
          <p:nvPr/>
        </p:nvPicPr>
        <p:blipFill>
          <a:blip r:embed="rId2">
            <a:extLst/>
          </a:blip>
          <a:stretch>
            <a:fillRect/>
          </a:stretch>
        </p:blipFill>
        <p:spPr>
          <a:xfrm>
            <a:off x="457200" y="2590800"/>
            <a:ext cx="2117990" cy="3176985"/>
          </a:xfrm>
          <a:prstGeom prst="rect">
            <a:avLst/>
          </a:prstGeom>
          <a:ln w="12700">
            <a:miter lim="400000"/>
          </a:ln>
        </p:spPr>
      </p:pic>
      <p:sp>
        <p:nvSpPr>
          <p:cNvPr id="676" name="Shape 676"/>
          <p:cNvSpPr/>
          <p:nvPr/>
        </p:nvSpPr>
        <p:spPr>
          <a:xfrm>
            <a:off x="4645025" y="2514600"/>
            <a:ext cx="4041775" cy="351586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274320" indent="-274320" defTabSz="914400">
              <a:spcBef>
                <a:spcPts val="500"/>
              </a:spcBef>
              <a:buClr>
                <a:srgbClr val="0BD0D9"/>
              </a:buClr>
              <a:buSzPct val="95000"/>
              <a:buFont typeface="Wingdings 2"/>
              <a:buChar char="●"/>
              <a:defRPr sz="2200">
                <a:latin typeface="Constantia"/>
                <a:ea typeface="Constantia"/>
                <a:cs typeface="Constantia"/>
                <a:sym typeface="Constantia"/>
              </a:defRPr>
            </a:pPr>
            <a:r>
              <a:t>Mom took ongoing leave for transplant</a:t>
            </a:r>
          </a:p>
          <a:p>
            <a:pPr marL="274320" indent="-274320" defTabSz="914400">
              <a:spcBef>
                <a:spcPts val="500"/>
              </a:spcBef>
              <a:buClr>
                <a:srgbClr val="0BD0D9"/>
              </a:buClr>
              <a:buSzPct val="95000"/>
              <a:buFont typeface="Wingdings 2"/>
              <a:buChar char="●"/>
              <a:defRPr sz="2200">
                <a:latin typeface="Constantia"/>
                <a:ea typeface="Constantia"/>
                <a:cs typeface="Constantia"/>
                <a:sym typeface="Constantia"/>
              </a:defRPr>
            </a:pPr>
            <a:r>
              <a:t>Dad took intermittent leave for labs/hospital visits (14)</a:t>
            </a:r>
          </a:p>
          <a:p>
            <a:pPr marL="274320" indent="-274320" defTabSz="914400">
              <a:spcBef>
                <a:spcPts val="500"/>
              </a:spcBef>
              <a:buClr>
                <a:srgbClr val="0BD0D9"/>
              </a:buClr>
              <a:buSzPct val="95000"/>
              <a:buFont typeface="Wingdings 2"/>
              <a:buChar char="●"/>
              <a:defRPr sz="2200">
                <a:latin typeface="Constantia"/>
                <a:ea typeface="Constantia"/>
                <a:cs typeface="Constantia"/>
                <a:sym typeface="Constantia"/>
              </a:defRPr>
            </a:pPr>
            <a:r>
              <a:t>Medical bills mostly covered by Catastrophic Illness in Children Relief Fund</a:t>
            </a:r>
          </a:p>
          <a:p>
            <a:pPr marL="274320" indent="-274320" defTabSz="914400">
              <a:spcBef>
                <a:spcPts val="500"/>
              </a:spcBef>
              <a:buClr>
                <a:srgbClr val="0BD0D9"/>
              </a:buClr>
              <a:buSzPct val="95000"/>
              <a:buFont typeface="Wingdings 2"/>
              <a:buChar char="●"/>
              <a:defRPr sz="2200">
                <a:latin typeface="Constantia"/>
                <a:ea typeface="Constantia"/>
                <a:cs typeface="Constantia"/>
                <a:sym typeface="Constantia"/>
              </a:defRPr>
            </a:pPr>
            <a:r>
              <a:t>Both paid 2/3 income for time off</a:t>
            </a:r>
          </a:p>
        </p:txBody>
      </p:sp>
      <p:pic>
        <p:nvPicPr>
          <p:cNvPr id="677" name="image23.jpg" descr="Photo: Stephanie Agoratus in graduation gown.&#10;&#10;Photograph of Stephanie Agoratus wearing her high school graduation gown and hat. Stephanie is smiling. The gown and hat are yellow and the background is a pink, blue and yellow plaid curtain or drape."/>
          <p:cNvPicPr>
            <a:picLocks noChangeAspect="1"/>
          </p:cNvPicPr>
          <p:nvPr/>
        </p:nvPicPr>
        <p:blipFill>
          <a:blip r:embed="rId3">
            <a:extLst/>
          </a:blip>
          <a:stretch>
            <a:fillRect/>
          </a:stretch>
        </p:blipFill>
        <p:spPr>
          <a:xfrm>
            <a:off x="2057400" y="4038600"/>
            <a:ext cx="1981200" cy="2641600"/>
          </a:xfrm>
          <a:prstGeom prst="rect">
            <a:avLst/>
          </a:prstGeom>
          <a:ln w="12700">
            <a:miter lim="400000"/>
          </a:ln>
        </p:spPr>
      </p:pic>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9" name="Shape 679"/>
          <p:cNvSpPr/>
          <p:nvPr>
            <p:ph type="title"/>
          </p:nvPr>
        </p:nvSpPr>
        <p:spPr>
          <a:xfrm>
            <a:off x="457200" y="704088"/>
            <a:ext cx="8229600" cy="819913"/>
          </a:xfrm>
          <a:prstGeom prst="rect">
            <a:avLst/>
          </a:prstGeom>
        </p:spPr>
        <p:txBody>
          <a:bodyPr/>
          <a:lstStyle/>
          <a:p>
            <a:pPr/>
            <a:r>
              <a:t>Advocating for Paid Leave</a:t>
            </a:r>
          </a:p>
        </p:txBody>
      </p:sp>
      <p:sp>
        <p:nvSpPr>
          <p:cNvPr id="680" name="Shape 680"/>
          <p:cNvSpPr/>
          <p:nvPr>
            <p:ph type="body" idx="1"/>
          </p:nvPr>
        </p:nvSpPr>
        <p:spPr>
          <a:xfrm>
            <a:off x="457200" y="1524001"/>
            <a:ext cx="5562600" cy="4800599"/>
          </a:xfrm>
          <a:prstGeom prst="rect">
            <a:avLst/>
          </a:prstGeom>
        </p:spPr>
        <p:txBody>
          <a:bodyPr/>
          <a:lstStyle/>
          <a:p>
            <a:pPr marL="0" indent="0" defTabSz="850391">
              <a:spcBef>
                <a:spcPts val="500"/>
              </a:spcBef>
              <a:buSzTx/>
              <a:buNone/>
              <a:defRPr sz="2418"/>
            </a:pPr>
            <a:r>
              <a:t>NJ Time to Care (NJTC) Coalition (established 2003); members include:</a:t>
            </a:r>
          </a:p>
          <a:p>
            <a:pPr marL="255117" indent="-255117" defTabSz="850391">
              <a:spcBef>
                <a:spcPts val="500"/>
              </a:spcBef>
              <a:defRPr sz="2232"/>
            </a:pPr>
            <a:r>
              <a:t>Labor, religious, civic, civil rights, women’s, &amp; disability groups</a:t>
            </a:r>
          </a:p>
          <a:p>
            <a:pPr marL="255117" indent="-255117" defTabSz="850391">
              <a:spcBef>
                <a:spcPts val="500"/>
              </a:spcBef>
              <a:defRPr sz="2232"/>
            </a:pPr>
            <a:r>
              <a:t>SPAN &amp; Family Voices NJ</a:t>
            </a:r>
          </a:p>
          <a:p>
            <a:pPr marL="0" indent="0" defTabSz="850391">
              <a:spcBef>
                <a:spcPts val="500"/>
              </a:spcBef>
              <a:buSzTx/>
              <a:buNone/>
              <a:defRPr sz="2232"/>
            </a:pPr>
          </a:p>
          <a:p>
            <a:pPr marL="0" indent="0" defTabSz="850391">
              <a:spcBef>
                <a:spcPts val="500"/>
              </a:spcBef>
              <a:buSzTx/>
              <a:buNone/>
              <a:defRPr sz="2418"/>
            </a:pPr>
            <a:r>
              <a:t>How did NJTC make this happen?</a:t>
            </a:r>
          </a:p>
          <a:p>
            <a:pPr marL="255117" indent="-255117" defTabSz="850391">
              <a:spcBef>
                <a:spcPts val="500"/>
              </a:spcBef>
              <a:buFont typeface="Wingdings"/>
              <a:buChar char="➢"/>
              <a:defRPr sz="2232"/>
            </a:pPr>
            <a:r>
              <a:t>Research on paid leave showed benefits to employees and employers</a:t>
            </a:r>
          </a:p>
          <a:p>
            <a:pPr marL="255117" indent="-255117" defTabSz="850391">
              <a:spcBef>
                <a:spcPts val="500"/>
              </a:spcBef>
              <a:buFont typeface="Wingdings"/>
              <a:buChar char="➢"/>
              <a:defRPr sz="2232"/>
            </a:pPr>
            <a:r>
              <a:t>Poll results  showed 78% favored</a:t>
            </a:r>
          </a:p>
          <a:p>
            <a:pPr marL="255117" indent="-255117" defTabSz="850391">
              <a:spcBef>
                <a:spcPts val="500"/>
              </a:spcBef>
              <a:buFont typeface="Wingdings"/>
              <a:buChar char="➢"/>
              <a:defRPr sz="2232"/>
            </a:pPr>
            <a:r>
              <a:t>Fiscal considerations-how to pay?</a:t>
            </a:r>
          </a:p>
        </p:txBody>
      </p:sp>
      <p:pic>
        <p:nvPicPr>
          <p:cNvPr id="681" name="image24.jpg" descr="Logo: New Jersey Time to Care&#10;&#10;Logo for the New Jersey Time to Care coalition. At the top of the logo is the top half of a clock dial with the minute hand pointed to 12:00 and the hour hand pointed to 3:00. The dial is in orange and the hands and hour marks are in purple. Below the clock dial in the bottom left hand corner are the letters &quot;NJ&quot; in organe, and in the bottom right hand corner are the words &quot;time to care&quot; in purple.">
            <a:hlinkClick r:id="rId2" invalidUrl="" action="" tgtFrame="" tooltip="" history="1" highlightClick="0" endSnd="0"/>
          </p:cNvPr>
          <p:cNvPicPr>
            <a:picLocks noChangeAspect="1"/>
          </p:cNvPicPr>
          <p:nvPr/>
        </p:nvPicPr>
        <p:blipFill>
          <a:blip r:embed="rId3">
            <a:extLst/>
          </a:blip>
          <a:stretch>
            <a:fillRect/>
          </a:stretch>
        </p:blipFill>
        <p:spPr>
          <a:xfrm>
            <a:off x="6096000" y="3810000"/>
            <a:ext cx="2819400" cy="2819401"/>
          </a:xfrm>
          <a:prstGeom prst="rect">
            <a:avLst/>
          </a:prstGeom>
          <a:ln w="12700">
            <a:miter lim="400000"/>
          </a:ln>
        </p:spPr>
      </p:pic>
      <p:pic>
        <p:nvPicPr>
          <p:cNvPr id="682" name="image25.png" descr="Logo for SPAN New Jersey.&#10;&#10;Logo for SPAN, the Statewide Parent Advocacy Network in New Jersey. The logo is a circle with a yellow border and blue center. In white at the center of the logo is a silhouette image of an adult and child crossing an arched &quot;span&quot; bridge. Below the image in white are the letters, &quot;SPAN.&quot;">
            <a:hlinkClick r:id="rId4" invalidUrl="" action="" tgtFrame="" tooltip="" history="1" highlightClick="0" endSnd="0"/>
          </p:cNvPr>
          <p:cNvPicPr>
            <a:picLocks noChangeAspect="1"/>
          </p:cNvPicPr>
          <p:nvPr/>
        </p:nvPicPr>
        <p:blipFill>
          <a:blip r:embed="rId5">
            <a:extLst/>
          </a:blip>
          <a:stretch>
            <a:fillRect/>
          </a:stretch>
        </p:blipFill>
        <p:spPr>
          <a:xfrm>
            <a:off x="7391544" y="990600"/>
            <a:ext cx="1295257" cy="1295258"/>
          </a:xfrm>
          <a:prstGeom prst="rect">
            <a:avLst/>
          </a:prstGeom>
          <a:ln w="12700">
            <a:miter lim="400000"/>
          </a:ln>
        </p:spPr>
      </p:pic>
      <p:pic>
        <p:nvPicPr>
          <p:cNvPr id="683" name="image26.gif" descr="Logo: Family Voices New Jersey.&#10;&#10;Logo for Family Voices New Jersey. The logo is all text exept that the &quot;V&quot; in &quot;Voices&quot; is a heart outlined in red in a &quot;V&quot; shape.">
            <a:hlinkClick r:id="rId6" invalidUrl="" action="" tgtFrame="" tooltip="" history="1" highlightClick="0" endSnd="0"/>
          </p:cNvPr>
          <p:cNvPicPr>
            <a:picLocks noChangeAspect="1"/>
          </p:cNvPicPr>
          <p:nvPr/>
        </p:nvPicPr>
        <p:blipFill>
          <a:blip r:embed="rId7">
            <a:extLst/>
          </a:blip>
          <a:stretch>
            <a:fillRect/>
          </a:stretch>
        </p:blipFill>
        <p:spPr>
          <a:xfrm>
            <a:off x="5943600" y="2535650"/>
            <a:ext cx="2743200" cy="864395"/>
          </a:xfrm>
          <a:prstGeom prst="rect">
            <a:avLst/>
          </a:prstGeom>
          <a:ln w="12700">
            <a:miter lim="400000"/>
          </a:ln>
        </p:spPr>
      </p:pic>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5" name="Shape 685"/>
          <p:cNvSpPr/>
          <p:nvPr>
            <p:ph type="title"/>
          </p:nvPr>
        </p:nvSpPr>
        <p:spPr>
          <a:xfrm>
            <a:off x="609600" y="704087"/>
            <a:ext cx="8077200" cy="819913"/>
          </a:xfrm>
          <a:prstGeom prst="rect">
            <a:avLst/>
          </a:prstGeom>
        </p:spPr>
        <p:txBody>
          <a:bodyPr/>
          <a:lstStyle>
            <a:lvl1pPr defTabSz="896111">
              <a:defRPr sz="3920"/>
            </a:lvl1pPr>
          </a:lstStyle>
          <a:p>
            <a:pPr/>
            <a:r>
              <a:t>Advocating for Paid leave-continued</a:t>
            </a:r>
          </a:p>
        </p:txBody>
      </p:sp>
      <p:sp>
        <p:nvSpPr>
          <p:cNvPr id="686" name="Shape 686"/>
          <p:cNvSpPr/>
          <p:nvPr>
            <p:ph type="body" sz="half" idx="1"/>
          </p:nvPr>
        </p:nvSpPr>
        <p:spPr>
          <a:xfrm>
            <a:off x="533400" y="1752600"/>
            <a:ext cx="4800600" cy="4724399"/>
          </a:xfrm>
          <a:prstGeom prst="rect">
            <a:avLst/>
          </a:prstGeom>
        </p:spPr>
        <p:txBody>
          <a:bodyPr/>
          <a:lstStyle/>
          <a:p>
            <a:pPr marL="263347" indent="-263347" defTabSz="877823">
              <a:lnSpc>
                <a:spcPct val="80000"/>
              </a:lnSpc>
              <a:spcBef>
                <a:spcPts val="500"/>
              </a:spcBef>
              <a:buFont typeface="Wingdings"/>
              <a:buChar char="➢"/>
              <a:defRPr sz="2304"/>
            </a:pPr>
            <a:r>
              <a:t>Financed paid leave through TDI (temporary disability insurance-small paycheck deduction)</a:t>
            </a:r>
          </a:p>
          <a:p>
            <a:pPr marL="0" indent="0" defTabSz="877823">
              <a:lnSpc>
                <a:spcPct val="80000"/>
              </a:lnSpc>
              <a:spcBef>
                <a:spcPts val="500"/>
              </a:spcBef>
              <a:buSzTx/>
              <a:buNone/>
              <a:defRPr sz="2304"/>
            </a:pPr>
          </a:p>
          <a:p>
            <a:pPr marL="263347" indent="-263347" defTabSz="877823">
              <a:lnSpc>
                <a:spcPct val="80000"/>
              </a:lnSpc>
              <a:spcBef>
                <a:spcPts val="500"/>
              </a:spcBef>
              <a:buFont typeface="Wingdings"/>
              <a:buChar char="➢"/>
              <a:defRPr sz="2304"/>
            </a:pPr>
            <a:r>
              <a:t>NJ Paid Family Leave Insurance Act introduced 2005</a:t>
            </a:r>
          </a:p>
          <a:p>
            <a:pPr marL="0" indent="0" defTabSz="877823">
              <a:lnSpc>
                <a:spcPct val="80000"/>
              </a:lnSpc>
              <a:spcBef>
                <a:spcPts val="500"/>
              </a:spcBef>
              <a:buSzTx/>
              <a:buNone/>
              <a:defRPr sz="2304"/>
            </a:pPr>
          </a:p>
          <a:p>
            <a:pPr marL="263347" indent="-263347" defTabSz="877823">
              <a:lnSpc>
                <a:spcPct val="80000"/>
              </a:lnSpc>
              <a:spcBef>
                <a:spcPts val="500"/>
              </a:spcBef>
              <a:buFont typeface="Wingdings"/>
              <a:buChar char="➢"/>
              <a:defRPr sz="2304"/>
            </a:pPr>
            <a:r>
              <a:t>Passed Family Leave Insurance effective July 2009 </a:t>
            </a:r>
          </a:p>
          <a:p>
            <a:pPr marL="0" indent="0" defTabSz="877823">
              <a:lnSpc>
                <a:spcPct val="80000"/>
              </a:lnSpc>
              <a:spcBef>
                <a:spcPts val="500"/>
              </a:spcBef>
              <a:buSzTx/>
              <a:buNone/>
              <a:defRPr sz="2304"/>
            </a:pPr>
          </a:p>
          <a:p>
            <a:pPr marL="0" indent="0" defTabSz="877823">
              <a:lnSpc>
                <a:spcPct val="80000"/>
              </a:lnSpc>
              <a:spcBef>
                <a:spcPts val="500"/>
              </a:spcBef>
              <a:buSzTx/>
              <a:buNone/>
              <a:defRPr sz="2304"/>
            </a:pPr>
            <a:r>
              <a:t>It didn’t happen overnight but some states have passed paid leave and now there’s a national movement!</a:t>
            </a:r>
          </a:p>
        </p:txBody>
      </p:sp>
      <p:pic>
        <p:nvPicPr>
          <p:cNvPr id="687" name="image27.jpg" descr="Map of paid leave state programs.&#10;&#10;Map of the continental United States with Alaska and Hawaii shown below. Most states are shown in black with state borders outlined in white. States that offer paid family and medical leave programs are highlighted in blue: California, Rhode Island, Washington, New Jersey, New York, and the District of Columbia. Header reads, &quot;In the past 15 years, California, Rhode Island, Washington, New Jersey, New York, and the District of Columbia have enacted paid leave.&quot;">
            <a:hlinkClick r:id="rId2" invalidUrl="" action="" tgtFrame="" tooltip="" history="1" highlightClick="0" endSnd="0"/>
          </p:cNvPr>
          <p:cNvPicPr>
            <a:picLocks noChangeAspect="1"/>
          </p:cNvPicPr>
          <p:nvPr/>
        </p:nvPicPr>
        <p:blipFill>
          <a:blip r:embed="rId3">
            <a:extLst/>
          </a:blip>
          <a:stretch>
            <a:fillRect/>
          </a:stretch>
        </p:blipFill>
        <p:spPr>
          <a:xfrm>
            <a:off x="5280188" y="2438400"/>
            <a:ext cx="3768562" cy="3200400"/>
          </a:xfrm>
          <a:prstGeom prst="rect">
            <a:avLst/>
          </a:prstGeom>
          <a:ln w="12700">
            <a:miter lim="400000"/>
          </a:ln>
        </p:spPr>
      </p:pic>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9" name="Shape 689"/>
          <p:cNvSpPr/>
          <p:nvPr>
            <p:ph type="title"/>
          </p:nvPr>
        </p:nvSpPr>
        <p:spPr>
          <a:xfrm>
            <a:off x="457200" y="704087"/>
            <a:ext cx="8229600" cy="667513"/>
          </a:xfrm>
          <a:prstGeom prst="rect">
            <a:avLst/>
          </a:prstGeom>
        </p:spPr>
        <p:txBody>
          <a:bodyPr/>
          <a:lstStyle>
            <a:lvl1pPr>
              <a:defRPr sz="4500"/>
            </a:lvl1pPr>
          </a:lstStyle>
          <a:p>
            <a:pPr/>
            <a:r>
              <a:t>Next Steps</a:t>
            </a:r>
          </a:p>
        </p:txBody>
      </p:sp>
      <p:sp>
        <p:nvSpPr>
          <p:cNvPr id="690" name="Shape 690"/>
          <p:cNvSpPr/>
          <p:nvPr>
            <p:ph type="body" idx="1"/>
          </p:nvPr>
        </p:nvSpPr>
        <p:spPr>
          <a:xfrm>
            <a:off x="457200" y="1600200"/>
            <a:ext cx="8229600" cy="3962400"/>
          </a:xfrm>
          <a:prstGeom prst="rect">
            <a:avLst/>
          </a:prstGeom>
        </p:spPr>
        <p:txBody>
          <a:bodyPr/>
          <a:lstStyle/>
          <a:p>
            <a:pPr/>
            <a:r>
              <a:t>NJTC now working on paid sick days for families and other family support issues</a:t>
            </a:r>
          </a:p>
          <a:p>
            <a:pPr marL="0" indent="0">
              <a:buSzTx/>
              <a:buNone/>
            </a:pPr>
          </a:p>
          <a:p>
            <a:pPr/>
            <a:r>
              <a:t>For more information, see </a:t>
            </a:r>
            <a:r>
              <a:rPr u="sng">
                <a:solidFill>
                  <a:srgbClr val="0000FF"/>
                </a:solidFill>
                <a:uFill>
                  <a:solidFill>
                    <a:srgbClr val="0000FF"/>
                  </a:solidFill>
                </a:uFill>
                <a:hlinkClick r:id="rId2" invalidUrl="" action="" tgtFrame="" tooltip="" history="1" highlightClick="0" endSnd="0"/>
              </a:rPr>
              <a:t>www.njtimetocare.org</a:t>
            </a:r>
          </a:p>
        </p:txBody>
      </p:sp>
      <p:pic>
        <p:nvPicPr>
          <p:cNvPr id="691" name="image28.png" descr="Graphic: Families that Work.&#10;&#10;Graphic by the New Jersey Time to Care coalition includes a photograph of a man, woman, and two young children and the &quot;NJ Time to Care&quot; logo on a yellow background. At the top, text reads, &quot;Families that Work. - Paid Sick Days - Paid Family Leave for All - Fair Scheduling - Equal Pay. An agenda for NJ's Working Families.&quot;">
            <a:hlinkClick r:id="rId3" invalidUrl="" action="" tgtFrame="" tooltip="" history="1" highlightClick="0" endSnd="0"/>
          </p:cNvPr>
          <p:cNvPicPr>
            <a:picLocks noChangeAspect="1"/>
          </p:cNvPicPr>
          <p:nvPr/>
        </p:nvPicPr>
        <p:blipFill>
          <a:blip r:embed="rId4">
            <a:extLst/>
          </a:blip>
          <a:stretch>
            <a:fillRect/>
          </a:stretch>
        </p:blipFill>
        <p:spPr>
          <a:xfrm>
            <a:off x="2514600" y="3733800"/>
            <a:ext cx="3723593" cy="2867025"/>
          </a:xfrm>
          <a:prstGeom prst="rect">
            <a:avLst/>
          </a:prstGeom>
          <a:ln w="12700">
            <a:miter lim="400000"/>
          </a:ln>
        </p:spPr>
      </p:pic>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3" name="Shape 693"/>
          <p:cNvSpPr/>
          <p:nvPr>
            <p:ph type="title"/>
          </p:nvPr>
        </p:nvSpPr>
        <p:spPr>
          <a:prstGeom prst="rect">
            <a:avLst/>
          </a:prstGeom>
        </p:spPr>
        <p:txBody>
          <a:bodyPr/>
          <a:lstStyle>
            <a:lvl1pPr>
              <a:defRPr b="1"/>
            </a:lvl1pPr>
          </a:lstStyle>
          <a:p>
            <a:pPr/>
            <a:r>
              <a:t>Q &amp; A</a:t>
            </a:r>
          </a:p>
        </p:txBody>
      </p:sp>
      <p:pic>
        <p:nvPicPr>
          <p:cNvPr id="694" name="image4.jpg" descr="Photo: Lauren Agoratus.&#10;&#10;Photograph of Lauren Agoratus."/>
          <p:cNvPicPr>
            <a:picLocks noChangeAspect="1"/>
          </p:cNvPicPr>
          <p:nvPr/>
        </p:nvPicPr>
        <p:blipFill>
          <a:blip r:embed="rId2">
            <a:extLst/>
          </a:blip>
          <a:stretch>
            <a:fillRect/>
          </a:stretch>
        </p:blipFill>
        <p:spPr>
          <a:xfrm>
            <a:off x="6800974" y="1603530"/>
            <a:ext cx="1525894" cy="1828801"/>
          </a:xfrm>
          <a:prstGeom prst="rect">
            <a:avLst/>
          </a:prstGeom>
          <a:ln w="12700">
            <a:miter lim="400000"/>
          </a:ln>
        </p:spPr>
      </p:pic>
      <p:pic>
        <p:nvPicPr>
          <p:cNvPr id="695" name="image5.jpg" descr="Photo: Erika Hagensen.&#10;&#10;Photograph of Erika Hagensen."/>
          <p:cNvPicPr>
            <a:picLocks noChangeAspect="1"/>
          </p:cNvPicPr>
          <p:nvPr/>
        </p:nvPicPr>
        <p:blipFill>
          <a:blip r:embed="rId3">
            <a:extLst/>
          </a:blip>
          <a:stretch>
            <a:fillRect/>
          </a:stretch>
        </p:blipFill>
        <p:spPr>
          <a:xfrm>
            <a:off x="658701" y="1600200"/>
            <a:ext cx="1465327" cy="1828800"/>
          </a:xfrm>
          <a:prstGeom prst="rect">
            <a:avLst/>
          </a:prstGeom>
          <a:ln w="12700">
            <a:miter lim="400000"/>
          </a:ln>
        </p:spPr>
      </p:pic>
      <p:pic>
        <p:nvPicPr>
          <p:cNvPr id="696" name="image6.jpeg" descr="Photo: T.J. Sutcliffe.&#10;&#10;Photograph of T.J. Sutcliffe."/>
          <p:cNvPicPr>
            <a:picLocks noChangeAspect="1"/>
          </p:cNvPicPr>
          <p:nvPr/>
        </p:nvPicPr>
        <p:blipFill>
          <a:blip r:embed="rId4">
            <a:extLst/>
          </a:blip>
          <a:srcRect l="0" t="0" r="9794" b="13428"/>
          <a:stretch>
            <a:fillRect/>
          </a:stretch>
        </p:blipFill>
        <p:spPr>
          <a:xfrm>
            <a:off x="4734151" y="1608288"/>
            <a:ext cx="1517714" cy="1820715"/>
          </a:xfrm>
          <a:prstGeom prst="rect">
            <a:avLst/>
          </a:prstGeom>
          <a:ln w="12700">
            <a:miter lim="400000"/>
          </a:ln>
        </p:spPr>
      </p:pic>
      <p:graphicFrame>
        <p:nvGraphicFramePr>
          <p:cNvPr id="697" name="Table 697"/>
          <p:cNvGraphicFramePr/>
          <p:nvPr/>
        </p:nvGraphicFramePr>
        <p:xfrm>
          <a:off x="457200" y="3499174"/>
          <a:ext cx="8229600" cy="37084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57400"/>
                <a:gridCol w="2057400"/>
                <a:gridCol w="2057400"/>
                <a:gridCol w="2057400"/>
              </a:tblGrid>
              <a:tr h="370840">
                <a:tc>
                  <a:txBody>
                    <a:bodyPr/>
                    <a:lstStyle/>
                    <a:p>
                      <a:pPr algn="l">
                        <a:defRPr b="1" sz="2000"/>
                      </a:pPr>
                      <a:r>
                        <a:t>Erika Hagensen</a:t>
                      </a:r>
                      <a:endParaRPr>
                        <a:solidFill>
                          <a:srgbClr val="FFFFFF"/>
                        </a:solidFill>
                      </a:endParaRPr>
                    </a:p>
                    <a:p>
                      <a:pPr algn="l">
                        <a:defRPr sz="1600"/>
                      </a:pPr>
                      <a:r>
                        <a:t>Disability Policy and Advocacy Consultant </a:t>
                      </a:r>
                      <a:endParaRPr b="1">
                        <a:solidFill>
                          <a:srgbClr val="FFFFFF"/>
                        </a:solidFill>
                      </a:endParaRPr>
                    </a:p>
                    <a:p>
                      <a:pPr algn="l">
                        <a:defRPr sz="1600"/>
                      </a:pPr>
                    </a:p>
                    <a:p>
                      <a:pPr algn="l">
                        <a:defRPr sz="1600"/>
                      </a:pPr>
                      <a:r>
                        <a:t>The Arc of North Carolina</a:t>
                      </a:r>
                      <a:endParaRPr b="1">
                        <a:solidFill>
                          <a:srgbClr val="FFFFFF"/>
                        </a:solidFill>
                      </a:endParaRPr>
                    </a:p>
                    <a:p>
                      <a:pPr algn="l">
                        <a:defRPr sz="1600"/>
                      </a:pPr>
                      <a:r>
                        <a:t>North Carolina Council on Developmental Disabilities</a:t>
                      </a:r>
                    </a:p>
                  </a:txBody>
                  <a:tcPr marL="45720" marR="45720" marT="45720" marB="45720" anchor="t" anchorCtr="0" horzOverflow="overflow">
                    <a:lnB w="38100">
                      <a:solidFill>
                        <a:srgbClr val="FFFFFF"/>
                      </a:solidFill>
                    </a:lnB>
                    <a:noFill/>
                  </a:tcPr>
                </a:tc>
                <a:tc>
                  <a:txBody>
                    <a:bodyPr/>
                    <a:lstStyle/>
                    <a:p>
                      <a:pPr algn="l">
                        <a:defRPr b="1" sz="2000"/>
                      </a:pPr>
                      <a:r>
                        <a:t>Kali Grant</a:t>
                      </a:r>
                      <a:endParaRPr>
                        <a:solidFill>
                          <a:srgbClr val="FFFFFF"/>
                        </a:solidFill>
                      </a:endParaRPr>
                    </a:p>
                    <a:p>
                      <a:pPr algn="l">
                        <a:defRPr sz="1600"/>
                      </a:pPr>
                      <a:r>
                        <a:t>Senior Policy Associate</a:t>
                      </a:r>
                      <a:endParaRPr b="1">
                        <a:solidFill>
                          <a:srgbClr val="FFFFFF"/>
                        </a:solidFill>
                      </a:endParaRPr>
                    </a:p>
                    <a:p>
                      <a:pPr algn="l">
                        <a:defRPr sz="1600"/>
                      </a:pPr>
                      <a:r>
                        <a:t>Economic Security &amp; Opportunity Initiative</a:t>
                      </a:r>
                      <a:endParaRPr b="1">
                        <a:solidFill>
                          <a:srgbClr val="FFFFFF"/>
                        </a:solidFill>
                      </a:endParaRPr>
                    </a:p>
                    <a:p>
                      <a:pPr algn="l">
                        <a:defRPr sz="1600"/>
                      </a:pPr>
                    </a:p>
                    <a:p>
                      <a:pPr algn="l">
                        <a:defRPr sz="1600"/>
                      </a:pPr>
                      <a:r>
                        <a:t>Georgetown Center on Poverty and Inequality</a:t>
                      </a:r>
                    </a:p>
                  </a:txBody>
                  <a:tcPr marL="45720" marR="45720" marT="45720" marB="45720" anchor="t" anchorCtr="0" horzOverflow="overflow">
                    <a:lnB w="38100">
                      <a:solidFill>
                        <a:srgbClr val="FFFFFF"/>
                      </a:solidFill>
                    </a:lnB>
                    <a:noFill/>
                  </a:tcPr>
                </a:tc>
                <a:tc>
                  <a:txBody>
                    <a:bodyPr/>
                    <a:lstStyle/>
                    <a:p>
                      <a:pPr algn="l">
                        <a:defRPr b="1" sz="2000"/>
                      </a:pPr>
                      <a:r>
                        <a:t>T.J. Sutcliffe</a:t>
                      </a:r>
                      <a:endParaRPr>
                        <a:solidFill>
                          <a:srgbClr val="FFFFFF"/>
                        </a:solidFill>
                      </a:endParaRPr>
                    </a:p>
                    <a:p>
                      <a:pPr algn="l">
                        <a:defRPr sz="1600"/>
                      </a:pPr>
                      <a:r>
                        <a:t>Director, Income &amp; Housing Policy</a:t>
                      </a:r>
                      <a:endParaRPr b="1">
                        <a:solidFill>
                          <a:srgbClr val="FFFFFF"/>
                        </a:solidFill>
                      </a:endParaRPr>
                    </a:p>
                    <a:p>
                      <a:pPr algn="l">
                        <a:defRPr sz="1600"/>
                      </a:pPr>
                    </a:p>
                    <a:p>
                      <a:pPr algn="l">
                        <a:defRPr sz="1600"/>
                      </a:pPr>
                      <a:r>
                        <a:t>The Arc of the U.S.</a:t>
                      </a:r>
                    </a:p>
                  </a:txBody>
                  <a:tcPr marL="45720" marR="45720" marT="45720" marB="45720" anchor="t" anchorCtr="0" horzOverflow="overflow">
                    <a:lnB w="38100">
                      <a:solidFill>
                        <a:srgbClr val="FFFFFF"/>
                      </a:solidFill>
                    </a:lnB>
                    <a:noFill/>
                  </a:tcPr>
                </a:tc>
                <a:tc>
                  <a:txBody>
                    <a:bodyPr/>
                    <a:lstStyle/>
                    <a:p>
                      <a:pPr algn="l">
                        <a:defRPr b="1" sz="2000"/>
                      </a:pPr>
                      <a:r>
                        <a:t>Lauren Agoratus</a:t>
                      </a:r>
                    </a:p>
                    <a:p>
                      <a:pPr algn="l">
                        <a:defRPr sz="1600"/>
                      </a:pPr>
                      <a:r>
                        <a:t>State Coordinator</a:t>
                      </a:r>
                      <a:endParaRPr b="1">
                        <a:solidFill>
                          <a:srgbClr val="FFFFFF"/>
                        </a:solidFill>
                      </a:endParaRPr>
                    </a:p>
                    <a:p>
                      <a:pPr algn="l">
                        <a:defRPr sz="1600"/>
                      </a:pPr>
                    </a:p>
                    <a:p>
                      <a:pPr algn="l">
                        <a:defRPr sz="1600"/>
                      </a:pPr>
                      <a:r>
                        <a:t>Family Voices New Jersey</a:t>
                      </a:r>
                    </a:p>
                  </a:txBody>
                  <a:tcPr marL="45720" marR="45720" marT="45720" marB="45720" anchor="t" anchorCtr="0" horzOverflow="overflow">
                    <a:lnB w="38100">
                      <a:solidFill>
                        <a:srgbClr val="FFFFFF"/>
                      </a:solidFill>
                    </a:lnB>
                    <a:noFill/>
                  </a:tcPr>
                </a:tc>
              </a:tr>
            </a:tbl>
          </a:graphicData>
        </a:graphic>
      </p:graphicFrame>
      <p:pic>
        <p:nvPicPr>
          <p:cNvPr id="698" name="image7-small.jpg" descr="Photo: Kali Grant.&#10;&#10;Photograph of Kali Grant."/>
          <p:cNvPicPr>
            <a:picLocks noChangeAspect="1"/>
          </p:cNvPicPr>
          <p:nvPr/>
        </p:nvPicPr>
        <p:blipFill>
          <a:blip r:embed="rId5">
            <a:extLst/>
          </a:blip>
          <a:srcRect l="26668" t="0" r="16669" b="0"/>
          <a:stretch>
            <a:fillRect/>
          </a:stretch>
        </p:blipFill>
        <p:spPr>
          <a:xfrm>
            <a:off x="2604017" y="1603530"/>
            <a:ext cx="1554481" cy="1828801"/>
          </a:xfrm>
          <a:prstGeom prst="rect">
            <a:avLst/>
          </a:prstGeom>
          <a:ln w="12700">
            <a:miter lim="400000"/>
          </a:ln>
        </p:spPr>
      </p:pic>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0" name="Shape 700"/>
          <p:cNvSpPr/>
          <p:nvPr>
            <p:ph type="title"/>
          </p:nvPr>
        </p:nvSpPr>
        <p:spPr>
          <a:prstGeom prst="rect">
            <a:avLst/>
          </a:prstGeom>
        </p:spPr>
        <p:txBody>
          <a:bodyPr/>
          <a:lstStyle>
            <a:lvl1pPr>
              <a:defRPr b="1"/>
            </a:lvl1pPr>
          </a:lstStyle>
          <a:p>
            <a:pPr/>
            <a:r>
              <a:t>Get Involved!</a:t>
            </a:r>
          </a:p>
        </p:txBody>
      </p:sp>
      <p:sp>
        <p:nvSpPr>
          <p:cNvPr id="701" name="Shape 701"/>
          <p:cNvSpPr/>
          <p:nvPr>
            <p:ph type="body" idx="1"/>
          </p:nvPr>
        </p:nvSpPr>
        <p:spPr>
          <a:xfrm>
            <a:off x="457199" y="1531376"/>
            <a:ext cx="8440996" cy="4525963"/>
          </a:xfrm>
          <a:prstGeom prst="rect">
            <a:avLst/>
          </a:prstGeom>
        </p:spPr>
        <p:txBody>
          <a:bodyPr/>
          <a:lstStyle/>
          <a:p>
            <a:pPr marL="318897" indent="-318897" defTabSz="425195">
              <a:defRPr b="1" sz="2976"/>
            </a:pPr>
            <a:r>
              <a:t>The Arc</a:t>
            </a:r>
          </a:p>
          <a:p>
            <a:pPr marL="0" indent="0" algn="ctr" defTabSz="425195">
              <a:buSzTx/>
              <a:buNone/>
              <a:defRPr sz="2976"/>
            </a:pPr>
            <a:r>
              <a:rPr u="sng">
                <a:solidFill>
                  <a:srgbClr val="0000FF"/>
                </a:solidFill>
                <a:uFill>
                  <a:solidFill>
                    <a:srgbClr val="0000FF"/>
                  </a:solidFill>
                </a:uFill>
                <a:hlinkClick r:id="rId2" invalidUrl="" action="" tgtFrame="" tooltip="" history="1" highlightClick="0" endSnd="0"/>
              </a:rPr>
              <a:t>http://www.thearc.org/paidleave</a:t>
            </a:r>
          </a:p>
          <a:p>
            <a:pPr marL="0" indent="0" algn="ctr" defTabSz="425195">
              <a:buSzTx/>
              <a:buNone/>
              <a:defRPr sz="837"/>
            </a:pPr>
          </a:p>
          <a:p>
            <a:pPr marL="318897" indent="-318897" defTabSz="425195">
              <a:defRPr b="1" sz="2976"/>
            </a:pPr>
            <a:r>
              <a:t>Georgetown Center on Poverty &amp; Inequality</a:t>
            </a:r>
          </a:p>
          <a:p>
            <a:pPr marL="0" indent="0" algn="ctr" defTabSz="425195">
              <a:buSzTx/>
              <a:buNone/>
              <a:defRPr sz="2976"/>
            </a:pPr>
            <a:r>
              <a:rPr u="sng">
                <a:solidFill>
                  <a:srgbClr val="0000FF"/>
                </a:solidFill>
                <a:uFill>
                  <a:solidFill>
                    <a:srgbClr val="0000FF"/>
                  </a:solidFill>
                </a:uFill>
                <a:hlinkClick r:id="rId3" invalidUrl="" action="" tgtFrame="" tooltip="" history="1" highlightClick="0" endSnd="0"/>
              </a:rPr>
              <a:t>http://www.georgetownpoverty.org/issues/tax-benefits/pfml/</a:t>
            </a:r>
          </a:p>
          <a:p>
            <a:pPr marL="0" indent="0" algn="ctr" defTabSz="425195">
              <a:buSzTx/>
              <a:buNone/>
              <a:defRPr sz="744"/>
            </a:pPr>
          </a:p>
          <a:p>
            <a:pPr marL="318897" indent="-318897" defTabSz="425195">
              <a:defRPr b="1" sz="2976"/>
            </a:pPr>
            <a:r>
              <a:t>NJ Statewide Parent Advocacy Network (SPAN)</a:t>
            </a:r>
          </a:p>
          <a:p>
            <a:pPr marL="0" indent="0" algn="ctr" defTabSz="425195">
              <a:buSzTx/>
              <a:buNone/>
              <a:defRPr sz="2976"/>
            </a:pPr>
            <a:r>
              <a:rPr u="sng">
                <a:solidFill>
                  <a:srgbClr val="0000FF"/>
                </a:solidFill>
                <a:uFill>
                  <a:solidFill>
                    <a:srgbClr val="0000FF"/>
                  </a:solidFill>
                </a:uFill>
                <a:hlinkClick r:id="rId4" invalidUrl="" action="" tgtFrame="" tooltip="" history="1" highlightClick="0" endSnd="0"/>
              </a:rPr>
              <a:t>http://www.spanadvocacy.org/</a:t>
            </a:r>
            <a:r>
              <a:t>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8" name="Shape 508"/>
          <p:cNvSpPr/>
          <p:nvPr>
            <p:ph type="title"/>
          </p:nvPr>
        </p:nvSpPr>
        <p:spPr>
          <a:prstGeom prst="rect">
            <a:avLst/>
          </a:prstGeom>
        </p:spPr>
        <p:txBody>
          <a:bodyPr/>
          <a:lstStyle/>
          <a:p>
            <a:pPr defTabSz="416052">
              <a:defRPr b="1" sz="3549"/>
            </a:pPr>
            <a:r>
              <a:t>What is Paid Family </a:t>
            </a:r>
            <a:br/>
            <a:r>
              <a:t>and Medical Leave? </a:t>
            </a:r>
          </a:p>
        </p:txBody>
      </p:sp>
      <p:sp>
        <p:nvSpPr>
          <p:cNvPr id="509" name="Shape 509"/>
          <p:cNvSpPr/>
          <p:nvPr>
            <p:ph type="body" idx="1"/>
          </p:nvPr>
        </p:nvSpPr>
        <p:spPr>
          <a:xfrm>
            <a:off x="457200" y="1600200"/>
            <a:ext cx="8229600" cy="4525963"/>
          </a:xfrm>
          <a:prstGeom prst="rect">
            <a:avLst/>
          </a:prstGeom>
        </p:spPr>
        <p:txBody>
          <a:bodyPr/>
          <a:lstStyle/>
          <a:p>
            <a:pPr marL="0" indent="0">
              <a:spcBef>
                <a:spcPts val="800"/>
              </a:spcBef>
              <a:buSzTx/>
              <a:buNone/>
              <a:defRPr sz="3400"/>
            </a:pPr>
            <a:r>
              <a:t>Paid time away from work to:</a:t>
            </a:r>
          </a:p>
          <a:p>
            <a:pPr>
              <a:spcBef>
                <a:spcPts val="800"/>
              </a:spcBef>
              <a:defRPr sz="3400"/>
            </a:pPr>
            <a:r>
              <a:t>Address one’s own serious medical condition;</a:t>
            </a:r>
          </a:p>
          <a:p>
            <a:pPr>
              <a:spcBef>
                <a:spcPts val="800"/>
              </a:spcBef>
              <a:defRPr sz="3400"/>
            </a:pPr>
            <a:r>
              <a:t>Care for a family member with a serious medical condition; or</a:t>
            </a:r>
          </a:p>
          <a:p>
            <a:pPr>
              <a:spcBef>
                <a:spcPts val="800"/>
              </a:spcBef>
              <a:defRPr sz="3400"/>
            </a:pPr>
            <a:r>
              <a:t>Care for a newborn or newly adopted child.</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1" name="Shape 511"/>
          <p:cNvSpPr/>
          <p:nvPr>
            <p:ph type="title"/>
          </p:nvPr>
        </p:nvSpPr>
        <p:spPr>
          <a:prstGeom prst="rect">
            <a:avLst/>
          </a:prstGeom>
        </p:spPr>
        <p:txBody>
          <a:bodyPr/>
          <a:lstStyle>
            <a:lvl1pPr>
              <a:defRPr b="1"/>
            </a:lvl1pPr>
          </a:lstStyle>
          <a:p>
            <a:pPr/>
            <a:r>
              <a:t>Leave in the U.S.</a:t>
            </a:r>
          </a:p>
        </p:txBody>
      </p:sp>
      <p:sp>
        <p:nvSpPr>
          <p:cNvPr id="512" name="Shape 512"/>
          <p:cNvSpPr/>
          <p:nvPr>
            <p:ph type="body" idx="1"/>
          </p:nvPr>
        </p:nvSpPr>
        <p:spPr>
          <a:xfrm>
            <a:off x="457200" y="1600200"/>
            <a:ext cx="8229600" cy="4525963"/>
          </a:xfrm>
          <a:prstGeom prst="rect">
            <a:avLst/>
          </a:prstGeom>
        </p:spPr>
        <p:txBody>
          <a:bodyPr/>
          <a:lstStyle/>
          <a:p>
            <a:pPr/>
            <a:r>
              <a:t>Family and Medical Leave Act:</a:t>
            </a:r>
          </a:p>
          <a:p>
            <a:pPr lvl="1" marL="742950" indent="-285750">
              <a:spcBef>
                <a:spcPts val="600"/>
              </a:spcBef>
              <a:defRPr sz="2800"/>
            </a:pPr>
            <a:r>
              <a:t>12 weeks of </a:t>
            </a:r>
            <a:r>
              <a:rPr b="1"/>
              <a:t>unpaid</a:t>
            </a:r>
            <a:r>
              <a:t>, job-protected leave</a:t>
            </a:r>
          </a:p>
          <a:p>
            <a:pPr lvl="1" marL="742950" indent="-285750">
              <a:spcBef>
                <a:spcPts val="600"/>
              </a:spcBef>
              <a:defRPr sz="2800"/>
            </a:pPr>
            <a:r>
              <a:t>40 percent of U.S. workers are not covered</a:t>
            </a:r>
          </a:p>
          <a:p>
            <a:pPr/>
            <a:r>
              <a:t>The U.S. has no national paid leave program</a:t>
            </a:r>
          </a:p>
          <a:p>
            <a:pPr/>
            <a:r>
              <a:t>States:</a:t>
            </a:r>
          </a:p>
          <a:p>
            <a:pPr lvl="1" marL="742950" indent="-285750">
              <a:spcBef>
                <a:spcPts val="600"/>
              </a:spcBef>
              <a:defRPr sz="2800"/>
            </a:pPr>
            <a:r>
              <a:t>3 have programs in place (CA, NJ, RI)</a:t>
            </a:r>
          </a:p>
          <a:p>
            <a:pPr lvl="1" marL="742950" indent="-285750">
              <a:spcBef>
                <a:spcPts val="600"/>
              </a:spcBef>
              <a:defRPr sz="2800"/>
            </a:pPr>
            <a:r>
              <a:t>3 have recently passed laws (DC, NY, WA)</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4" name="Shape 514"/>
          <p:cNvSpPr/>
          <p:nvPr>
            <p:ph type="title"/>
          </p:nvPr>
        </p:nvSpPr>
        <p:spPr>
          <a:prstGeom prst="rect">
            <a:avLst/>
          </a:prstGeom>
        </p:spPr>
        <p:txBody>
          <a:bodyPr/>
          <a:lstStyle>
            <a:lvl1pPr>
              <a:defRPr b="1"/>
            </a:lvl1pPr>
          </a:lstStyle>
          <a:p>
            <a:pPr/>
            <a:r>
              <a:t>U.S. Gaps in Paid Leave</a:t>
            </a:r>
          </a:p>
        </p:txBody>
      </p:sp>
      <p:sp>
        <p:nvSpPr>
          <p:cNvPr id="515" name="Shape 515"/>
          <p:cNvSpPr/>
          <p:nvPr>
            <p:ph type="body" idx="1"/>
          </p:nvPr>
        </p:nvSpPr>
        <p:spPr>
          <a:xfrm>
            <a:off x="457200" y="1600200"/>
            <a:ext cx="8229600" cy="4525963"/>
          </a:xfrm>
          <a:prstGeom prst="rect">
            <a:avLst/>
          </a:prstGeom>
        </p:spPr>
        <p:txBody>
          <a:bodyPr/>
          <a:lstStyle/>
          <a:p>
            <a:pPr marL="332613" indent="-332613" defTabSz="443484">
              <a:lnSpc>
                <a:spcPct val="90000"/>
              </a:lnSpc>
              <a:spcBef>
                <a:spcPts val="900"/>
              </a:spcBef>
              <a:defRPr sz="3880"/>
            </a:pPr>
            <a:r>
              <a:t>2 in 5 workers have no paid leave</a:t>
            </a:r>
          </a:p>
          <a:p>
            <a:pPr marL="332613" indent="-332613" defTabSz="443484">
              <a:lnSpc>
                <a:spcPct val="90000"/>
              </a:lnSpc>
              <a:spcBef>
                <a:spcPts val="900"/>
              </a:spcBef>
              <a:defRPr sz="3880"/>
            </a:pPr>
            <a:r>
              <a:t>Only 1 in 7 workers has paid family leave</a:t>
            </a:r>
          </a:p>
          <a:p>
            <a:pPr marL="332613" indent="-332613" defTabSz="443484">
              <a:lnSpc>
                <a:spcPct val="90000"/>
              </a:lnSpc>
              <a:spcBef>
                <a:spcPts val="900"/>
              </a:spcBef>
              <a:defRPr sz="3880"/>
            </a:pPr>
            <a:r>
              <a:t>Half of lower income workers did not receive pay during most recent leave</a:t>
            </a:r>
          </a:p>
          <a:p>
            <a:pPr marL="332613" indent="-332613" defTabSz="443484">
              <a:lnSpc>
                <a:spcPct val="90000"/>
              </a:lnSpc>
              <a:defRPr sz="3104"/>
            </a:pPr>
          </a:p>
          <a:p>
            <a:pPr marL="0" indent="0" defTabSz="443484">
              <a:lnSpc>
                <a:spcPct val="90000"/>
              </a:lnSpc>
              <a:spcBef>
                <a:spcPts val="400"/>
              </a:spcBef>
              <a:buSzTx/>
              <a:buNone/>
              <a:defRPr sz="1746"/>
            </a:pPr>
            <a:r>
              <a:t>SOURCES: First bullet, Bureau of Labor Statistics, 2012; Second and third bullets, Bureau of Labor Statistics, 2016.</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7" name="Shape 517"/>
          <p:cNvSpPr/>
          <p:nvPr>
            <p:ph type="title"/>
          </p:nvPr>
        </p:nvSpPr>
        <p:spPr>
          <a:prstGeom prst="rect">
            <a:avLst/>
          </a:prstGeom>
        </p:spPr>
        <p:txBody>
          <a:bodyPr/>
          <a:lstStyle>
            <a:lvl1pPr>
              <a:defRPr b="1"/>
            </a:lvl1pPr>
          </a:lstStyle>
          <a:p>
            <a:pPr/>
            <a:r>
              <a:t>Today’s Webinar</a:t>
            </a:r>
          </a:p>
        </p:txBody>
      </p:sp>
      <p:sp>
        <p:nvSpPr>
          <p:cNvPr id="518" name="Shape 518"/>
          <p:cNvSpPr/>
          <p:nvPr>
            <p:ph type="body" idx="1"/>
          </p:nvPr>
        </p:nvSpPr>
        <p:spPr>
          <a:xfrm>
            <a:off x="457200" y="1600200"/>
            <a:ext cx="8229600" cy="4525963"/>
          </a:xfrm>
          <a:prstGeom prst="rect">
            <a:avLst/>
          </a:prstGeom>
        </p:spPr>
        <p:txBody>
          <a:bodyPr/>
          <a:lstStyle/>
          <a:p>
            <a:pPr marL="553212" indent="-501396" defTabSz="438911">
              <a:buFontTx/>
              <a:buAutoNum type="arabicPeriod" startAt="1"/>
              <a:defRPr b="1" sz="3264"/>
            </a:pPr>
            <a:r>
              <a:t>Erika Hagensen</a:t>
            </a:r>
            <a:r>
              <a:rPr b="0"/>
              <a:t>: A worker’s perspective</a:t>
            </a:r>
            <a:endParaRPr b="0"/>
          </a:p>
          <a:p>
            <a:pPr marL="553212" indent="-501396" defTabSz="438911">
              <a:buFontTx/>
              <a:buAutoNum type="arabicPeriod" startAt="1"/>
              <a:defRPr b="1" sz="3264"/>
            </a:pPr>
            <a:r>
              <a:t>Kali Grant &amp; T.J. Sutcliffe</a:t>
            </a:r>
            <a:r>
              <a:rPr b="0"/>
              <a:t>: A new report</a:t>
            </a:r>
            <a:endParaRPr b="0"/>
          </a:p>
          <a:p>
            <a:pPr marL="553212" indent="-501396" defTabSz="438911">
              <a:buFontTx/>
              <a:buAutoNum type="arabicPeriod" startAt="1"/>
              <a:defRPr b="1" sz="3264"/>
            </a:pPr>
            <a:r>
              <a:t>Lauren Agoratus</a:t>
            </a:r>
            <a:r>
              <a:rPr b="0"/>
              <a:t>: A family’s perspective &amp; advocacy for paid leave in New Jersey</a:t>
            </a:r>
            <a:endParaRPr b="0"/>
          </a:p>
          <a:p>
            <a:pPr marL="553212" indent="-501396" defTabSz="438911">
              <a:buFontTx/>
              <a:buAutoNum type="arabicPeriod" startAt="1"/>
              <a:defRPr b="1" sz="3264"/>
            </a:pPr>
            <a:r>
              <a:t>Q &amp; A</a:t>
            </a:r>
            <a:r>
              <a:rPr b="0"/>
              <a:t>: Use the “chat” feature to enter your questions during or after the presentations</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0" name="Shape 520"/>
          <p:cNvSpPr/>
          <p:nvPr>
            <p:ph type="title"/>
          </p:nvPr>
        </p:nvSpPr>
        <p:spPr>
          <a:xfrm>
            <a:off x="457200" y="274638"/>
            <a:ext cx="8330790" cy="1143001"/>
          </a:xfrm>
          <a:prstGeom prst="rect">
            <a:avLst/>
          </a:prstGeom>
        </p:spPr>
        <p:txBody>
          <a:bodyPr/>
          <a:lstStyle/>
          <a:p>
            <a:pPr/>
            <a:r>
              <a:t>The unexpected happened</a:t>
            </a:r>
          </a:p>
        </p:txBody>
      </p:sp>
      <p:sp>
        <p:nvSpPr>
          <p:cNvPr id="521" name="Shape 521"/>
          <p:cNvSpPr/>
          <p:nvPr>
            <p:ph type="body" sz="half" idx="1"/>
          </p:nvPr>
        </p:nvSpPr>
        <p:spPr>
          <a:xfrm>
            <a:off x="457199" y="1600200"/>
            <a:ext cx="4621389" cy="4525963"/>
          </a:xfrm>
          <a:prstGeom prst="rect">
            <a:avLst/>
          </a:prstGeom>
        </p:spPr>
        <p:txBody>
          <a:bodyPr/>
          <a:lstStyle/>
          <a:p>
            <a:pPr/>
            <a:r>
              <a:t>Complicated pregnancy</a:t>
            </a:r>
          </a:p>
          <a:p>
            <a:pPr/>
            <a:r>
              <a:t>Extended NICU stay</a:t>
            </a:r>
          </a:p>
          <a:p>
            <a:pPr/>
            <a:r>
              <a:t>Ongoing therapies, specialists in two states</a:t>
            </a:r>
          </a:p>
          <a:p>
            <a:pPr marL="0" indent="0">
              <a:buSzTx/>
              <a:buNone/>
            </a:pPr>
          </a:p>
          <a:p>
            <a:pPr marL="0" indent="0">
              <a:buSzTx/>
              <a:buNone/>
            </a:pPr>
          </a:p>
          <a:p>
            <a:pPr marL="0" indent="0" algn="ctr">
              <a:buSzTx/>
              <a:buNone/>
            </a:pPr>
            <a:r>
              <a:t>Paid leave and workplace flexibility helped my family help me.</a:t>
            </a:r>
          </a:p>
        </p:txBody>
      </p:sp>
      <p:sp>
        <p:nvSpPr>
          <p:cNvPr id="522" name="Shape 522"/>
          <p:cNvSpPr/>
          <p:nvPr/>
        </p:nvSpPr>
        <p:spPr>
          <a:xfrm>
            <a:off x="4648200" y="1600200"/>
            <a:ext cx="4038600" cy="522020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600"/>
              </a:spcBef>
              <a:defRPr sz="1200"/>
            </a:pPr>
          </a:p>
          <a:p>
            <a:pPr>
              <a:spcBef>
                <a:spcPts val="200"/>
              </a:spcBef>
              <a:defRPr sz="1200"/>
            </a:pPr>
            <a:r>
              <a:t>                  (Picture of me as a child in my mom’s arms)</a:t>
            </a:r>
          </a:p>
        </p:txBody>
      </p:sp>
      <p:grpSp>
        <p:nvGrpSpPr>
          <p:cNvPr id="525" name="Group 525" descr="Photo: Erika and her mom.&#10;&#10;Photograph of Erika and her mom, when Erika was 3 years old. They outside on a sunny day in front of a house on a lawn. Erika's mom is sitting in a folding lawn chair holding Erika in her lap. Next to them is a table with a balloon."/>
          <p:cNvGrpSpPr/>
          <p:nvPr/>
        </p:nvGrpSpPr>
        <p:grpSpPr>
          <a:xfrm>
            <a:off x="5194439" y="2039984"/>
            <a:ext cx="3289300" cy="3572359"/>
            <a:chOff x="0" y="0"/>
            <a:chExt cx="3289299" cy="3572357"/>
          </a:xfrm>
        </p:grpSpPr>
        <p:pic>
          <p:nvPicPr>
            <p:cNvPr id="523" name="image9.jpg"/>
            <p:cNvPicPr>
              <a:picLocks noChangeAspect="1"/>
            </p:cNvPicPr>
            <p:nvPr/>
          </p:nvPicPr>
          <p:blipFill>
            <a:blip r:embed="rId2">
              <a:extLst/>
            </a:blip>
            <a:srcRect l="16" t="0" r="5980" b="6823"/>
            <a:stretch>
              <a:fillRect/>
            </a:stretch>
          </p:blipFill>
          <p:spPr>
            <a:xfrm>
              <a:off x="38100" y="44355"/>
              <a:ext cx="3213100" cy="3489903"/>
            </a:xfrm>
            <a:prstGeom prst="rect">
              <a:avLst/>
            </a:prstGeom>
            <a:ln w="12700" cap="flat">
              <a:noFill/>
              <a:miter lim="400000"/>
            </a:ln>
            <a:effectLst>
              <a:outerShdw sx="100000" sy="100000" kx="0" ky="0" algn="b" rotWithShape="0" blurRad="50800" dist="38100" dir="2700000">
                <a:srgbClr val="000000">
                  <a:alpha val="43000"/>
                </a:srgbClr>
              </a:outerShdw>
            </a:effectLst>
          </p:spPr>
        </p:pic>
        <p:sp>
          <p:nvSpPr>
            <p:cNvPr id="524" name="Shape 524"/>
            <p:cNvSpPr/>
            <p:nvPr/>
          </p:nvSpPr>
          <p:spPr>
            <a:xfrm>
              <a:off x="0" y="0"/>
              <a:ext cx="3289300" cy="3572358"/>
            </a:xfrm>
            <a:prstGeom prst="rect">
              <a:avLst/>
            </a:prstGeom>
            <a:noFill/>
            <a:ln w="76200" cap="rnd">
              <a:solidFill>
                <a:srgbClr val="1F497D"/>
              </a:solidFill>
              <a:prstDash val="solid"/>
              <a:round/>
            </a:ln>
            <a:effectLst/>
          </p:spPr>
          <p:txBody>
            <a:bodyPr wrap="square" lIns="45719" tIns="45719" rIns="45719" bIns="45719" numCol="1" anchor="ctr">
              <a:noAutofit/>
            </a:bodyPr>
            <a:lstStyle/>
            <a:p>
              <a:pPr/>
            </a:p>
          </p:txBody>
        </p:sp>
      </p:gr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The Arc Basic PPT Theme">
  <a:themeElements>
    <a:clrScheme name="The Arc Basic PPT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e Arc Basic PPT Theme">
      <a:majorFont>
        <a:latin typeface="Calibri"/>
        <a:ea typeface="Calibri"/>
        <a:cs typeface="Calibri"/>
      </a:majorFont>
      <a:minorFont>
        <a:latin typeface="Helvetica"/>
        <a:ea typeface="Helvetica"/>
        <a:cs typeface="Helvetica"/>
      </a:minorFont>
    </a:fontScheme>
    <a:fmtScheme name="The Arc Basic PP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e Arc Basic PPT Theme">
  <a:themeElements>
    <a:clrScheme name="The Arc Basic PPT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he Arc Basic PPT Theme">
      <a:majorFont>
        <a:latin typeface="Calibri"/>
        <a:ea typeface="Calibri"/>
        <a:cs typeface="Calibri"/>
      </a:majorFont>
      <a:minorFont>
        <a:latin typeface="Helvetica"/>
        <a:ea typeface="Helvetica"/>
        <a:cs typeface="Helvetica"/>
      </a:minorFont>
    </a:fontScheme>
    <a:fmtScheme name="The Arc Basic PP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