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handoutMasterIdLst>
    <p:handoutMasterId r:id="rId19"/>
  </p:handoutMasterIdLst>
  <p:sldIdLst>
    <p:sldId id="256" r:id="rId2"/>
    <p:sldId id="257" r:id="rId3"/>
    <p:sldId id="276" r:id="rId4"/>
    <p:sldId id="258" r:id="rId5"/>
    <p:sldId id="280" r:id="rId6"/>
    <p:sldId id="259" r:id="rId7"/>
    <p:sldId id="279" r:id="rId8"/>
    <p:sldId id="277" r:id="rId9"/>
    <p:sldId id="278" r:id="rId10"/>
    <p:sldId id="262" r:id="rId11"/>
    <p:sldId id="273" r:id="rId12"/>
    <p:sldId id="266" r:id="rId13"/>
    <p:sldId id="274" r:id="rId14"/>
    <p:sldId id="269" r:id="rId15"/>
    <p:sldId id="26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47913" autoAdjust="0"/>
  </p:normalViewPr>
  <p:slideViewPr>
    <p:cSldViewPr>
      <p:cViewPr varScale="1">
        <p:scale>
          <a:sx n="42" d="100"/>
          <a:sy n="42" d="100"/>
        </p:scale>
        <p:origin x="-19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91C9A1-215E-437A-8E2B-FFACAE3C44F0}" type="datetimeFigureOut">
              <a:rPr lang="en-US" smtClean="0"/>
              <a:pPr/>
              <a:t>7/23/2012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79FDCF-0C90-4EE3-BEDA-0CA19C52016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8608718-5607-4991-8173-4A0D74F100E9}" type="datetimeFigureOut">
              <a:rPr lang="en-US"/>
              <a:pPr>
                <a:defRPr/>
              </a:pPr>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9C2D3E8-674C-41AE-8BC7-2D5D66349E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1F339-8633-4812-9489-0B9C01EEA9A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we will get into talking about self-advocacy. This is the presentation Jasmine, Dianne and Leigh Ann gave at the BFSS conference, but didn’t get to complete, so we thought we could finish it now!</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D7B81-2FBB-4A00-A972-C20435EEE746}"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KEEP THIS ONE!</a:t>
            </a:r>
          </a:p>
          <a:p>
            <a:pPr eaLnBrk="1" hangingPunct="1">
              <a:spcBef>
                <a:spcPct val="0"/>
              </a:spcBef>
            </a:pPr>
            <a:endParaRPr lang="en-US" dirty="0" smtClean="0"/>
          </a:p>
          <a:p>
            <a:pPr eaLnBrk="1" hangingPunct="1">
              <a:spcBef>
                <a:spcPct val="0"/>
              </a:spcBef>
            </a:pPr>
            <a:r>
              <a:rPr lang="en-US" dirty="0" smtClean="0"/>
              <a:t>HOW are we going to teach try to make sure each state with an FASD State Coordinator’s office has a person with an FASD involved with their efforts? How can you become the self-advocate FASD representative for your state/region or community?</a:t>
            </a:r>
          </a:p>
          <a:p>
            <a:pPr eaLnBrk="1" hangingPunct="1">
              <a:spcBef>
                <a:spcPct val="0"/>
              </a:spcBef>
            </a:pPr>
            <a:endParaRPr lang="en-US" dirty="0" smtClean="0"/>
          </a:p>
          <a:p>
            <a:pPr eaLnBrk="1" hangingPunct="1">
              <a:spcBef>
                <a:spcPct val="0"/>
              </a:spcBef>
            </a:pPr>
            <a:r>
              <a:rPr lang="en-US" dirty="0" smtClean="0"/>
              <a:t>Here is your first step:</a:t>
            </a:r>
            <a:br>
              <a:rPr lang="en-US" dirty="0" smtClean="0"/>
            </a:br>
            <a:endParaRPr lang="en-US" dirty="0" smtClean="0"/>
          </a:p>
          <a:p>
            <a:pPr eaLnBrk="1" hangingPunct="1">
              <a:spcBef>
                <a:spcPct val="0"/>
              </a:spcBef>
              <a:buFontTx/>
              <a:buChar char="•"/>
            </a:pPr>
            <a:r>
              <a:rPr lang="en-US" dirty="0" smtClean="0"/>
              <a:t> Call your FASD State Coordinator and introduce yourself, set up a call or meeting, and brainstorm ways you can get involved in state-level advocacy. Here are some ideas you can give:</a:t>
            </a:r>
          </a:p>
          <a:p>
            <a:pPr eaLnBrk="1" hangingPunct="1">
              <a:spcBef>
                <a:spcPct val="0"/>
              </a:spcBef>
            </a:pPr>
            <a:endParaRPr lang="en-US" dirty="0" smtClean="0"/>
          </a:p>
          <a:p>
            <a:pPr lvl="1" eaLnBrk="1" hangingPunct="1">
              <a:spcBef>
                <a:spcPct val="0"/>
              </a:spcBef>
              <a:buFontTx/>
              <a:buChar char="•"/>
            </a:pPr>
            <a:r>
              <a:rPr lang="en-US" dirty="0" smtClean="0"/>
              <a:t> Speak with your state coordinator at various functions about how having an FASD affects your own life</a:t>
            </a:r>
          </a:p>
          <a:p>
            <a:pPr lvl="1" eaLnBrk="1" hangingPunct="1">
              <a:spcBef>
                <a:spcPct val="0"/>
              </a:spcBef>
              <a:buFontTx/>
              <a:buChar char="•"/>
            </a:pPr>
            <a:r>
              <a:rPr lang="en-US" dirty="0" smtClean="0"/>
              <a:t> Volunteer your own input/experiences/expertise and create fliers or other publications that advocates for your cause, or your state’s cause.</a:t>
            </a:r>
          </a:p>
          <a:p>
            <a:pPr lvl="1" eaLnBrk="1" hangingPunct="1">
              <a:spcBef>
                <a:spcPct val="0"/>
              </a:spcBef>
              <a:buFontTx/>
              <a:buChar char="•"/>
            </a:pPr>
            <a:r>
              <a:rPr lang="en-US" dirty="0" smtClean="0"/>
              <a:t> Find out ways to get active on state committees, workgroups, advisory groups/task force, etc.</a:t>
            </a:r>
          </a:p>
          <a:p>
            <a:pPr lvl="1" eaLnBrk="1" hangingPunct="1">
              <a:spcBef>
                <a:spcPct val="0"/>
              </a:spcBef>
              <a:buFontTx/>
              <a:buChar char="•"/>
            </a:pPr>
            <a:r>
              <a:rPr lang="en-US" dirty="0" smtClean="0"/>
              <a:t> Make sure that when the state is applying for various grants that people with an FASD are included</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539DB-59AE-4086-A9EE-D838365ED81E}" type="slidenum">
              <a:rPr lang="en-US"/>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SAFA is also wanting to help</a:t>
            </a:r>
            <a:r>
              <a:rPr lang="en-US" baseline="0" dirty="0" smtClean="0"/>
              <a:t> it’s members reach their own personal goals. Here are two examples.</a:t>
            </a:r>
            <a:endParaRPr lang="en-US" dirty="0"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7FF9D4-0778-41D8-B958-0F9651A4E9DF}" type="slidenum">
              <a:rPr lang="en-US"/>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How to get involved in the planning of next BFSS Conference:</a:t>
            </a:r>
          </a:p>
          <a:p>
            <a:pPr eaLnBrk="1" hangingPunct="1">
              <a:spcBef>
                <a:spcPct val="0"/>
              </a:spcBef>
            </a:pPr>
            <a:endParaRPr lang="en-US" dirty="0" smtClean="0"/>
          </a:p>
          <a:p>
            <a:pPr eaLnBrk="1" hangingPunct="1">
              <a:spcBef>
                <a:spcPct val="0"/>
              </a:spcBef>
            </a:pPr>
            <a:r>
              <a:rPr lang="en-US" dirty="0" smtClean="0"/>
              <a:t>Let us know if you may be interested in speaking at the next BFSS Conference for the SAFA Network track of workshops.</a:t>
            </a:r>
          </a:p>
          <a:p>
            <a:pPr eaLnBrk="1" hangingPunct="1">
              <a:spcBef>
                <a:spcPct val="0"/>
              </a:spcBef>
            </a:pPr>
            <a:r>
              <a:rPr lang="en-US" b="1" dirty="0" smtClean="0"/>
              <a:t/>
            </a:r>
            <a:br>
              <a:rPr lang="en-US" b="1" dirty="0" smtClean="0"/>
            </a:br>
            <a:r>
              <a:rPr lang="en-US" b="1" dirty="0" smtClean="0"/>
              <a:t/>
            </a:r>
            <a:br>
              <a:rPr lang="en-US" b="1" dirty="0" smtClean="0"/>
            </a:br>
            <a:r>
              <a:rPr lang="en-US" b="1" dirty="0" smtClean="0"/>
              <a:t>How to get involved in future webinars:</a:t>
            </a:r>
          </a:p>
          <a:p>
            <a:pPr eaLnBrk="1" hangingPunct="1">
              <a:spcBef>
                <a:spcPct val="0"/>
              </a:spcBef>
            </a:pPr>
            <a:endParaRPr lang="en-US" dirty="0" smtClean="0"/>
          </a:p>
          <a:p>
            <a:pPr eaLnBrk="1" hangingPunct="1">
              <a:spcBef>
                <a:spcPct val="0"/>
              </a:spcBef>
            </a:pPr>
            <a:r>
              <a:rPr lang="en-US" dirty="0" smtClean="0"/>
              <a:t>One idea is to ask one person to share his/her story per each phone call. Each person can create a 3-5 slide show and send it to Leigh Ann so we can use it on our future calls. Let’s start with Rob and Jasmine, then go from there. We can help each other write our own stories so we are prepared to share them with others.</a:t>
            </a:r>
          </a:p>
          <a:p>
            <a:pPr eaLnBrk="1" hangingPunct="1">
              <a:spcBef>
                <a:spcPct val="0"/>
              </a:spcBef>
            </a:pPr>
            <a:endParaRPr lang="en-US" dirty="0" smtClean="0"/>
          </a:p>
          <a:p>
            <a:pPr eaLnBrk="1" hangingPunct="1">
              <a:spcBef>
                <a:spcPct val="0"/>
              </a:spcBef>
            </a:pPr>
            <a:r>
              <a:rPr lang="en-US" dirty="0" smtClean="0"/>
              <a:t>Let us know what topic is most important to you, do you have any ideas for speakers, or would you like to speak?</a:t>
            </a:r>
          </a:p>
          <a:p>
            <a:pPr eaLnBrk="1" hangingPunct="1">
              <a:spcBef>
                <a:spcPct val="0"/>
              </a:spcBef>
            </a:pPr>
            <a:endParaRPr lang="en-US"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KEEP THIS ONE!</a:t>
            </a:r>
          </a:p>
          <a:p>
            <a:pPr eaLnBrk="1" hangingPunct="1">
              <a:spcBef>
                <a:spcPct val="0"/>
              </a:spcBef>
            </a:pPr>
            <a:endParaRPr lang="en-US" dirty="0" smtClean="0"/>
          </a:p>
          <a:p>
            <a:pPr eaLnBrk="1" hangingPunct="1">
              <a:spcBef>
                <a:spcPct val="0"/>
              </a:spcBef>
            </a:pPr>
            <a:r>
              <a:rPr lang="en-US" dirty="0" smtClean="0"/>
              <a:t>Another big goal of our project is to get the word out about who the SAFA Network is and try to get more people involved. One way we do this is by exhibiting at different conferences. Exhibit just means to show a poster or hand out brochures about your agency or project at different places. </a:t>
            </a:r>
          </a:p>
          <a:p>
            <a:pPr eaLnBrk="1" hangingPunct="1">
              <a:spcBef>
                <a:spcPct val="0"/>
              </a:spcBef>
            </a:pPr>
            <a:endParaRPr lang="en-US" dirty="0" smtClean="0"/>
          </a:p>
          <a:p>
            <a:pPr eaLnBrk="1" hangingPunct="1">
              <a:spcBef>
                <a:spcPct val="0"/>
              </a:spcBef>
            </a:pPr>
            <a:r>
              <a:rPr lang="en-US" dirty="0" smtClean="0"/>
              <a:t>We have decided to go and present or exhibit at these 3 conferences which are listed on your screen.</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E70E2E-2C60-4C3D-A9A7-7B100AB36A06}"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a:t>
            </a:r>
            <a:r>
              <a:rPr lang="en-US" baseline="0" dirty="0" smtClean="0"/>
              <a:t> an FASD and are 18 or older and would like to join the SAFA Network, please let us know! We can put your name on our email list to receive announcements about future SAFA conference calls and meetings.</a:t>
            </a:r>
            <a:endParaRPr lang="en-US" dirty="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77F5F3-68CF-4391-8485-70FE4EFE38CF}"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a:t>
            </a:r>
            <a:r>
              <a:rPr lang="en-US" baseline="0" dirty="0" smtClean="0"/>
              <a:t> or toss)</a:t>
            </a:r>
            <a:endParaRPr lang="en-US" dirty="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9B6090-7AE5-43AC-892B-2030F321318F}"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idea behind the SAFA Network began with two self-advocates with FASD who serve on </a:t>
            </a:r>
            <a:r>
              <a:rPr lang="en-US" sz="1200" i="1" kern="1200" dirty="0" smtClean="0">
                <a:solidFill>
                  <a:schemeClr val="tx1"/>
                </a:solidFill>
                <a:latin typeface="+mn-lt"/>
                <a:ea typeface="+mn-ea"/>
                <a:cs typeface="+mn-cs"/>
              </a:rPr>
              <a:t>The FASD Center for Excellence Expert Panel</a:t>
            </a:r>
            <a:r>
              <a:rPr lang="en-US" sz="1200" kern="1200" dirty="0" smtClean="0">
                <a:solidFill>
                  <a:schemeClr val="tx1"/>
                </a:solidFill>
                <a:latin typeface="+mn-lt"/>
                <a:ea typeface="+mn-ea"/>
                <a:cs typeface="+mn-cs"/>
              </a:rPr>
              <a:t>. Through this project, they are beginning a national self-advocacy group created by and for people with FASD.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I wanted Individuals</a:t>
            </a:r>
            <a:r>
              <a:rPr lang="en-US" baseline="0" dirty="0" smtClean="0"/>
              <a:t> with FAS to be able to see what’s being done in the United States, regarding FAS and to know that they have a voice.</a:t>
            </a:r>
            <a:br>
              <a:rPr lang="en-US" baseline="0" dirty="0" smtClean="0"/>
            </a:br>
            <a:r>
              <a:rPr lang="en-US" baseline="0" dirty="0" smtClean="0"/>
              <a:t/>
            </a:r>
            <a:br>
              <a:rPr lang="en-US" baseline="0" dirty="0" smtClean="0"/>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A sub-committee called “Self-Advocacy Planning Committee” was formed.  The Co chairs were Rob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Wybrecht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Jasmine O’Connor and Leigh Ann Davis. We had our first meeting in Feb. 2010.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Purpose – To guide the work of the Expert Panel and keep it in touch with the needs and desires of people with FASD, and to explore issues related to self-advocacy.</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Our top priorities – identify states that have people with FASD serving on their task force, create method to connect people with FASD with one another via conference calls, list serve groups, etc., fund a separate meeting or track about self-advocacy for next BFSS meeting, and look for ways to involve chapters of The Arc and NOFAS.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eaLnBrk="1" fontAlgn="auto" hangingPunct="1">
              <a:spcBef>
                <a:spcPts val="0"/>
              </a:spcBef>
              <a:spcAft>
                <a:spcPts val="0"/>
              </a:spcAft>
              <a:defRPr/>
            </a:pPr>
            <a:endParaRPr lang="en-US"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19CA21-B8DE-498C-AD5B-359AF9499A6F}"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The SAFA Network creates a place for people with FASD to learn more about:   1) what it means to have an FASD, 2) specific issues that affect people with an FASD, and 3) what it means to be a self-advocate and how to speak up for oneself.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Each year, the </a:t>
            </a:r>
            <a:r>
              <a:rPr lang="en-US" sz="1200" i="1" kern="1200" dirty="0" smtClean="0">
                <a:solidFill>
                  <a:schemeClr val="tx1"/>
                </a:solidFill>
                <a:latin typeface="+mn-lt"/>
                <a:ea typeface="+mn-ea"/>
                <a:cs typeface="+mn-cs"/>
              </a:rPr>
              <a:t>FASD Center for Excellence</a:t>
            </a:r>
            <a:r>
              <a:rPr lang="en-US" sz="1200" kern="1200" dirty="0" smtClean="0">
                <a:solidFill>
                  <a:schemeClr val="tx1"/>
                </a:solidFill>
                <a:latin typeface="+mn-lt"/>
                <a:ea typeface="+mn-ea"/>
                <a:cs typeface="+mn-cs"/>
              </a:rPr>
              <a:t> hosts a national conference to help support state systems that specifically address FASD. With support from The Arc, The SAFA Network is introducing a new self-advocacy track at the May 2011 Building FASD State Systems (BFSS) Conference developed by and for people with FASD. Topics for the self-advocacy track include learning about and building self-advocacy skills, understanding how FASD affects the brain, and learning how to use one’s gifts and talents in the real world to achieve real progress.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Up to 10 people with FASD (including a support person for each individual) were selected to be on the </a:t>
            </a:r>
            <a:r>
              <a:rPr lang="en-US" sz="1200" kern="1200" dirty="0" err="1" smtClean="0">
                <a:solidFill>
                  <a:schemeClr val="tx1"/>
                </a:solidFill>
                <a:latin typeface="+mn-lt"/>
                <a:ea typeface="+mn-ea"/>
                <a:cs typeface="+mn-cs"/>
              </a:rPr>
              <a:t>The</a:t>
            </a:r>
            <a:r>
              <a:rPr lang="en-US" sz="1200" kern="1200" dirty="0" smtClean="0">
                <a:solidFill>
                  <a:schemeClr val="tx1"/>
                </a:solidFill>
                <a:latin typeface="+mn-lt"/>
                <a:ea typeface="+mn-ea"/>
                <a:cs typeface="+mn-cs"/>
              </a:rPr>
              <a:t> SAFA Network’s Planning Committee. They were invited to attend this year’s BFSS conference and will be asked to help plan the self-advocacy track for the 2012 conference. Others interested in The SAFA Network who are unable to attend this year’s BFSS meeting are invited to participate up-coming SAFA conference calls. </a:t>
            </a:r>
          </a:p>
          <a:p>
            <a:pPr eaLnBrk="1" fontAlgn="auto" hangingPunct="1">
              <a:spcBef>
                <a:spcPts val="0"/>
              </a:spcBef>
              <a:spcAft>
                <a:spcPts val="0"/>
              </a:spcAft>
              <a:defRPr/>
            </a:pPr>
            <a:endParaRPr lang="en-US" sz="900"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198BDF-F5D6-407E-8DA1-63AF3CA0D4BE}"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is a list of names of the people who are SAFA Network Members for 2011. We hope to double the list of our members by the next SAFA conference in 2012! We have a total of </a:t>
            </a:r>
            <a:r>
              <a:rPr lang="en-US" sz="1200" b="1" kern="1200" baseline="0" dirty="0" smtClean="0">
                <a:solidFill>
                  <a:schemeClr val="tx1"/>
                </a:solidFill>
                <a:latin typeface="+mn-lt"/>
                <a:ea typeface="+mn-ea"/>
                <a:cs typeface="+mn-cs"/>
              </a:rPr>
              <a:t>13 people </a:t>
            </a:r>
            <a:r>
              <a:rPr lang="en-US" sz="1200" b="0" kern="1200" baseline="0" dirty="0" smtClean="0">
                <a:solidFill>
                  <a:schemeClr val="tx1"/>
                </a:solidFill>
                <a:latin typeface="+mn-lt"/>
                <a:ea typeface="+mn-ea"/>
                <a:cs typeface="+mn-cs"/>
              </a:rPr>
              <a:t>in the SAFA Network, including SAFA Staff Rob and Jasmine.</a:t>
            </a:r>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Project Coordinators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Rob Wybrecht</a:t>
            </a:r>
          </a:p>
          <a:p>
            <a:r>
              <a:rPr lang="en-US" sz="1200" kern="1200" dirty="0" smtClean="0">
                <a:solidFill>
                  <a:schemeClr val="tx1"/>
                </a:solidFill>
                <a:latin typeface="+mn-lt"/>
                <a:ea typeface="+mn-ea"/>
                <a:cs typeface="+mn-cs"/>
              </a:rPr>
              <a:t>Jasmine Suarez-O’Connor</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Project Liaison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Leigh Ann Davis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with Morgan Fawcett who is a very gifted</a:t>
            </a:r>
            <a:r>
              <a:rPr lang="en-US" baseline="0" dirty="0" smtClean="0"/>
              <a:t> flute player at a workshop where participants received a flute lesson and were given their very own handmade flutes! This was taken at our first SAFA face to face meeting in May 2011 in Phoenix, AZ.</a:t>
            </a:r>
            <a:endParaRPr lang="en-US" dirty="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A8CD707-E2D0-42D6-928D-90377610B4F7}" type="datetimeFigureOut">
              <a:rPr lang="en-US"/>
              <a:pPr>
                <a:defRPr/>
              </a:pPr>
              <a:t>7/23/2012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1EE478D-EE16-4A85-9069-FD9940C134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E26ACD-C8D8-4B30-90AD-37C6AC69CD25}" type="datetimeFigureOut">
              <a:rPr lang="en-US"/>
              <a:pPr>
                <a:defRPr/>
              </a:pPr>
              <a:t>7/23/2012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CA54311-DA21-4DAC-BBD7-8DEB0B193E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018797F-2E57-4332-A68D-08AFDDC10E9C}" type="datetimeFigureOut">
              <a:rPr lang="en-US"/>
              <a:pPr>
                <a:defRPr/>
              </a:pPr>
              <a:t>7/23/2012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B7DB315-5D79-48FF-A7C2-698EE70A12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926DABD-076D-48DA-8E56-6606E241F6AA}" type="datetimeFigureOut">
              <a:rPr lang="en-US"/>
              <a:pPr>
                <a:defRPr/>
              </a:pPr>
              <a:t>7/23/2012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2EE2FA-EEDA-4D38-9E06-763975D806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A358449-4331-4E50-BEBF-991552195D9C}" type="datetimeFigureOut">
              <a:rPr lang="en-US"/>
              <a:pPr>
                <a:defRPr/>
              </a:pPr>
              <a:t>7/23/2012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4114E93-4DE6-44D6-9D5B-63D83FEAD52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B669BFE-9A33-4614-A4AD-561130A6CA88}" type="datetimeFigureOut">
              <a:rPr lang="en-US"/>
              <a:pPr>
                <a:defRPr/>
              </a:pPr>
              <a:t>7/23/2012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7E6B1A4-57D7-4A47-9CC8-7112FBF513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25750DD-8AAC-4B04-A767-D064C2C5D250}" type="datetimeFigureOut">
              <a:rPr lang="en-US"/>
              <a:pPr>
                <a:defRPr/>
              </a:pPr>
              <a:t>7/23/2012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DC53549-E7C2-4C16-99EF-54F1F6127D1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DFB0BBC-D7FE-454D-A9D4-4D88132357B2}" type="datetimeFigureOut">
              <a:rPr lang="en-US"/>
              <a:pPr>
                <a:defRPr/>
              </a:pPr>
              <a:t>7/23/2012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1505B691-0F16-4A6D-8962-4A2D278E1EB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8CCB65A-6E31-49A5-B41F-4E33FD9BD991}" type="datetimeFigureOut">
              <a:rPr lang="en-US"/>
              <a:pPr>
                <a:defRPr/>
              </a:pPr>
              <a:t>7/23/2012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4CBB186-5A49-4198-8030-7CD106D5C1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B7868AF-98F7-4E74-B084-760F25AC158F}" type="datetimeFigureOut">
              <a:rPr lang="en-US"/>
              <a:pPr>
                <a:defRPr/>
              </a:pPr>
              <a:t>7/23/2012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5A05E77-DA4F-4AE3-8501-75EDE8F0D6E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5808164-7332-4279-AF14-8683D6E21E98}" type="datetimeFigureOut">
              <a:rPr lang="en-US"/>
              <a:pPr>
                <a:defRPr/>
              </a:pPr>
              <a:t>7/23/2012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CE3F7E7-5A3B-414C-88B0-DE975C58825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2E009A1C-A3DE-460A-BDD5-3BBA8DC9D8B2}" type="datetimeFigureOut">
              <a:rPr lang="en-US"/>
              <a:pPr>
                <a:defRPr/>
              </a:pPr>
              <a:t>7/23/2012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33DED885-1FA0-4C76-B105-A0DB383224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0" r:id="rId2"/>
    <p:sldLayoutId id="2147483745" r:id="rId3"/>
    <p:sldLayoutId id="2147483746" r:id="rId4"/>
    <p:sldLayoutId id="2147483747" r:id="rId5"/>
    <p:sldLayoutId id="2147483748" r:id="rId6"/>
    <p:sldLayoutId id="2147483741" r:id="rId7"/>
    <p:sldLayoutId id="2147483749" r:id="rId8"/>
    <p:sldLayoutId id="2147483750" r:id="rId9"/>
    <p:sldLayoutId id="2147483742" r:id="rId10"/>
    <p:sldLayoutId id="214748374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mailto:rob11@yahoo.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gif"/><Relationship Id="rId5" Type="http://schemas.openxmlformats.org/officeDocument/2006/relationships/hyperlink" Target="mailto:ldavis@thearc.org" TargetMode="External"/><Relationship Id="rId4" Type="http://schemas.openxmlformats.org/officeDocument/2006/relationships/hyperlink" Target="mailto:Doconno2@nycap.r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fontScale="90000"/>
          </a:bodyPr>
          <a:lstStyle/>
          <a:p>
            <a:pPr eaLnBrk="1" fontAlgn="auto" hangingPunct="1">
              <a:spcAft>
                <a:spcPts val="0"/>
              </a:spcAft>
              <a:defRPr/>
            </a:pPr>
            <a:r>
              <a:rPr lang="en-US" dirty="0" smtClean="0"/>
              <a:t>The SAFA Network:</a:t>
            </a:r>
            <a:br>
              <a:rPr lang="en-US" dirty="0" smtClean="0"/>
            </a:br>
            <a:r>
              <a:rPr lang="en-US" dirty="0" smtClean="0"/>
              <a:t> Self-Advocates with </a:t>
            </a:r>
            <a:br>
              <a:rPr lang="en-US" dirty="0" smtClean="0"/>
            </a:br>
            <a:r>
              <a:rPr lang="en-US" dirty="0" smtClean="0"/>
              <a:t>FASD in Action</a:t>
            </a:r>
            <a:endParaRPr lang="en-US" dirty="0"/>
          </a:p>
        </p:txBody>
      </p:sp>
      <p:sp>
        <p:nvSpPr>
          <p:cNvPr id="14338" name="Subtitle 2"/>
          <p:cNvSpPr>
            <a:spLocks noGrp="1"/>
          </p:cNvSpPr>
          <p:nvPr>
            <p:ph type="subTitle" idx="1"/>
          </p:nvPr>
        </p:nvSpPr>
        <p:spPr>
          <a:xfrm>
            <a:off x="685800" y="3886200"/>
            <a:ext cx="7772400" cy="1200150"/>
          </a:xfrm>
        </p:spPr>
        <p:txBody>
          <a:bodyPr/>
          <a:lstStyle/>
          <a:p>
            <a:pPr marR="0" eaLnBrk="1" hangingPunct="1"/>
            <a:r>
              <a:rPr lang="en-US" dirty="0" smtClean="0"/>
              <a:t>The Arc’s National Convention</a:t>
            </a:r>
            <a:br>
              <a:rPr lang="en-US" dirty="0" smtClean="0"/>
            </a:br>
            <a:r>
              <a:rPr lang="en-US" dirty="0" smtClean="0"/>
              <a:t>Denver, Colorado</a:t>
            </a:r>
          </a:p>
          <a:p>
            <a:pPr marR="0" eaLnBrk="1" hangingPunct="1"/>
            <a:r>
              <a:rPr lang="en-US" dirty="0" smtClean="0"/>
              <a:t>September 18, 2011</a:t>
            </a:r>
          </a:p>
          <a:p>
            <a:pPr marR="0" eaLnBrk="1" hangingPunct="1"/>
            <a:endParaRPr lang="en-US" dirty="0" smtClean="0"/>
          </a:p>
        </p:txBody>
      </p:sp>
      <p:pic>
        <p:nvPicPr>
          <p:cNvPr id="14339" name="Picture 3" descr="Arc_GreaterTwinCities_Color_Pos_JPG.jpg"/>
          <p:cNvPicPr>
            <a:picLocks noChangeAspect="1"/>
          </p:cNvPicPr>
          <p:nvPr/>
        </p:nvPicPr>
        <p:blipFill>
          <a:blip r:embed="rId3" cstate="print"/>
          <a:srcRect/>
          <a:stretch>
            <a:fillRect/>
          </a:stretch>
        </p:blipFill>
        <p:spPr bwMode="auto">
          <a:xfrm>
            <a:off x="0" y="0"/>
            <a:ext cx="2460625" cy="1893888"/>
          </a:xfrm>
          <a:prstGeom prst="rect">
            <a:avLst/>
          </a:prstGeom>
          <a:noFill/>
          <a:ln w="9525">
            <a:noFill/>
            <a:miter lim="800000"/>
            <a:headEnd/>
            <a:tailEnd/>
          </a:ln>
        </p:spPr>
      </p:pic>
      <p:pic>
        <p:nvPicPr>
          <p:cNvPr id="5" name="Picture 4" descr="clapboardheliumballoon.jpg"/>
          <p:cNvPicPr/>
          <p:nvPr/>
        </p:nvPicPr>
        <p:blipFill>
          <a:blip r:embed="rId4" cstate="print"/>
          <a:stretch>
            <a:fillRect/>
          </a:stretch>
        </p:blipFill>
        <p:spPr>
          <a:xfrm>
            <a:off x="685800" y="5105400"/>
            <a:ext cx="1828800"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a:t>
            </a:r>
            <a:r>
              <a:rPr lang="en-US" dirty="0" smtClean="0">
                <a:solidFill>
                  <a:srgbClr val="C00000"/>
                </a:solidFill>
              </a:rPr>
              <a:t>SAFA</a:t>
            </a:r>
            <a:r>
              <a:rPr lang="en-US" dirty="0" smtClean="0"/>
              <a:t> Can Do For You!</a:t>
            </a:r>
            <a:endParaRPr lang="en-US" dirty="0"/>
          </a:p>
        </p:txBody>
      </p:sp>
      <p:sp>
        <p:nvSpPr>
          <p:cNvPr id="26626"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26627" name="Content Placeholder 3"/>
          <p:cNvSpPr>
            <a:spLocks noGrp="1"/>
          </p:cNvSpPr>
          <p:nvPr>
            <p:ph sz="quarter" idx="1"/>
          </p:nvPr>
        </p:nvSpPr>
        <p:spPr/>
        <p:txBody>
          <a:bodyPr/>
          <a:lstStyle/>
          <a:p>
            <a:pPr eaLnBrk="1" hangingPunct="1">
              <a:buFont typeface="Wingdings 3" pitchFamily="18" charset="2"/>
              <a:buNone/>
            </a:pPr>
            <a:r>
              <a:rPr lang="en-US" sz="3600" i="1" smtClean="0"/>
              <a:t>You Can Learn…</a:t>
            </a:r>
            <a:br>
              <a:rPr lang="en-US" sz="3600" i="1" smtClean="0"/>
            </a:br>
            <a:endParaRPr lang="en-US" sz="3600" i="1" smtClean="0"/>
          </a:p>
          <a:p>
            <a:pPr eaLnBrk="1" hangingPunct="1"/>
            <a:r>
              <a:rPr lang="en-US" sz="3600" smtClean="0"/>
              <a:t>Why self-advocacy is important</a:t>
            </a:r>
            <a:br>
              <a:rPr lang="en-US" sz="3600" smtClean="0"/>
            </a:br>
            <a:endParaRPr lang="en-US" sz="3600" smtClean="0"/>
          </a:p>
          <a:p>
            <a:pPr eaLnBrk="1" hangingPunct="1"/>
            <a:r>
              <a:rPr lang="en-US" sz="3600" smtClean="0"/>
              <a:t>How to advocate for yourself and others</a:t>
            </a:r>
          </a:p>
          <a:p>
            <a:pPr eaLnBrk="1" hangingPunct="1"/>
            <a:endParaRPr lang="en-US" smtClean="0"/>
          </a:p>
        </p:txBody>
      </p:sp>
      <p:pic>
        <p:nvPicPr>
          <p:cNvPr id="26628" name="Picture 2" descr="C:\Documents and Settings\LDavis.ARC-LAP21\Local Settings\Temporary Internet Files\Content.IE5\SM7CLX2P\MC910220945[1].jpg"/>
          <p:cNvPicPr>
            <a:picLocks noChangeAspect="1" noChangeArrowheads="1"/>
          </p:cNvPicPr>
          <p:nvPr/>
        </p:nvPicPr>
        <p:blipFill>
          <a:blip r:embed="rId3" cstate="print"/>
          <a:srcRect/>
          <a:stretch>
            <a:fillRect/>
          </a:stretch>
        </p:blipFill>
        <p:spPr bwMode="auto">
          <a:xfrm>
            <a:off x="2438400" y="4648200"/>
            <a:ext cx="4419600" cy="1752600"/>
          </a:xfrm>
          <a:prstGeom prst="rect">
            <a:avLst/>
          </a:prstGeom>
          <a:noFill/>
          <a:ln w="9525">
            <a:noFill/>
            <a:miter lim="800000"/>
            <a:headEnd/>
            <a:tailEnd/>
          </a:ln>
        </p:spPr>
      </p:pic>
      <p:pic>
        <p:nvPicPr>
          <p:cNvPr id="26629" name="Picture 3" descr="Arc_GreaterTwinCities_Color_Pos_JPG.jpg"/>
          <p:cNvPicPr>
            <a:picLocks noChangeAspect="1"/>
          </p:cNvPicPr>
          <p:nvPr/>
        </p:nvPicPr>
        <p:blipFill>
          <a:blip r:embed="rId4" cstate="print"/>
          <a:srcRect/>
          <a:stretch>
            <a:fillRect/>
          </a:stretch>
        </p:blipFill>
        <p:spPr bwMode="auto">
          <a:xfrm>
            <a:off x="7659688" y="5715000"/>
            <a:ext cx="1484312"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p:txBody>
          <a:bodyPr/>
          <a:lstStyle/>
          <a:p>
            <a:pPr eaLnBrk="1" hangingPunct="1"/>
            <a:r>
              <a:rPr lang="en-US" sz="3600" smtClean="0"/>
              <a:t>How to work </a:t>
            </a:r>
            <a:br>
              <a:rPr lang="en-US" sz="3600" smtClean="0"/>
            </a:br>
            <a:r>
              <a:rPr lang="en-US" sz="3600" smtClean="0"/>
              <a:t>together to achieve a goal</a:t>
            </a:r>
            <a:br>
              <a:rPr lang="en-US" sz="3600" smtClean="0"/>
            </a:br>
            <a:endParaRPr lang="en-US" sz="3600" smtClean="0"/>
          </a:p>
          <a:p>
            <a:pPr eaLnBrk="1" hangingPunct="1"/>
            <a:r>
              <a:rPr lang="en-US" sz="3600" smtClean="0"/>
              <a:t>How to work with others</a:t>
            </a:r>
            <a:br>
              <a:rPr lang="en-US" sz="3600" smtClean="0"/>
            </a:br>
            <a:endParaRPr lang="en-US" sz="3600" smtClean="0"/>
          </a:p>
          <a:p>
            <a:pPr eaLnBrk="1" hangingPunct="1"/>
            <a:r>
              <a:rPr lang="en-US" sz="3600" smtClean="0"/>
              <a:t>How to support each other in reaching a shared goal</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You Can Learn…</a:t>
            </a:r>
            <a:endParaRPr lang="en-US" dirty="0"/>
          </a:p>
        </p:txBody>
      </p:sp>
      <p:pic>
        <p:nvPicPr>
          <p:cNvPr id="28675" name="Picture 2" descr="C:\Documents and Settings\LDavis.ARC-LAP21\Local Settings\Temporary Internet Files\Content.IE5\SM7CLX2P\MC910220945[1].jpg"/>
          <p:cNvPicPr>
            <a:picLocks noChangeAspect="1" noChangeArrowheads="1"/>
          </p:cNvPicPr>
          <p:nvPr/>
        </p:nvPicPr>
        <p:blipFill>
          <a:blip r:embed="rId2" cstate="print"/>
          <a:srcRect/>
          <a:stretch>
            <a:fillRect/>
          </a:stretch>
        </p:blipFill>
        <p:spPr bwMode="auto">
          <a:xfrm>
            <a:off x="5257800" y="152400"/>
            <a:ext cx="3886200" cy="1943100"/>
          </a:xfrm>
          <a:prstGeom prst="rect">
            <a:avLst/>
          </a:prstGeom>
          <a:noFill/>
          <a:ln w="9525">
            <a:noFill/>
            <a:miter lim="800000"/>
            <a:headEnd/>
            <a:tailEnd/>
          </a:ln>
        </p:spPr>
      </p:pic>
      <p:pic>
        <p:nvPicPr>
          <p:cNvPr id="28676" name="Picture 3" descr="Arc_GreaterTwinCities_Color_Pos_JPG.jpg"/>
          <p:cNvPicPr>
            <a:picLocks noChangeAspect="1"/>
          </p:cNvPicPr>
          <p:nvPr/>
        </p:nvPicPr>
        <p:blipFill>
          <a:blip r:embed="rId3" cstate="print"/>
          <a:srcRect/>
          <a:stretch>
            <a:fillRect/>
          </a:stretch>
        </p:blipFill>
        <p:spPr bwMode="auto">
          <a:xfrm>
            <a:off x="7620000" y="5684838"/>
            <a:ext cx="1524000" cy="117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SAFA Group Goal</a:t>
            </a:r>
            <a:endParaRPr lang="en-US" dirty="0"/>
          </a:p>
        </p:txBody>
      </p:sp>
      <p:sp>
        <p:nvSpPr>
          <p:cNvPr id="3379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34819" name="Content Placeholder 3"/>
          <p:cNvSpPr>
            <a:spLocks noGrp="1"/>
          </p:cNvSpPr>
          <p:nvPr>
            <p:ph sz="quarter" idx="1"/>
          </p:nvPr>
        </p:nvSpPr>
        <p:spPr>
          <a:xfrm>
            <a:off x="0" y="1752600"/>
            <a:ext cx="8610600" cy="4525963"/>
          </a:xfrm>
        </p:spPr>
        <p:txBody>
          <a:bodyPr/>
          <a:lstStyle/>
          <a:p>
            <a:pPr lvl="1" eaLnBrk="1" hangingPunct="1"/>
            <a:r>
              <a:rPr lang="en-US" sz="2800" dirty="0" smtClean="0"/>
              <a:t>A goal is a </a:t>
            </a:r>
            <a:r>
              <a:rPr lang="en-US" sz="2800" b="1" dirty="0" smtClean="0"/>
              <a:t>plan for the future</a:t>
            </a:r>
            <a:r>
              <a:rPr lang="en-US" sz="2800" dirty="0" smtClean="0"/>
              <a:t>. </a:t>
            </a:r>
          </a:p>
          <a:p>
            <a:pPr lvl="1" eaLnBrk="1" hangingPunct="1">
              <a:buFont typeface="Verdana" pitchFamily="34" charset="0"/>
              <a:buNone/>
            </a:pPr>
            <a:r>
              <a:rPr lang="en-US" sz="2800" dirty="0" smtClean="0"/>
              <a:t>Group goals are about changing </a:t>
            </a:r>
          </a:p>
          <a:p>
            <a:pPr lvl="1" eaLnBrk="1" hangingPunct="1">
              <a:buFont typeface="Verdana" pitchFamily="34" charset="0"/>
              <a:buNone/>
            </a:pPr>
            <a:r>
              <a:rPr lang="en-US" sz="2800" dirty="0" smtClean="0"/>
              <a:t>something that affects a whole lot of people.</a:t>
            </a:r>
          </a:p>
          <a:p>
            <a:pPr lvl="1" eaLnBrk="1" hangingPunct="1"/>
            <a:endParaRPr lang="en-US" sz="2800" dirty="0" smtClean="0"/>
          </a:p>
          <a:p>
            <a:pPr lvl="1" eaLnBrk="1" hangingPunct="1"/>
            <a:r>
              <a:rPr lang="en-US" sz="2800" dirty="0" smtClean="0"/>
              <a:t>SAFA’s group goal for 2011-2012 is to make sure every state is represented by someone with an FASD </a:t>
            </a:r>
          </a:p>
        </p:txBody>
      </p:sp>
      <p:pic>
        <p:nvPicPr>
          <p:cNvPr id="34820" name="Picture 2" descr="C:\Documents and Settings\LDavis.ARC-LAP21\Local Settings\Temporary Internet Files\Content.IE5\QXQV82JO\MC900303054[1].jpg"/>
          <p:cNvPicPr>
            <a:picLocks noChangeAspect="1" noChangeArrowheads="1"/>
          </p:cNvPicPr>
          <p:nvPr/>
        </p:nvPicPr>
        <p:blipFill>
          <a:blip r:embed="rId3" cstate="print"/>
          <a:srcRect/>
          <a:stretch>
            <a:fillRect/>
          </a:stretch>
        </p:blipFill>
        <p:spPr bwMode="auto">
          <a:xfrm>
            <a:off x="6705600" y="0"/>
            <a:ext cx="2041525" cy="2286000"/>
          </a:xfrm>
          <a:prstGeom prst="rect">
            <a:avLst/>
          </a:prstGeom>
          <a:noFill/>
          <a:ln w="9525">
            <a:noFill/>
            <a:miter lim="800000"/>
            <a:headEnd/>
            <a:tailEnd/>
          </a:ln>
        </p:spPr>
      </p:pic>
      <p:pic>
        <p:nvPicPr>
          <p:cNvPr id="34821" name="Picture 3" descr="Arc_GreaterTwinCities_Color_Pos_JPG.jpg"/>
          <p:cNvPicPr>
            <a:picLocks noChangeAspect="1"/>
          </p:cNvPicPr>
          <p:nvPr/>
        </p:nvPicPr>
        <p:blipFill>
          <a:blip r:embed="rId4" cstate="print"/>
          <a:srcRect/>
          <a:stretch>
            <a:fillRect/>
          </a:stretch>
        </p:blipFill>
        <p:spPr bwMode="auto">
          <a:xfrm>
            <a:off x="7391400" y="5508625"/>
            <a:ext cx="1752600" cy="134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0" y="1447800"/>
            <a:ext cx="8229600" cy="4525963"/>
          </a:xfrm>
        </p:spPr>
        <p:txBody>
          <a:bodyPr/>
          <a:lstStyle/>
          <a:p>
            <a:pPr lvl="1" eaLnBrk="1" hangingPunct="1"/>
            <a:r>
              <a:rPr lang="en-US" sz="2800" smtClean="0"/>
              <a:t>Become active in supporting or changing a law that affects people with an FASD in my community. (</a:t>
            </a:r>
            <a:r>
              <a:rPr lang="en-US" sz="2800" i="1" smtClean="0"/>
              <a:t>Contact one local organization who can help me do this</a:t>
            </a:r>
            <a:r>
              <a:rPr lang="en-US" sz="2800" smtClean="0"/>
              <a:t>).</a:t>
            </a:r>
            <a:br>
              <a:rPr lang="en-US" sz="2800" smtClean="0"/>
            </a:br>
            <a:endParaRPr lang="en-US" sz="2800" smtClean="0"/>
          </a:p>
          <a:p>
            <a:pPr lvl="1" eaLnBrk="1" hangingPunct="1"/>
            <a:r>
              <a:rPr lang="en-US" sz="2800" smtClean="0"/>
              <a:t>Speak up at least one time at a meeting about FASD.</a:t>
            </a:r>
            <a:br>
              <a:rPr lang="en-US" sz="2800" smtClean="0"/>
            </a:br>
            <a:endParaRPr lang="en-US" sz="280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Examples of personal goals:</a:t>
            </a:r>
            <a:endParaRPr lang="en-US" dirty="0"/>
          </a:p>
        </p:txBody>
      </p:sp>
      <p:pic>
        <p:nvPicPr>
          <p:cNvPr id="43011" name="Picture 2" descr="C:\Documents and Settings\LDavis.ARC-LAP21\Local Settings\Temporary Internet Files\Content.IE5\JQ77LCJ8\MC900056937[1].wmf"/>
          <p:cNvPicPr>
            <a:picLocks noChangeAspect="1" noChangeArrowheads="1"/>
          </p:cNvPicPr>
          <p:nvPr/>
        </p:nvPicPr>
        <p:blipFill>
          <a:blip r:embed="rId3" cstate="print"/>
          <a:srcRect/>
          <a:stretch>
            <a:fillRect/>
          </a:stretch>
        </p:blipFill>
        <p:spPr bwMode="auto">
          <a:xfrm>
            <a:off x="3581400" y="4497388"/>
            <a:ext cx="2265363" cy="2360612"/>
          </a:xfrm>
          <a:prstGeom prst="rect">
            <a:avLst/>
          </a:prstGeom>
          <a:noFill/>
          <a:ln w="9525">
            <a:noFill/>
            <a:miter lim="800000"/>
            <a:headEnd/>
            <a:tailEnd/>
          </a:ln>
        </p:spPr>
      </p:pic>
      <p:pic>
        <p:nvPicPr>
          <p:cNvPr id="43012" name="Picture 3" descr="Arc_GreaterTwinCities_Color_Pos_JPG.jpg"/>
          <p:cNvPicPr>
            <a:picLocks noChangeAspect="1"/>
          </p:cNvPicPr>
          <p:nvPr/>
        </p:nvPicPr>
        <p:blipFill>
          <a:blip r:embed="rId4" cstate="print"/>
          <a:srcRect/>
          <a:stretch>
            <a:fillRect/>
          </a:stretch>
        </p:blipFill>
        <p:spPr bwMode="auto">
          <a:xfrm>
            <a:off x="7467600" y="5567363"/>
            <a:ext cx="1676400" cy="129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t>Future Activities of the</a:t>
            </a:r>
            <a:br>
              <a:rPr lang="en-US" dirty="0" smtClean="0"/>
            </a:br>
            <a:r>
              <a:rPr lang="en-US" dirty="0" smtClean="0"/>
              <a:t>SAFA Network!</a:t>
            </a:r>
            <a:br>
              <a:rPr lang="en-US" dirty="0" smtClean="0"/>
            </a:b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228600" y="1752600"/>
            <a:ext cx="8153400" cy="4495800"/>
          </a:xfrm>
        </p:spPr>
        <p:txBody>
          <a:bodyPr>
            <a:normAutofit fontScale="92500" lnSpcReduction="20000"/>
          </a:bodyPr>
          <a:lstStyle/>
          <a:p>
            <a:pPr marL="365760" indent="-256032" eaLnBrk="1" fontAlgn="auto" hangingPunct="1">
              <a:spcAft>
                <a:spcPts val="0"/>
              </a:spcAft>
              <a:buFont typeface="Wingdings 3"/>
              <a:buChar char=""/>
              <a:defRPr/>
            </a:pPr>
            <a:r>
              <a:rPr lang="en-US" sz="4000" dirty="0" smtClean="0"/>
              <a:t>Planning for the 2012 </a:t>
            </a:r>
            <a:br>
              <a:rPr lang="en-US" sz="4000" dirty="0" smtClean="0"/>
            </a:br>
            <a:r>
              <a:rPr lang="en-US" sz="4000" dirty="0" smtClean="0"/>
              <a:t>BFSS conference</a:t>
            </a:r>
          </a:p>
          <a:p>
            <a:pPr marL="365760" indent="-256032" eaLnBrk="1" fontAlgn="auto" hangingPunct="1">
              <a:spcAft>
                <a:spcPts val="0"/>
              </a:spcAft>
              <a:buFont typeface="Wingdings 3"/>
              <a:buChar char=""/>
              <a:defRPr/>
            </a:pPr>
            <a:endParaRPr lang="en-US" sz="4000" dirty="0" smtClean="0"/>
          </a:p>
          <a:p>
            <a:pPr marL="365760" indent="-256032" eaLnBrk="1" fontAlgn="auto" hangingPunct="1">
              <a:spcAft>
                <a:spcPts val="0"/>
              </a:spcAft>
              <a:buFont typeface="Wingdings 3"/>
              <a:buChar char=""/>
              <a:defRPr/>
            </a:pPr>
            <a:r>
              <a:rPr lang="en-US" sz="4000" dirty="0" smtClean="0"/>
              <a:t>Upcoming webinars (FREE)</a:t>
            </a:r>
          </a:p>
          <a:p>
            <a:pPr marL="365760" indent="-256032" eaLnBrk="1" fontAlgn="auto" hangingPunct="1">
              <a:spcAft>
                <a:spcPts val="0"/>
              </a:spcAft>
              <a:buFont typeface="Wingdings 3"/>
              <a:buNone/>
              <a:defRPr/>
            </a:pPr>
            <a:r>
              <a:rPr lang="en-US" sz="2400" dirty="0" smtClean="0"/>
              <a:t>	(We want to hear from you! Share your story with us!)</a:t>
            </a:r>
          </a:p>
          <a:p>
            <a:pPr marL="365760" indent="-256032" eaLnBrk="1" fontAlgn="auto" hangingPunct="1">
              <a:spcAft>
                <a:spcPts val="0"/>
              </a:spcAft>
              <a:buFont typeface="Wingdings 3"/>
              <a:buChar char=""/>
              <a:defRPr/>
            </a:pPr>
            <a:endParaRPr lang="en-US" sz="4000" dirty="0" smtClean="0"/>
          </a:p>
          <a:p>
            <a:pPr marL="365760" indent="-256032" eaLnBrk="1" fontAlgn="auto" hangingPunct="1">
              <a:spcAft>
                <a:spcPts val="0"/>
              </a:spcAft>
              <a:buFont typeface="Wingdings 3"/>
              <a:buChar char=""/>
              <a:defRPr/>
            </a:pPr>
            <a:r>
              <a:rPr lang="en-US" sz="4000" dirty="0" smtClean="0"/>
              <a:t>Topics may include…</a:t>
            </a:r>
          </a:p>
          <a:p>
            <a:pPr marL="621792" lvl="1" eaLnBrk="1" fontAlgn="auto" hangingPunct="1">
              <a:spcBef>
                <a:spcPts val="324"/>
              </a:spcBef>
              <a:spcAft>
                <a:spcPts val="0"/>
              </a:spcAft>
              <a:buFont typeface="Verdana"/>
              <a:buChar char="◦"/>
              <a:defRPr/>
            </a:pPr>
            <a:r>
              <a:rPr lang="en-US" dirty="0" smtClean="0"/>
              <a:t>Employment, self-advocacy, How to stay safe in the community, Learning about your </a:t>
            </a:r>
            <a:br>
              <a:rPr lang="en-US" dirty="0" smtClean="0"/>
            </a:br>
            <a:r>
              <a:rPr lang="en-US" dirty="0" smtClean="0"/>
              <a:t>state FASD Coordinators, Building friendships, etc.</a:t>
            </a:r>
          </a:p>
        </p:txBody>
      </p:sp>
      <p:pic>
        <p:nvPicPr>
          <p:cNvPr id="45060" name="Picture 2" descr="C:\Documents and Settings\LDavis.ARC-LAP21\Local Settings\Temporary Internet Files\Content.IE5\HODH0YUS\MC900044848[1].wmf"/>
          <p:cNvPicPr>
            <a:picLocks noChangeAspect="1" noChangeArrowheads="1"/>
          </p:cNvPicPr>
          <p:nvPr/>
        </p:nvPicPr>
        <p:blipFill>
          <a:blip r:embed="rId3" cstate="print"/>
          <a:srcRect/>
          <a:stretch>
            <a:fillRect/>
          </a:stretch>
        </p:blipFill>
        <p:spPr bwMode="auto">
          <a:xfrm>
            <a:off x="6172200" y="381000"/>
            <a:ext cx="2266950" cy="2465388"/>
          </a:xfrm>
          <a:prstGeom prst="rect">
            <a:avLst/>
          </a:prstGeom>
          <a:noFill/>
          <a:ln w="9525">
            <a:noFill/>
            <a:miter lim="800000"/>
            <a:headEnd/>
            <a:tailEnd/>
          </a:ln>
        </p:spPr>
      </p:pic>
      <p:pic>
        <p:nvPicPr>
          <p:cNvPr id="45061" name="Picture 3" descr="Arc_GreaterTwinCities_Color_Pos_JPG.jpg"/>
          <p:cNvPicPr>
            <a:picLocks noChangeAspect="1"/>
          </p:cNvPicPr>
          <p:nvPr/>
        </p:nvPicPr>
        <p:blipFill>
          <a:blip r:embed="rId4"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5135563"/>
          </a:xfrm>
        </p:spPr>
        <p:txBody>
          <a:bodyPr>
            <a:normAutofit fontScale="92500" lnSpcReduction="10000"/>
          </a:bodyPr>
          <a:lstStyle/>
          <a:p>
            <a:pPr marL="365760" indent="-256032" eaLnBrk="1" fontAlgn="auto" hangingPunct="1">
              <a:spcAft>
                <a:spcPts val="0"/>
              </a:spcAft>
              <a:buFont typeface="Wingdings 3"/>
              <a:buChar char=""/>
              <a:defRPr/>
            </a:pPr>
            <a:r>
              <a:rPr lang="en-US" b="1" dirty="0" smtClean="0"/>
              <a:t>The Arc’s National Convention</a:t>
            </a:r>
            <a:r>
              <a:rPr lang="en-US" dirty="0" smtClean="0"/>
              <a:t/>
            </a:r>
            <a:br>
              <a:rPr lang="en-US" dirty="0" smtClean="0"/>
            </a:br>
            <a:r>
              <a:rPr lang="en-US" dirty="0" smtClean="0"/>
              <a:t>Denver, Colorado</a:t>
            </a:r>
            <a:br>
              <a:rPr lang="en-US" dirty="0" smtClean="0"/>
            </a:br>
            <a:r>
              <a:rPr lang="en-US" dirty="0" smtClean="0"/>
              <a:t>September 17-19</a:t>
            </a:r>
            <a:br>
              <a:rPr lang="en-US" dirty="0" smtClean="0"/>
            </a:br>
            <a:endParaRPr lang="en-US" dirty="0" smtClean="0"/>
          </a:p>
          <a:p>
            <a:pPr marL="365760" indent="-256032" eaLnBrk="1" fontAlgn="auto" hangingPunct="1">
              <a:spcAft>
                <a:spcPts val="0"/>
              </a:spcAft>
              <a:buFont typeface="Wingdings 3"/>
              <a:buChar char=""/>
              <a:defRPr/>
            </a:pPr>
            <a:r>
              <a:rPr lang="en-US" b="1" dirty="0" smtClean="0"/>
              <a:t>National Federation of Families for </a:t>
            </a:r>
            <a:br>
              <a:rPr lang="en-US" b="1" dirty="0" smtClean="0"/>
            </a:br>
            <a:r>
              <a:rPr lang="en-US" b="1" dirty="0" smtClean="0"/>
              <a:t>Children’s Mental Health</a:t>
            </a:r>
            <a:r>
              <a:rPr lang="en-US" dirty="0" smtClean="0"/>
              <a:t/>
            </a:r>
            <a:br>
              <a:rPr lang="en-US" dirty="0" smtClean="0"/>
            </a:br>
            <a:r>
              <a:rPr lang="en-US" dirty="0" smtClean="0"/>
              <a:t>Washington, D.C.</a:t>
            </a:r>
            <a:br>
              <a:rPr lang="en-US" dirty="0" smtClean="0"/>
            </a:br>
            <a:r>
              <a:rPr lang="en-US" dirty="0" smtClean="0"/>
              <a:t>November 18-20</a:t>
            </a:r>
            <a:br>
              <a:rPr lang="en-US" dirty="0" smtClean="0"/>
            </a:br>
            <a:endParaRPr lang="en-US" dirty="0" smtClean="0"/>
          </a:p>
          <a:p>
            <a:pPr marL="365760" indent="-256032" eaLnBrk="1" fontAlgn="auto" hangingPunct="1">
              <a:spcAft>
                <a:spcPts val="0"/>
              </a:spcAft>
              <a:buFont typeface="Wingdings 3"/>
              <a:buChar char=""/>
              <a:defRPr/>
            </a:pPr>
            <a:r>
              <a:rPr lang="en-US" b="1" dirty="0" smtClean="0"/>
              <a:t>TASH National Conference</a:t>
            </a:r>
            <a:r>
              <a:rPr lang="en-US" dirty="0" smtClean="0"/>
              <a:t/>
            </a:r>
            <a:br>
              <a:rPr lang="en-US" dirty="0" smtClean="0"/>
            </a:br>
            <a:r>
              <a:rPr lang="en-US" dirty="0" smtClean="0"/>
              <a:t>Atlanta, Georgia</a:t>
            </a:r>
            <a:br>
              <a:rPr lang="en-US" dirty="0" smtClean="0"/>
            </a:br>
            <a:r>
              <a:rPr lang="en-US" dirty="0" smtClean="0"/>
              <a:t>November 30-December 3</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solidFill>
                  <a:srgbClr val="C00000"/>
                </a:solidFill>
              </a:rPr>
              <a:t>SAFA</a:t>
            </a:r>
            <a:r>
              <a:rPr lang="en-US" dirty="0" smtClean="0"/>
              <a:t> Exhibits &amp; Presentations</a:t>
            </a:r>
            <a:endParaRPr lang="en-US" dirty="0"/>
          </a:p>
        </p:txBody>
      </p:sp>
      <p:pic>
        <p:nvPicPr>
          <p:cNvPr id="24579" name="Picture 4" descr="C:\Documents and Settings\LDavis.ARC-LAP21\Local Settings\Temporary Internet Files\Content.IE5\SM7CLX2P\MP900409605[1].jpg"/>
          <p:cNvPicPr>
            <a:picLocks noChangeAspect="1" noChangeArrowheads="1"/>
          </p:cNvPicPr>
          <p:nvPr/>
        </p:nvPicPr>
        <p:blipFill>
          <a:blip r:embed="rId3" cstate="print"/>
          <a:srcRect/>
          <a:stretch>
            <a:fillRect/>
          </a:stretch>
        </p:blipFill>
        <p:spPr bwMode="auto">
          <a:xfrm>
            <a:off x="6400800" y="1752600"/>
            <a:ext cx="2338388" cy="3505200"/>
          </a:xfrm>
          <a:prstGeom prst="rect">
            <a:avLst/>
          </a:prstGeom>
          <a:noFill/>
          <a:ln w="9525">
            <a:noFill/>
            <a:miter lim="800000"/>
            <a:headEnd/>
            <a:tailEnd/>
          </a:ln>
        </p:spPr>
      </p:pic>
      <p:pic>
        <p:nvPicPr>
          <p:cNvPr id="24580" name="Picture 3" descr="Arc_GreaterTwinCities_Color_Pos_JPG.jpg"/>
          <p:cNvPicPr>
            <a:picLocks noChangeAspect="1"/>
          </p:cNvPicPr>
          <p:nvPr/>
        </p:nvPicPr>
        <p:blipFill>
          <a:blip r:embed="rId4" cstate="print"/>
          <a:srcRect/>
          <a:stretch>
            <a:fillRect/>
          </a:stretch>
        </p:blipFill>
        <p:spPr bwMode="auto">
          <a:xfrm>
            <a:off x="7620000" y="5684838"/>
            <a:ext cx="1524000" cy="117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457200" y="1481138"/>
            <a:ext cx="3962400" cy="4525962"/>
          </a:xfrm>
        </p:spPr>
        <p:txBody>
          <a:bodyPr>
            <a:normAutofit fontScale="77500" lnSpcReduction="20000"/>
          </a:bodyPr>
          <a:lstStyle/>
          <a:p>
            <a:pPr marL="365760" indent="-256032" eaLnBrk="1" fontAlgn="auto" hangingPunct="1">
              <a:spcAft>
                <a:spcPts val="0"/>
              </a:spcAft>
              <a:buFont typeface="Wingdings 3"/>
              <a:buNone/>
              <a:defRPr/>
            </a:pPr>
            <a:r>
              <a:rPr lang="en-US" u="sng" dirty="0" smtClean="0"/>
              <a:t>SAFA Project</a:t>
            </a:r>
          </a:p>
          <a:p>
            <a:pPr marL="365760" indent="-256032" eaLnBrk="1" fontAlgn="auto" hangingPunct="1">
              <a:spcAft>
                <a:spcPts val="0"/>
              </a:spcAft>
              <a:buFont typeface="Wingdings 3"/>
              <a:buNone/>
              <a:defRPr/>
            </a:pPr>
            <a:r>
              <a:rPr lang="en-US" u="sng" dirty="0" smtClean="0"/>
              <a:t>Coordinators</a:t>
            </a:r>
            <a:r>
              <a:rPr lang="en-US" dirty="0" smtClean="0"/>
              <a:t/>
            </a:r>
            <a:br>
              <a:rPr lang="en-US" dirty="0" smtClean="0"/>
            </a:br>
            <a:endParaRPr lang="en-US" dirty="0" smtClean="0"/>
          </a:p>
          <a:p>
            <a:pPr marL="365760" indent="-256032" eaLnBrk="1" fontAlgn="auto" hangingPunct="1">
              <a:spcAft>
                <a:spcPts val="0"/>
              </a:spcAft>
              <a:buFont typeface="Wingdings 3"/>
              <a:buNone/>
              <a:defRPr/>
            </a:pPr>
            <a:r>
              <a:rPr lang="en-US" dirty="0" smtClean="0"/>
              <a:t>Rob Wybrecht</a:t>
            </a:r>
          </a:p>
          <a:p>
            <a:pPr marL="365760" indent="-256032" eaLnBrk="1" fontAlgn="auto" hangingPunct="1">
              <a:spcAft>
                <a:spcPts val="0"/>
              </a:spcAft>
              <a:buFont typeface="Wingdings 3"/>
              <a:buNone/>
              <a:defRPr/>
            </a:pPr>
            <a:r>
              <a:rPr lang="en-US" dirty="0" smtClean="0">
                <a:hlinkClick r:id="rId3"/>
              </a:rPr>
              <a:t>rob1195@yahoo.com</a:t>
            </a:r>
            <a:endParaRPr lang="en-US" dirty="0" smtClean="0"/>
          </a:p>
          <a:p>
            <a:pPr marL="365760" indent="-256032" eaLnBrk="1" fontAlgn="auto" hangingPunct="1">
              <a:spcAft>
                <a:spcPts val="0"/>
              </a:spcAft>
              <a:buFont typeface="Wingdings 3"/>
              <a:buNone/>
              <a:defRPr/>
            </a:pPr>
            <a:r>
              <a:rPr lang="en-US" dirty="0" smtClean="0"/>
              <a:t>616.241.9126 </a:t>
            </a:r>
            <a:br>
              <a:rPr lang="en-US" dirty="0" smtClean="0"/>
            </a:b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None/>
              <a:defRPr/>
            </a:pPr>
            <a:r>
              <a:rPr lang="en-US" dirty="0" smtClean="0"/>
              <a:t>Jasmine Suarez</a:t>
            </a:r>
          </a:p>
          <a:p>
            <a:pPr marL="365760" indent="-256032" eaLnBrk="1" fontAlgn="auto" hangingPunct="1">
              <a:spcAft>
                <a:spcPts val="0"/>
              </a:spcAft>
              <a:buFont typeface="Wingdings 3"/>
              <a:buNone/>
              <a:defRPr/>
            </a:pPr>
            <a:r>
              <a:rPr lang="en-US" dirty="0" smtClean="0"/>
              <a:t>O’Conner</a:t>
            </a:r>
          </a:p>
          <a:p>
            <a:pPr marL="365760" indent="-256032" eaLnBrk="1" fontAlgn="auto" hangingPunct="1">
              <a:spcAft>
                <a:spcPts val="0"/>
              </a:spcAft>
              <a:buFont typeface="Wingdings 3"/>
              <a:buNone/>
              <a:defRPr/>
            </a:pPr>
            <a:r>
              <a:rPr lang="en-US" u="sng" dirty="0" smtClean="0">
                <a:hlinkClick r:id="rId4"/>
              </a:rPr>
              <a:t>Doconno2@nycap.rr.cm</a:t>
            </a:r>
            <a:endParaRPr lang="en-US" dirty="0" smtClean="0"/>
          </a:p>
          <a:p>
            <a:pPr marL="365760" indent="-256032" eaLnBrk="1" fontAlgn="auto" hangingPunct="1">
              <a:spcAft>
                <a:spcPts val="0"/>
              </a:spcAft>
              <a:buFont typeface="Wingdings 3"/>
              <a:buNone/>
              <a:defRPr/>
            </a:pPr>
            <a:r>
              <a:rPr lang="en-US" dirty="0" smtClean="0"/>
              <a:t>518.346.1715</a:t>
            </a:r>
          </a:p>
          <a:p>
            <a:pPr marL="365760" indent="-256032" eaLnBrk="1" fontAlgn="auto" hangingPunct="1">
              <a:spcAft>
                <a:spcPts val="0"/>
              </a:spcAft>
              <a:buFont typeface="Wingdings 3"/>
              <a:buNone/>
              <a:defRPr/>
            </a:pPr>
            <a:r>
              <a:rPr lang="en-US" dirty="0" smtClean="0"/>
              <a:t/>
            </a:r>
            <a:br>
              <a:rPr lang="en-US" dirty="0" smtClean="0"/>
            </a:br>
            <a:endParaRPr lang="en-US" dirty="0" smtClean="0"/>
          </a:p>
        </p:txBody>
      </p:sp>
      <p:sp>
        <p:nvSpPr>
          <p:cNvPr id="4" name="Content Placeholder 3"/>
          <p:cNvSpPr>
            <a:spLocks noGrp="1"/>
          </p:cNvSpPr>
          <p:nvPr>
            <p:ph sz="half" idx="2"/>
          </p:nvPr>
        </p:nvSpPr>
        <p:spPr>
          <a:xfrm>
            <a:off x="4648200" y="1481138"/>
            <a:ext cx="4038600" cy="4525962"/>
          </a:xfrm>
        </p:spPr>
        <p:txBody>
          <a:bodyPr>
            <a:normAutofit fontScale="77500" lnSpcReduction="20000"/>
          </a:bodyPr>
          <a:lstStyle/>
          <a:p>
            <a:pPr marL="365760" indent="-256032" eaLnBrk="1" fontAlgn="auto" hangingPunct="1">
              <a:spcAft>
                <a:spcPts val="0"/>
              </a:spcAft>
              <a:buFont typeface="Wingdings 3"/>
              <a:buNone/>
              <a:defRPr/>
            </a:pPr>
            <a:r>
              <a:rPr lang="en-US" u="sng" dirty="0" smtClean="0"/>
              <a:t>SAFA Project Liaison</a:t>
            </a:r>
            <a:r>
              <a:rPr lang="en-US" dirty="0" smtClean="0"/>
              <a:t/>
            </a:r>
            <a:br>
              <a:rPr lang="en-US" dirty="0" smtClean="0"/>
            </a:br>
            <a:r>
              <a:rPr lang="en-US" dirty="0" smtClean="0"/>
              <a:t/>
            </a:r>
            <a:br>
              <a:rPr lang="en-US" dirty="0" smtClean="0"/>
            </a:br>
            <a:endParaRPr lang="en-US" dirty="0" smtClean="0"/>
          </a:p>
          <a:p>
            <a:pPr marL="365760" indent="-256032" eaLnBrk="1" fontAlgn="auto" hangingPunct="1">
              <a:spcAft>
                <a:spcPts val="0"/>
              </a:spcAft>
              <a:buFont typeface="Wingdings 3"/>
              <a:buNone/>
              <a:defRPr/>
            </a:pPr>
            <a:r>
              <a:rPr lang="en-US" dirty="0" smtClean="0"/>
              <a:t>Leigh Ann Davis</a:t>
            </a:r>
          </a:p>
          <a:p>
            <a:pPr marL="365760" indent="-256032" eaLnBrk="1" fontAlgn="auto" hangingPunct="1">
              <a:spcAft>
                <a:spcPts val="0"/>
              </a:spcAft>
              <a:buFont typeface="Wingdings 3"/>
              <a:buNone/>
              <a:defRPr/>
            </a:pPr>
            <a:r>
              <a:rPr lang="en-US" dirty="0" smtClean="0">
                <a:hlinkClick r:id="rId5"/>
              </a:rPr>
              <a:t>ldavis@thearc.org</a:t>
            </a:r>
            <a:endParaRPr lang="en-US" dirty="0" smtClean="0"/>
          </a:p>
          <a:p>
            <a:pPr marL="365760" indent="-256032" eaLnBrk="1" fontAlgn="auto" hangingPunct="1">
              <a:spcAft>
                <a:spcPts val="0"/>
              </a:spcAft>
              <a:buFont typeface="Wingdings 3"/>
              <a:buNone/>
              <a:defRPr/>
            </a:pPr>
            <a:r>
              <a:rPr lang="en-US" dirty="0" smtClean="0"/>
              <a:t>202.534.3727</a:t>
            </a:r>
            <a:br>
              <a:rPr lang="en-US" dirty="0" smtClean="0"/>
            </a:br>
            <a:r>
              <a:rPr lang="en-US" dirty="0" smtClean="0"/>
              <a:t/>
            </a:r>
            <a:br>
              <a:rPr lang="en-US" dirty="0" smtClean="0"/>
            </a:br>
            <a:endParaRPr lang="en-US" dirty="0" smtClean="0"/>
          </a:p>
          <a:p>
            <a:pPr marL="365760" indent="-256032" eaLnBrk="1" fontAlgn="auto" hangingPunct="1">
              <a:spcAft>
                <a:spcPts val="0"/>
              </a:spcAft>
              <a:buFont typeface="Wingdings 3"/>
              <a:buNone/>
              <a:defRPr/>
            </a:pPr>
            <a:r>
              <a:rPr lang="en-US" dirty="0" smtClean="0"/>
              <a:t/>
            </a:r>
            <a:br>
              <a:rPr lang="en-US" dirty="0" smtClean="0"/>
            </a:br>
            <a:r>
              <a:rPr lang="en-US" dirty="0" smtClean="0"/>
              <a:t>	The SAFA Network</a:t>
            </a:r>
          </a:p>
          <a:p>
            <a:pPr marL="365760" indent="-256032" eaLnBrk="1" fontAlgn="auto" hangingPunct="1">
              <a:spcAft>
                <a:spcPts val="0"/>
              </a:spcAft>
              <a:buFont typeface="Wingdings 3"/>
              <a:buNone/>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365760" indent="-256032" eaLnBrk="1" fontAlgn="auto" hangingPunct="1">
              <a:spcAft>
                <a:spcPts val="0"/>
              </a:spcAft>
              <a:buFont typeface="Wingdings 3"/>
              <a:buNone/>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Questions? Comments?</a:t>
            </a:r>
            <a:endParaRPr lang="en-US" dirty="0"/>
          </a:p>
        </p:txBody>
      </p:sp>
      <p:pic>
        <p:nvPicPr>
          <p:cNvPr id="6" name="Picture 5" descr="clapboardheliumballoon.jpg"/>
          <p:cNvPicPr/>
          <p:nvPr/>
        </p:nvPicPr>
        <p:blipFill>
          <a:blip r:embed="rId6" cstate="print"/>
          <a:stretch>
            <a:fillRect/>
          </a:stretch>
        </p:blipFill>
        <p:spPr>
          <a:xfrm>
            <a:off x="6019800" y="4419600"/>
            <a:ext cx="1828800" cy="152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p:txBody>
          <a:bodyPr/>
          <a:lstStyle/>
          <a:p>
            <a:pPr eaLnBrk="1" hangingPunct="1"/>
            <a:r>
              <a:rPr lang="en-US" sz="3200" dirty="0" smtClean="0"/>
              <a:t>What is </a:t>
            </a:r>
            <a:r>
              <a:rPr lang="en-US" sz="3200" dirty="0" smtClean="0">
                <a:solidFill>
                  <a:srgbClr val="C00000"/>
                </a:solidFill>
              </a:rPr>
              <a:t>SAFA</a:t>
            </a:r>
            <a:r>
              <a:rPr lang="en-US" sz="3200" dirty="0" smtClean="0"/>
              <a:t>?</a:t>
            </a:r>
            <a:br>
              <a:rPr lang="en-US" sz="3200" dirty="0" smtClean="0"/>
            </a:br>
            <a:endParaRPr lang="en-US" sz="3200" dirty="0" smtClean="0"/>
          </a:p>
          <a:p>
            <a:pPr eaLnBrk="1" hangingPunct="1"/>
            <a:r>
              <a:rPr lang="en-US" sz="3200" dirty="0" smtClean="0"/>
              <a:t>How did </a:t>
            </a:r>
            <a:r>
              <a:rPr lang="en-US" sz="3200" dirty="0" smtClean="0">
                <a:solidFill>
                  <a:srgbClr val="C00000"/>
                </a:solidFill>
              </a:rPr>
              <a:t>SAFA</a:t>
            </a:r>
            <a:r>
              <a:rPr lang="en-US" sz="3200" dirty="0" smtClean="0"/>
              <a:t> get </a:t>
            </a:r>
          </a:p>
          <a:p>
            <a:pPr eaLnBrk="1" hangingPunct="1">
              <a:buNone/>
            </a:pPr>
            <a:r>
              <a:rPr lang="en-US" sz="3200" dirty="0" smtClean="0"/>
              <a:t>  started?</a:t>
            </a:r>
            <a:br>
              <a:rPr lang="en-US" sz="3200" dirty="0" smtClean="0"/>
            </a:br>
            <a:endParaRPr lang="en-US" sz="3200" dirty="0" smtClean="0"/>
          </a:p>
          <a:p>
            <a:pPr eaLnBrk="1" hangingPunct="1"/>
            <a:r>
              <a:rPr lang="en-US" sz="3200" dirty="0" smtClean="0"/>
              <a:t>What does </a:t>
            </a:r>
            <a:r>
              <a:rPr lang="en-US" sz="3200" dirty="0" smtClean="0">
                <a:solidFill>
                  <a:srgbClr val="C00000"/>
                </a:solidFill>
              </a:rPr>
              <a:t>SAFA</a:t>
            </a:r>
            <a:r>
              <a:rPr lang="en-US" sz="3200" dirty="0" smtClean="0"/>
              <a:t> do?</a:t>
            </a:r>
            <a:br>
              <a:rPr lang="en-US" sz="3200" dirty="0" smtClean="0"/>
            </a:br>
            <a:endParaRPr lang="en-US" sz="3200" dirty="0" smtClean="0"/>
          </a:p>
          <a:p>
            <a:pPr eaLnBrk="1" hangingPunct="1"/>
            <a:r>
              <a:rPr lang="en-US" sz="3200" dirty="0" smtClean="0"/>
              <a:t>How do I join the </a:t>
            </a:r>
            <a:r>
              <a:rPr lang="en-US" sz="3200" dirty="0" smtClean="0">
                <a:solidFill>
                  <a:srgbClr val="C00000"/>
                </a:solidFill>
              </a:rPr>
              <a:t>SAFA</a:t>
            </a:r>
            <a:r>
              <a:rPr lang="en-US" sz="3200" dirty="0" smtClean="0"/>
              <a:t> Network?</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OVERVIEW</a:t>
            </a:r>
            <a:endParaRPr lang="en-US" dirty="0"/>
          </a:p>
        </p:txBody>
      </p:sp>
      <p:pic>
        <p:nvPicPr>
          <p:cNvPr id="16388" name="Picture 3" descr="Arc_GreaterTwinCities_Color_Pos_JPG.jpg"/>
          <p:cNvPicPr>
            <a:picLocks noChangeAspect="1"/>
          </p:cNvPicPr>
          <p:nvPr/>
        </p:nvPicPr>
        <p:blipFill>
          <a:blip r:embed="rId3" cstate="print"/>
          <a:srcRect/>
          <a:stretch>
            <a:fillRect/>
          </a:stretch>
        </p:blipFill>
        <p:spPr bwMode="auto">
          <a:xfrm>
            <a:off x="7758113" y="5791200"/>
            <a:ext cx="1385887" cy="1066800"/>
          </a:xfrm>
          <a:prstGeom prst="rect">
            <a:avLst/>
          </a:prstGeom>
          <a:noFill/>
          <a:ln w="9525">
            <a:noFill/>
            <a:miter lim="800000"/>
            <a:headEnd/>
            <a:tailEnd/>
          </a:ln>
        </p:spPr>
      </p:pic>
      <p:pic>
        <p:nvPicPr>
          <p:cNvPr id="5" name="Picture 4" descr="clapboardheliumballoon.jpg"/>
          <p:cNvPicPr/>
          <p:nvPr/>
        </p:nvPicPr>
        <p:blipFill>
          <a:blip r:embed="rId4" cstate="print"/>
          <a:stretch>
            <a:fillRect/>
          </a:stretch>
        </p:blipFill>
        <p:spPr>
          <a:xfrm>
            <a:off x="5562600" y="1371600"/>
            <a:ext cx="2895600" cy="304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400" dirty="0" smtClean="0"/>
              <a:t>“As self-advocates with fetal alcohol spectrum disorders (FASDs), we don’t get too many opportunities to network with each other or talk about issues that are important to us personally. </a:t>
            </a:r>
            <a:br>
              <a:rPr lang="en-US" sz="2400" dirty="0" smtClean="0"/>
            </a:br>
            <a:r>
              <a:rPr lang="en-US" sz="2400" dirty="0" smtClean="0"/>
              <a:t/>
            </a:r>
            <a:br>
              <a:rPr lang="en-US" sz="2400" dirty="0" smtClean="0"/>
            </a:br>
            <a:r>
              <a:rPr lang="en-US" sz="2400" dirty="0" smtClean="0"/>
              <a:t>We also want to talk about our own personal goals and dreams for our lives with other people that have an FASD like us. That’s why we started </a:t>
            </a:r>
            <a:r>
              <a:rPr lang="en-US" sz="2400" i="1" dirty="0" smtClean="0">
                <a:solidFill>
                  <a:srgbClr val="C00000"/>
                </a:solidFill>
              </a:rPr>
              <a:t>The SAFA Network</a:t>
            </a:r>
            <a:r>
              <a:rPr lang="en-US" sz="2400" dirty="0" smtClean="0">
                <a:solidFill>
                  <a:srgbClr val="C00000"/>
                </a:solidFill>
              </a:rPr>
              <a:t>!”</a:t>
            </a:r>
            <a:endParaRPr lang="en-US" sz="2400" dirty="0">
              <a:solidFill>
                <a:srgbClr val="C00000"/>
              </a:solidFill>
            </a:endParaRPr>
          </a:p>
        </p:txBody>
      </p:sp>
      <p:sp>
        <p:nvSpPr>
          <p:cNvPr id="3" name="Subtitle 2"/>
          <p:cNvSpPr>
            <a:spLocks noGrp="1"/>
          </p:cNvSpPr>
          <p:nvPr>
            <p:ph type="subTitle" idx="1"/>
          </p:nvPr>
        </p:nvSpPr>
        <p:spPr/>
        <p:txBody>
          <a:bodyPr/>
          <a:lstStyle/>
          <a:p>
            <a:r>
              <a:rPr lang="en-US" sz="2400" i="1" dirty="0" smtClean="0"/>
              <a:t>Rob Wybrecht </a:t>
            </a:r>
          </a:p>
          <a:p>
            <a:r>
              <a:rPr lang="en-US" sz="2400" i="1" dirty="0" smtClean="0"/>
              <a:t>Jasmine Suarez-O’Connor</a:t>
            </a:r>
            <a:r>
              <a:rPr lang="en-US" sz="2400" dirty="0" smtClean="0"/>
              <a:t/>
            </a:r>
            <a:br>
              <a:rPr lang="en-US" sz="2400" dirty="0" smtClean="0"/>
            </a:br>
            <a:r>
              <a:rPr lang="en-US" sz="2400" dirty="0" smtClean="0">
                <a:solidFill>
                  <a:srgbClr val="C00000"/>
                </a:solidFill>
              </a:rPr>
              <a:t>SAFA Network Coordinators</a:t>
            </a:r>
          </a:p>
          <a:p>
            <a:endParaRPr lang="en-US" dirty="0"/>
          </a:p>
        </p:txBody>
      </p:sp>
      <p:pic>
        <p:nvPicPr>
          <p:cNvPr id="4" name="Picture 3" descr="clapboardheliumballoon.jpg"/>
          <p:cNvPicPr/>
          <p:nvPr/>
        </p:nvPicPr>
        <p:blipFill>
          <a:blip r:embed="rId3" cstate="print"/>
          <a:stretch>
            <a:fillRect/>
          </a:stretch>
        </p:blipFill>
        <p:spPr>
          <a:xfrm>
            <a:off x="685800" y="5105400"/>
            <a:ext cx="1828800" cy="1524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457200" y="1371600"/>
            <a:ext cx="8229600" cy="5181600"/>
          </a:xfrm>
        </p:spPr>
        <p:txBody>
          <a:bodyPr/>
          <a:lstStyle/>
          <a:p>
            <a:pPr eaLnBrk="1" hangingPunct="1">
              <a:buFont typeface="Wingdings 3" pitchFamily="18" charset="2"/>
              <a:buNone/>
            </a:pPr>
            <a:endParaRPr lang="en-US" dirty="0" smtClean="0"/>
          </a:p>
          <a:p>
            <a:pPr eaLnBrk="1" hangingPunct="1"/>
            <a:r>
              <a:rPr lang="en-US" dirty="0" smtClean="0"/>
              <a:t>A national network of people 18 years and older who have an FASD</a:t>
            </a:r>
          </a:p>
          <a:p>
            <a:pPr eaLnBrk="1" hangingPunct="1"/>
            <a:endParaRPr lang="en-US" dirty="0" smtClean="0"/>
          </a:p>
          <a:p>
            <a:pPr eaLnBrk="1" hangingPunct="1"/>
            <a:r>
              <a:rPr lang="en-US" dirty="0" smtClean="0"/>
              <a:t>A committed group of advocates created by people with an FASD for people with FASD</a:t>
            </a:r>
          </a:p>
          <a:p>
            <a:pPr eaLnBrk="1" hangingPunct="1"/>
            <a:endParaRPr lang="en-US" dirty="0" smtClean="0"/>
          </a:p>
          <a:p>
            <a:pPr eaLnBrk="1" hangingPunct="1"/>
            <a:r>
              <a:rPr lang="en-US" dirty="0" smtClean="0"/>
              <a:t>A place for people with an FASD to connect, teach others about FASD, and become strong self-advocates</a:t>
            </a:r>
          </a:p>
          <a:p>
            <a:pPr eaLnBrk="1" hangingPunct="1"/>
            <a:endParaRPr lang="en-US" dirty="0" smtClean="0"/>
          </a:p>
          <a:p>
            <a:pPr eaLnBrk="1" hangingPunct="1"/>
            <a:endParaRPr lang="en-US" dirty="0" smtClean="0"/>
          </a:p>
          <a:p>
            <a:pPr eaLnBrk="1" hangingPunct="1"/>
            <a:endParaRPr lang="en-US"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What is </a:t>
            </a:r>
            <a:r>
              <a:rPr lang="en-US" dirty="0" smtClean="0">
                <a:solidFill>
                  <a:srgbClr val="C00000"/>
                </a:solidFill>
              </a:rPr>
              <a:t>SAFA </a:t>
            </a:r>
            <a:r>
              <a:rPr lang="en-US" dirty="0" smtClean="0"/>
              <a:t>(Self-Advocates with FASD in Action)?</a:t>
            </a:r>
            <a:endParaRPr lang="en-US" dirty="0"/>
          </a:p>
        </p:txBody>
      </p:sp>
      <p:pic>
        <p:nvPicPr>
          <p:cNvPr id="18436" name="Picture 3" descr="Arc_GreaterTwinCities_Color_Pos_JPG.jpg"/>
          <p:cNvPicPr>
            <a:picLocks noChangeAspect="1"/>
          </p:cNvPicPr>
          <p:nvPr/>
        </p:nvPicPr>
        <p:blipFill>
          <a:blip r:embed="rId3" cstate="print"/>
          <a:srcRect/>
          <a:stretch>
            <a:fillRect/>
          </a:stretch>
        </p:blipFill>
        <p:spPr bwMode="auto">
          <a:xfrm>
            <a:off x="7758113" y="5791200"/>
            <a:ext cx="1385887"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How did </a:t>
            </a:r>
            <a:r>
              <a:rPr lang="en-US" dirty="0" smtClean="0">
                <a:solidFill>
                  <a:srgbClr val="C00000"/>
                </a:solidFill>
              </a:rPr>
              <a:t>SAFA</a:t>
            </a:r>
            <a:r>
              <a:rPr lang="en-US" dirty="0" smtClean="0"/>
              <a:t> get started?</a:t>
            </a:r>
            <a:endParaRPr lang="en-US" dirty="0"/>
          </a:p>
        </p:txBody>
      </p:sp>
      <p:pic>
        <p:nvPicPr>
          <p:cNvPr id="20484" name="Picture 3" descr="Arc_GreaterTwinCities_Color_Pos_JPG.jpg"/>
          <p:cNvPicPr>
            <a:picLocks noChangeAspect="1"/>
          </p:cNvPicPr>
          <p:nvPr/>
        </p:nvPicPr>
        <p:blipFill>
          <a:blip r:embed="rId3" cstate="print"/>
          <a:srcRect/>
          <a:stretch>
            <a:fillRect/>
          </a:stretch>
        </p:blipFill>
        <p:spPr bwMode="auto">
          <a:xfrm>
            <a:off x="7758113" y="5791200"/>
            <a:ext cx="1385887" cy="1066800"/>
          </a:xfrm>
          <a:prstGeom prst="rect">
            <a:avLst/>
          </a:prstGeom>
          <a:noFill/>
          <a:ln w="9525">
            <a:noFill/>
            <a:miter lim="800000"/>
            <a:headEnd/>
            <a:tailEnd/>
          </a:ln>
        </p:spPr>
      </p:pic>
      <p:sp>
        <p:nvSpPr>
          <p:cNvPr id="7" name="Content Placeholder 6"/>
          <p:cNvSpPr>
            <a:spLocks noGrp="1"/>
          </p:cNvSpPr>
          <p:nvPr>
            <p:ph idx="1"/>
          </p:nvPr>
        </p:nvSpPr>
        <p:spPr/>
        <p:txBody>
          <a:bodyPr/>
          <a:lstStyle/>
          <a:p>
            <a:r>
              <a:rPr lang="en-US" dirty="0" smtClean="0"/>
              <a:t>What our goal was</a:t>
            </a:r>
            <a:br>
              <a:rPr lang="en-US" dirty="0" smtClean="0"/>
            </a:br>
            <a:endParaRPr lang="en-US" dirty="0" smtClean="0"/>
          </a:p>
          <a:p>
            <a:r>
              <a:rPr lang="en-US" dirty="0" smtClean="0"/>
              <a:t>What our top priorities were</a:t>
            </a:r>
          </a:p>
          <a:p>
            <a:endParaRPr lang="en-US" dirty="0" smtClean="0"/>
          </a:p>
          <a:p>
            <a:pPr>
              <a:buNone/>
            </a:pPr>
            <a:r>
              <a:rPr lang="en-US" b="1" dirty="0" smtClean="0">
                <a:solidFill>
                  <a:srgbClr val="C00000"/>
                </a:solidFill>
              </a:rPr>
              <a:t>“</a:t>
            </a:r>
            <a:r>
              <a:rPr lang="en-US" b="1" i="1" dirty="0" smtClean="0">
                <a:solidFill>
                  <a:srgbClr val="C00000"/>
                </a:solidFill>
              </a:rPr>
              <a:t>I wanted Individuals with  an FASD to be able to see what’s being done in the United States regarding FASD and to know that they have a voice</a:t>
            </a:r>
            <a:r>
              <a:rPr lang="en-US" b="1" dirty="0" smtClean="0">
                <a:solidFill>
                  <a:srgbClr val="C00000"/>
                </a:solidFill>
              </a:rPr>
              <a:t>.”	</a:t>
            </a:r>
            <a:r>
              <a:rPr lang="en-US" b="1" dirty="0" smtClean="0"/>
              <a:t>	</a:t>
            </a:r>
            <a:r>
              <a:rPr lang="en-US" dirty="0" smtClean="0"/>
              <a:t>	</a:t>
            </a:r>
          </a:p>
          <a:p>
            <a:pPr lvl="4">
              <a:buNone/>
            </a:pPr>
            <a:r>
              <a:rPr lang="en-US" dirty="0" smtClean="0"/>
              <a:t>						</a:t>
            </a:r>
            <a:r>
              <a:rPr lang="en-US" sz="2400" i="1" dirty="0" smtClean="0">
                <a:solidFill>
                  <a:srgbClr val="C00000"/>
                </a:solidFill>
              </a:rPr>
              <a:t>Rob </a:t>
            </a:r>
            <a:r>
              <a:rPr lang="en-US" sz="2400" i="1" dirty="0" err="1" smtClean="0">
                <a:solidFill>
                  <a:srgbClr val="C00000"/>
                </a:solidFill>
              </a:rPr>
              <a:t>Wybecht</a:t>
            </a:r>
            <a:endParaRPr lang="en-US" sz="2400" i="1" dirty="0">
              <a:solidFill>
                <a:srgbClr val="C00000"/>
              </a:solidFill>
            </a:endParaRPr>
          </a:p>
        </p:txBody>
      </p:sp>
      <p:pic>
        <p:nvPicPr>
          <p:cNvPr id="8" name="Picture 7" descr="clapboardheliumballoon.jpg"/>
          <p:cNvPicPr/>
          <p:nvPr/>
        </p:nvPicPr>
        <p:blipFill>
          <a:blip r:embed="rId4" cstate="print"/>
          <a:stretch>
            <a:fillRect/>
          </a:stretch>
        </p:blipFill>
        <p:spPr>
          <a:xfrm>
            <a:off x="7391400" y="685800"/>
            <a:ext cx="1295400" cy="1066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p:txBody>
          <a:bodyPr/>
          <a:lstStyle/>
          <a:p>
            <a:pPr eaLnBrk="1" hangingPunct="1"/>
            <a:r>
              <a:rPr lang="en-US" sz="3200" dirty="0" smtClean="0"/>
              <a:t>Provide a place where people from all over the country who have an FASD can find a place to connect</a:t>
            </a:r>
          </a:p>
          <a:p>
            <a:pPr eaLnBrk="1" hangingPunct="1"/>
            <a:endParaRPr lang="en-US" sz="3200" dirty="0" smtClean="0"/>
          </a:p>
          <a:p>
            <a:pPr eaLnBrk="1" hangingPunct="1"/>
            <a:r>
              <a:rPr lang="en-US" sz="3200" dirty="0" smtClean="0"/>
              <a:t>Teach the importance of self-advocacy</a:t>
            </a:r>
          </a:p>
          <a:p>
            <a:pPr eaLnBrk="1" hangingPunct="1"/>
            <a:endParaRPr lang="en-US" sz="3200" dirty="0" smtClean="0"/>
          </a:p>
          <a:p>
            <a:pPr eaLnBrk="1" hangingPunct="1"/>
            <a:r>
              <a:rPr lang="en-US" sz="3200" dirty="0" smtClean="0"/>
              <a:t>Provide SAFA track at BFSS conference</a:t>
            </a:r>
          </a:p>
          <a:p>
            <a:pPr eaLnBrk="1" hangingPunct="1"/>
            <a:endParaRPr lang="en-US" dirty="0" smtClean="0"/>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What does </a:t>
            </a:r>
            <a:r>
              <a:rPr lang="en-US" dirty="0" smtClean="0">
                <a:solidFill>
                  <a:srgbClr val="C00000"/>
                </a:solidFill>
              </a:rPr>
              <a:t>SAFA </a:t>
            </a:r>
            <a:r>
              <a:rPr lang="en-US" dirty="0" smtClean="0"/>
              <a:t>do?</a:t>
            </a:r>
            <a:endParaRPr lang="en-US" dirty="0"/>
          </a:p>
        </p:txBody>
      </p:sp>
      <p:pic>
        <p:nvPicPr>
          <p:cNvPr id="22532" name="Picture 3" descr="Arc_GreaterTwinCities_Color_Pos_JPG.jpg"/>
          <p:cNvPicPr>
            <a:picLocks noChangeAspect="1"/>
          </p:cNvPicPr>
          <p:nvPr/>
        </p:nvPicPr>
        <p:blipFill>
          <a:blip r:embed="rId3" cstate="print"/>
          <a:srcRect/>
          <a:stretch>
            <a:fillRect/>
          </a:stretch>
        </p:blipFill>
        <p:spPr bwMode="auto">
          <a:xfrm>
            <a:off x="8001000" y="5978525"/>
            <a:ext cx="1143000" cy="87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3200" dirty="0" smtClean="0"/>
              <a:t>Host conference calls to discuss issues most important to SAFA members</a:t>
            </a:r>
          </a:p>
          <a:p>
            <a:pPr eaLnBrk="1" hangingPunct="1"/>
            <a:endParaRPr lang="en-US" sz="3200" dirty="0" smtClean="0"/>
          </a:p>
          <a:p>
            <a:pPr eaLnBrk="1" hangingPunct="1"/>
            <a:r>
              <a:rPr lang="en-US" sz="3200" dirty="0" smtClean="0"/>
              <a:t>Get the word out about SAFA by presenting/exhibiting at conferences</a:t>
            </a:r>
          </a:p>
          <a:p>
            <a:pPr eaLnBrk="1" hangingPunct="1"/>
            <a:endParaRPr lang="en-US" sz="3200" dirty="0" smtClean="0"/>
          </a:p>
          <a:p>
            <a:pPr eaLnBrk="1" hangingPunct="1"/>
            <a:r>
              <a:rPr lang="en-US" sz="3200" dirty="0" smtClean="0"/>
              <a:t>Help members define and reach personal and advocacy-related goals!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endParaRPr lang="en-US" dirty="0"/>
          </a:p>
        </p:txBody>
      </p:sp>
      <p:sp>
        <p:nvSpPr>
          <p:cNvPr id="3" name="Title 2"/>
          <p:cNvSpPr>
            <a:spLocks noGrp="1"/>
          </p:cNvSpPr>
          <p:nvPr>
            <p:ph type="title"/>
          </p:nvPr>
        </p:nvSpPr>
        <p:spPr/>
        <p:txBody>
          <a:bodyPr/>
          <a:lstStyle/>
          <a:p>
            <a:r>
              <a:rPr lang="en-US" dirty="0" smtClean="0"/>
              <a:t>What does </a:t>
            </a:r>
            <a:r>
              <a:rPr lang="en-US" dirty="0" smtClean="0">
                <a:solidFill>
                  <a:srgbClr val="C00000"/>
                </a:solidFill>
              </a:rPr>
              <a:t>SAFA </a:t>
            </a:r>
            <a:r>
              <a:rPr lang="en-US" dirty="0" smtClean="0"/>
              <a:t>do?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Alaska – Nick </a:t>
            </a:r>
            <a:r>
              <a:rPr lang="en-US" dirty="0" err="1" smtClean="0"/>
              <a:t>Otness</a:t>
            </a:r>
            <a:endParaRPr lang="en-US" dirty="0" smtClean="0"/>
          </a:p>
          <a:p>
            <a:r>
              <a:rPr lang="en-US" dirty="0" smtClean="0"/>
              <a:t>Arizona – John Kellerman</a:t>
            </a:r>
          </a:p>
          <a:p>
            <a:r>
              <a:rPr lang="en-US" dirty="0" smtClean="0"/>
              <a:t>California – Morgan Fawcett, Ricki Nelson</a:t>
            </a:r>
          </a:p>
          <a:p>
            <a:r>
              <a:rPr lang="en-US" dirty="0" smtClean="0"/>
              <a:t>Illinois – Emily Travis</a:t>
            </a:r>
          </a:p>
          <a:p>
            <a:r>
              <a:rPr lang="en-US" dirty="0" smtClean="0"/>
              <a:t>Maryland – Sam Mabie</a:t>
            </a:r>
          </a:p>
          <a:p>
            <a:r>
              <a:rPr lang="en-US" dirty="0" smtClean="0"/>
              <a:t>Michigan – Tony </a:t>
            </a:r>
            <a:r>
              <a:rPr lang="en-US" dirty="0" err="1" smtClean="0"/>
              <a:t>Kezenius</a:t>
            </a:r>
            <a:endParaRPr lang="en-US" dirty="0" smtClean="0"/>
          </a:p>
          <a:p>
            <a:r>
              <a:rPr lang="en-US" dirty="0" smtClean="0"/>
              <a:t>Minnesota – Richard Walinski</a:t>
            </a:r>
          </a:p>
          <a:p>
            <a:r>
              <a:rPr lang="en-US" dirty="0" smtClean="0"/>
              <a:t>Montana – Melissa Clark</a:t>
            </a:r>
          </a:p>
          <a:p>
            <a:r>
              <a:rPr lang="en-US" dirty="0" smtClean="0"/>
              <a:t>Nevada – Amanda Oliver Blaine</a:t>
            </a:r>
          </a:p>
          <a:p>
            <a:r>
              <a:rPr lang="en-US" dirty="0" smtClean="0"/>
              <a:t>Ohio – Sarah </a:t>
            </a:r>
            <a:r>
              <a:rPr lang="en-US" dirty="0" err="1" smtClean="0"/>
              <a:t>Kyser</a:t>
            </a:r>
            <a:endParaRPr lang="en-US" dirty="0" smtClean="0"/>
          </a:p>
          <a:p>
            <a:r>
              <a:rPr lang="en-US" dirty="0" smtClean="0"/>
              <a:t>Washington – Tessa Barnes Gelo</a:t>
            </a:r>
          </a:p>
          <a:p>
            <a:endParaRPr lang="en-US" dirty="0" smtClean="0"/>
          </a:p>
          <a:p>
            <a:endParaRPr lang="en-US" dirty="0"/>
          </a:p>
        </p:txBody>
      </p:sp>
      <p:sp>
        <p:nvSpPr>
          <p:cNvPr id="3" name="Title 2"/>
          <p:cNvSpPr>
            <a:spLocks noGrp="1"/>
          </p:cNvSpPr>
          <p:nvPr>
            <p:ph type="title"/>
          </p:nvPr>
        </p:nvSpPr>
        <p:spPr/>
        <p:txBody>
          <a:bodyPr/>
          <a:lstStyle/>
          <a:p>
            <a:r>
              <a:rPr lang="en-US" dirty="0" smtClean="0"/>
              <a:t>SAFA Network Members (2011)</a:t>
            </a:r>
            <a:endParaRPr lang="en-US" dirty="0"/>
          </a:p>
        </p:txBody>
      </p:sp>
      <p:pic>
        <p:nvPicPr>
          <p:cNvPr id="4" name="Picture 3" descr="clapboardheliumballoon.jpg"/>
          <p:cNvPicPr/>
          <p:nvPr/>
        </p:nvPicPr>
        <p:blipFill>
          <a:blip r:embed="rId3" cstate="print"/>
          <a:stretch>
            <a:fillRect/>
          </a:stretch>
        </p:blipFill>
        <p:spPr>
          <a:xfrm>
            <a:off x="6629400" y="3352800"/>
            <a:ext cx="1828800" cy="152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FA Network with Flutes May 2011.JPG"/>
          <p:cNvPicPr>
            <a:picLocks noChangeAspect="1"/>
          </p:cNvPicPr>
          <p:nvPr/>
        </p:nvPicPr>
        <p:blipFill>
          <a:blip r:embed="rId3" cstate="print"/>
          <a:stretch>
            <a:fillRect/>
          </a:stretch>
        </p:blipFill>
        <p:spPr>
          <a:xfrm>
            <a:off x="0" y="0"/>
            <a:ext cx="9144000" cy="6858000"/>
          </a:xfrm>
          <a:prstGeom prst="rect">
            <a:avLst/>
          </a:prstGeom>
          <a:ln w="228600" cap="sq" cmpd="thickThin">
            <a:solidFill>
              <a:schemeClr val="accent3">
                <a:lumMod val="75000"/>
              </a:schemeClr>
            </a:solidFill>
            <a:prstDash val="solid"/>
            <a:miter lim="800000"/>
          </a:ln>
          <a:effectLst>
            <a:innerShdw blurRad="76200">
              <a:srgbClr val="000000"/>
            </a:innerShdw>
          </a:effectLst>
        </p:spPr>
      </p:pic>
      <p:sp>
        <p:nvSpPr>
          <p:cNvPr id="6" name="TextBox 5"/>
          <p:cNvSpPr txBox="1"/>
          <p:nvPr/>
        </p:nvSpPr>
        <p:spPr>
          <a:xfrm>
            <a:off x="2514600" y="0"/>
            <a:ext cx="4953000" cy="1384995"/>
          </a:xfrm>
          <a:prstGeom prst="rect">
            <a:avLst/>
          </a:prstGeom>
          <a:noFill/>
        </p:spPr>
        <p:txBody>
          <a:bodyPr wrap="square" rtlCol="0">
            <a:spAutoFit/>
          </a:bodyPr>
          <a:lstStyle/>
          <a:p>
            <a:pPr algn="ctr"/>
            <a:r>
              <a:rPr lang="en-US" sz="3200" dirty="0" smtClean="0">
                <a:solidFill>
                  <a:schemeClr val="bg1"/>
                </a:solidFill>
              </a:rPr>
              <a:t>SAFA’s First Meeting at BFSS Conference</a:t>
            </a:r>
          </a:p>
          <a:p>
            <a:pPr algn="ctr"/>
            <a:r>
              <a:rPr lang="en-US" sz="2000" dirty="0" smtClean="0">
                <a:solidFill>
                  <a:schemeClr val="bg1"/>
                </a:solidFill>
              </a:rPr>
              <a:t>May 2011</a:t>
            </a:r>
          </a:p>
        </p:txBody>
      </p:sp>
      <p:sp>
        <p:nvSpPr>
          <p:cNvPr id="7" name="TextBox 6"/>
          <p:cNvSpPr txBox="1"/>
          <p:nvPr/>
        </p:nvSpPr>
        <p:spPr>
          <a:xfrm>
            <a:off x="990600" y="6019800"/>
            <a:ext cx="7391400" cy="461665"/>
          </a:xfrm>
          <a:prstGeom prst="rect">
            <a:avLst/>
          </a:prstGeom>
          <a:noFill/>
        </p:spPr>
        <p:txBody>
          <a:bodyPr wrap="square" rtlCol="0">
            <a:spAutoFit/>
          </a:bodyPr>
          <a:lstStyle/>
          <a:p>
            <a:r>
              <a:rPr lang="en-US" sz="2400" dirty="0" smtClean="0">
                <a:solidFill>
                  <a:schemeClr val="bg1"/>
                </a:solidFill>
              </a:rPr>
              <a:t>SAFA Network Members holding their NEW flutes!!!</a:t>
            </a:r>
            <a:endParaRPr lang="en-US" sz="24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Concourse</Template>
  <TotalTime>5447</TotalTime>
  <Words>1054</Words>
  <Application>Microsoft Office PowerPoint</Application>
  <PresentationFormat>On-screen Show (4:3)</PresentationFormat>
  <Paragraphs>166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The SAFA Network:  Self-Advocates with  FASD in Action</vt:lpstr>
      <vt:lpstr>OVERVIEW</vt:lpstr>
      <vt:lpstr>“As self-advocates with fetal alcohol spectrum disorders (FASDs), we don’t get too many opportunities to network with each other or talk about issues that are important to us personally.   We also want to talk about our own personal goals and dreams for our lives with other people that have an FASD like us. That’s why we started The SAFA Network!”</vt:lpstr>
      <vt:lpstr>What is SAFA (Self-Advocates with FASD in Action)?</vt:lpstr>
      <vt:lpstr>How did SAFA get started?</vt:lpstr>
      <vt:lpstr>What does SAFA do?</vt:lpstr>
      <vt:lpstr>What does SAFA do?</vt:lpstr>
      <vt:lpstr>SAFA Network Members (2011)</vt:lpstr>
      <vt:lpstr>Slide 9</vt:lpstr>
      <vt:lpstr>What SAFA Can Do For You!</vt:lpstr>
      <vt:lpstr>You Can Learn…</vt:lpstr>
      <vt:lpstr>SAFA Group Goal</vt:lpstr>
      <vt:lpstr>Examples of personal goals:</vt:lpstr>
      <vt:lpstr>Future Activities of the SAFA Network! </vt:lpstr>
      <vt:lpstr>SAFA Exhibits &amp; Presentations</vt:lpstr>
      <vt:lpstr>Questions?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SAFA Network Webinar</dc:title>
  <dc:creator>LDavis</dc:creator>
  <cp:lastModifiedBy>LDavis</cp:lastModifiedBy>
  <cp:revision>78</cp:revision>
  <dcterms:created xsi:type="dcterms:W3CDTF">2011-07-26T17:39:41Z</dcterms:created>
  <dcterms:modified xsi:type="dcterms:W3CDTF">2012-07-24T20:58:56Z</dcterms:modified>
</cp:coreProperties>
</file>