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handoutMasterIdLst>
    <p:handoutMasterId r:id="rId19"/>
  </p:handoutMasterIdLst>
  <p:sldIdLst>
    <p:sldId id="256" r:id="rId2"/>
    <p:sldId id="286" r:id="rId3"/>
    <p:sldId id="260" r:id="rId4"/>
    <p:sldId id="288" r:id="rId5"/>
    <p:sldId id="295" r:id="rId6"/>
    <p:sldId id="296" r:id="rId7"/>
    <p:sldId id="277" r:id="rId8"/>
    <p:sldId id="287" r:id="rId9"/>
    <p:sldId id="290" r:id="rId10"/>
    <p:sldId id="289" r:id="rId11"/>
    <p:sldId id="291" r:id="rId12"/>
    <p:sldId id="269" r:id="rId13"/>
    <p:sldId id="293" r:id="rId14"/>
    <p:sldId id="294" r:id="rId15"/>
    <p:sldId id="292" r:id="rId16"/>
    <p:sldId id="271" r:id="rId17"/>
  </p:sldIdLst>
  <p:sldSz cx="9144000" cy="6858000" type="screen4x3"/>
  <p:notesSz cx="6858000" cy="93122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64638" autoAdjust="0"/>
  </p:normalViewPr>
  <p:slideViewPr>
    <p:cSldViewPr>
      <p:cViewPr varScale="1">
        <p:scale>
          <a:sx n="58" d="100"/>
          <a:sy n="58" d="100"/>
        </p:scale>
        <p:origin x="-150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14"/>
          </a:xfrm>
          <a:prstGeom prst="rect">
            <a:avLst/>
          </a:prstGeom>
        </p:spPr>
        <p:txBody>
          <a:bodyPr vert="horz" lIns="91440" tIns="45720" rIns="91440" bIns="45720" rtlCol="0"/>
          <a:lstStyle>
            <a:lvl1pPr algn="r">
              <a:defRPr sz="1200"/>
            </a:lvl1pPr>
          </a:lstStyle>
          <a:p>
            <a:fld id="{1E91C9A1-215E-437A-8E2B-FFACAE3C44F0}" type="datetimeFigureOut">
              <a:rPr lang="en-US" smtClean="0"/>
              <a:pPr/>
              <a:t>7/24/2012</a:t>
            </a:fld>
            <a:endParaRPr lang="en-US"/>
          </a:p>
        </p:txBody>
      </p:sp>
      <p:sp>
        <p:nvSpPr>
          <p:cNvPr id="4" name="Footer Placeholder 3"/>
          <p:cNvSpPr>
            <a:spLocks noGrp="1"/>
          </p:cNvSpPr>
          <p:nvPr>
            <p:ph type="ftr" sz="quarter" idx="2"/>
          </p:nvPr>
        </p:nvSpPr>
        <p:spPr>
          <a:xfrm>
            <a:off x="0" y="8845045"/>
            <a:ext cx="2971800" cy="4656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5045"/>
            <a:ext cx="2971800" cy="465614"/>
          </a:xfrm>
          <a:prstGeom prst="rect">
            <a:avLst/>
          </a:prstGeom>
        </p:spPr>
        <p:txBody>
          <a:bodyPr vert="horz" lIns="91440" tIns="45720" rIns="91440" bIns="45720" rtlCol="0" anchor="b"/>
          <a:lstStyle>
            <a:lvl1pPr algn="r">
              <a:defRPr sz="1200"/>
            </a:lvl1pPr>
          </a:lstStyle>
          <a:p>
            <a:fld id="{BE79FDCF-0C90-4EE3-BEDA-0CA19C52016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614"/>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8608718-5607-4991-8173-4A0D74F100E9}" type="datetimeFigureOut">
              <a:rPr lang="en-US"/>
              <a:pPr>
                <a:defRPr/>
              </a:pPr>
              <a:t>7/24/2012</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5045"/>
            <a:ext cx="2971800" cy="46561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9C2D3E8-674C-41AE-8BC7-2D5D66349E0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1F339-8633-4812-9489-0B9C01EEA9AA}"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smtClean="0">
                <a:solidFill>
                  <a:schemeClr val="tx1"/>
                </a:solidFill>
                <a:latin typeface="+mn-lt"/>
                <a:ea typeface="+mn-ea"/>
                <a:cs typeface="+mn-cs"/>
              </a:rPr>
              <a:t>Planning is a very fluid and flexible process! We are so appreciative to SAMHSA for allowing us the opportunity the freedom to hear from all voices of self-advocates and support persons to create an agenda/meeting this is truly responsive to the needs of the self-advocates themselves!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Many thanks to Andrea for providing such incredible support for the planning of this year’s SAFA track! </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C1B04-9AFD-454D-8382-76C702899E4A}" type="slidenum">
              <a:rPr lang="en-US"/>
              <a:pPr fontAlgn="base">
                <a:spcBef>
                  <a:spcPct val="0"/>
                </a:spcBef>
                <a:spcAft>
                  <a:spcPct val="0"/>
                </a:spcAft>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kern="1200" baseline="0" dirty="0" smtClean="0">
              <a:solidFill>
                <a:schemeClr val="tx1"/>
              </a:solidFill>
              <a:latin typeface="+mn-lt"/>
              <a:ea typeface="+mn-ea"/>
              <a:cs typeface="+mn-cs"/>
            </a:endParaRP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C1B04-9AFD-454D-8382-76C702899E4A}" type="slidenum">
              <a:rPr lang="en-US"/>
              <a:pPr fontAlgn="base">
                <a:spcBef>
                  <a:spcPct val="0"/>
                </a:spcBef>
                <a:spcAft>
                  <a:spcPct val="0"/>
                </a:spcAft>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Here’s what</a:t>
            </a:r>
            <a:r>
              <a:rPr lang="en-US" baseline="0" dirty="0" smtClean="0"/>
              <a:t> we have coming up! </a:t>
            </a:r>
          </a:p>
          <a:p>
            <a:pPr eaLnBrk="1" hangingPunct="1">
              <a:spcBef>
                <a:spcPct val="0"/>
              </a:spcBef>
            </a:pPr>
            <a:endParaRPr lang="en-US" baseline="0" dirty="0"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C1B04-9AFD-454D-8382-76C702899E4A}" type="slidenum">
              <a:rPr lang="en-US"/>
              <a:pPr fontAlgn="base">
                <a:spcBef>
                  <a:spcPct val="0"/>
                </a:spcBef>
                <a:spcAft>
                  <a:spcPct val="0"/>
                </a:spcAft>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SAMHSA brought in Sharon </a:t>
            </a:r>
            <a:r>
              <a:rPr lang="en-US" baseline="0" dirty="0" err="1" smtClean="0"/>
              <a:t>Dorfman</a:t>
            </a:r>
            <a:r>
              <a:rPr lang="en-US" baseline="0" dirty="0" smtClean="0"/>
              <a:t> to consult with SAFA – she is helping us develop a sustainability plan, and also helping us further define our vision and mission. </a:t>
            </a:r>
          </a:p>
          <a:p>
            <a:pPr eaLnBrk="1" hangingPunct="1">
              <a:spcBef>
                <a:spcPct val="0"/>
              </a:spcBef>
            </a:pPr>
            <a:endParaRPr lang="en-US" baseline="0" dirty="0" smtClean="0"/>
          </a:p>
          <a:p>
            <a:pPr eaLnBrk="1" hangingPunct="1">
              <a:spcBef>
                <a:spcPct val="0"/>
              </a:spcBef>
            </a:pPr>
            <a:r>
              <a:rPr lang="en-US" baseline="0" dirty="0" smtClean="0"/>
              <a:t>Based on feedback she received from members at the Florida meeting, this draft vision was written and will be discussed at this conference. SAFA will need a strong vision and mission as we move on and look for future funding.</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C1B04-9AFD-454D-8382-76C702899E4A}" type="slidenum">
              <a:rPr lang="en-US"/>
              <a:pPr fontAlgn="base">
                <a:spcBef>
                  <a:spcPct val="0"/>
                </a:spcBef>
                <a:spcAft>
                  <a:spcPct val="0"/>
                </a:spcAft>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C1B04-9AFD-454D-8382-76C702899E4A}" type="slidenum">
              <a:rPr lang="en-US"/>
              <a:pPr fontAlgn="base">
                <a:spcBef>
                  <a:spcPct val="0"/>
                </a:spcBef>
                <a:spcAft>
                  <a:spcPct val="0"/>
                </a:spcAft>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kern="1200" baseline="0" dirty="0" smtClean="0">
              <a:solidFill>
                <a:schemeClr val="tx1"/>
              </a:solidFill>
              <a:latin typeface="+mn-lt"/>
              <a:ea typeface="+mn-ea"/>
              <a:cs typeface="+mn-cs"/>
            </a:endParaRP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C1B04-9AFD-454D-8382-76C702899E4A}" type="slidenum">
              <a:rPr lang="en-US"/>
              <a:pPr fontAlgn="base">
                <a:spcBef>
                  <a:spcPct val="0"/>
                </a:spcBef>
                <a:spcAft>
                  <a:spcPct val="0"/>
                </a:spcAft>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99C2D3E8-674C-41AE-8BC7-2D5D66349E01}"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9C2D3E8-674C-41AE-8BC7-2D5D66349E01}"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One</a:t>
            </a:r>
            <a:r>
              <a:rPr lang="en-US" baseline="0" dirty="0" smtClean="0"/>
              <a:t> major goal of</a:t>
            </a:r>
            <a:r>
              <a:rPr lang="en-US" dirty="0" smtClean="0"/>
              <a:t> our project is to get the word out about who the SAFA Network is and try to get more people involved. One way we’ve been doing this is</a:t>
            </a:r>
            <a:r>
              <a:rPr lang="en-US" baseline="0" dirty="0" smtClean="0"/>
              <a:t> </a:t>
            </a:r>
            <a:r>
              <a:rPr lang="en-US" dirty="0" smtClean="0"/>
              <a:t>exhibiting at different conferences. These</a:t>
            </a:r>
            <a:r>
              <a:rPr lang="en-US" baseline="0" dirty="0" smtClean="0"/>
              <a:t> are the places we’ve been.</a:t>
            </a:r>
            <a:endParaRPr lang="en-US" dirty="0" smtClean="0"/>
          </a:p>
          <a:p>
            <a:pPr eaLnBrk="1" hangingPunct="1">
              <a:spcBef>
                <a:spcPct val="0"/>
              </a:spcBef>
            </a:pPr>
            <a:endParaRPr lang="en-US" dirty="0"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E70E2E-2C60-4C3D-A9A7-7B100AB36A06}"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baseline="0" dirty="0" smtClean="0"/>
              <a:t>SAFA saw the need to hold an additional meeting that was not originally planned. </a:t>
            </a:r>
          </a:p>
          <a:p>
            <a:endParaRPr lang="en-US" sz="900" dirty="0" smtClean="0"/>
          </a:p>
          <a:p>
            <a:r>
              <a:rPr lang="en-US" sz="900" dirty="0" smtClean="0"/>
              <a:t>Provide orientation to SAFA – As a new group of advocates we are still establishing who we are and what</a:t>
            </a:r>
            <a:r>
              <a:rPr lang="en-US" sz="900" baseline="0" dirty="0" smtClean="0"/>
              <a:t> we want, and still learning about SAFA and self-advocacy and what that means to us. This event helped us learn more about our own dreams and the dreams of other members in SAFA. </a:t>
            </a:r>
          </a:p>
          <a:p>
            <a:endParaRPr lang="en-US" sz="900" baseline="0" dirty="0" smtClean="0"/>
          </a:p>
          <a:p>
            <a:r>
              <a:rPr lang="en-US" sz="900" baseline="0" dirty="0" smtClean="0"/>
              <a:t>We were also able to have separate sessions for the first time (we had a session while our support persons went to their own session), which ended up being a great opportunity for both self-advocates and support persons. We liked having our own time to talk just with each other.</a:t>
            </a:r>
          </a:p>
          <a:p>
            <a:r>
              <a:rPr lang="en-US" sz="900" dirty="0" smtClean="0"/>
              <a:t> </a:t>
            </a:r>
          </a:p>
          <a:p>
            <a:r>
              <a:rPr lang="en-US" sz="900" dirty="0" smtClean="0"/>
              <a:t>Increased bonding/networking – It’s hard to get to know each other well</a:t>
            </a:r>
            <a:r>
              <a:rPr lang="en-US" sz="900" baseline="0" dirty="0" smtClean="0"/>
              <a:t> by conference calls alone, we really need times of face to face talking and laughing, learning together and supporting each other.  We really liked hanging out at the pool and swimming together. We don’t get to do this very often at home with other people with FASD.</a:t>
            </a:r>
          </a:p>
          <a:p>
            <a:endParaRPr lang="en-US" sz="900" dirty="0" smtClean="0"/>
          </a:p>
          <a:p>
            <a:r>
              <a:rPr lang="en-US" sz="900" dirty="0" smtClean="0"/>
              <a:t>Establish healthy/safe boundaries – Trainers Shirley Paceley and Krescene Beck cam</a:t>
            </a:r>
            <a:r>
              <a:rPr lang="en-US" sz="900" baseline="0" dirty="0" smtClean="0"/>
              <a:t>e to the meeting to talk about the importance of having safe boundaries in SAFA. For example, we won’t be dating each other if we are in SAFA, and if anyone sends us a sexually inappropriate email, phone call, etc. we will tell our support person or Leigh Ann. </a:t>
            </a:r>
          </a:p>
          <a:p>
            <a:endParaRPr lang="en-US" sz="900" dirty="0" smtClean="0"/>
          </a:p>
          <a:p>
            <a:r>
              <a:rPr lang="en-US" sz="900" dirty="0" smtClean="0"/>
              <a:t>Begin sustainability discussion – Sharon</a:t>
            </a:r>
            <a:r>
              <a:rPr lang="en-US" sz="900" baseline="0" dirty="0" smtClean="0"/>
              <a:t> who is a consultant for SAFA came to talk to us about what we like best about SAFA and what we want to do in the future. It was a great opportunity to talk about what we want most as people with FASD and as SAFA members too.</a:t>
            </a:r>
          </a:p>
          <a:p>
            <a:endParaRPr lang="en-US" baseline="0" dirty="0" smtClean="0"/>
          </a:p>
        </p:txBody>
      </p:sp>
      <p:sp>
        <p:nvSpPr>
          <p:cNvPr id="4" name="Slide Number Placeholder 3"/>
          <p:cNvSpPr>
            <a:spLocks noGrp="1"/>
          </p:cNvSpPr>
          <p:nvPr>
            <p:ph type="sldNum" sz="quarter" idx="10"/>
          </p:nvPr>
        </p:nvSpPr>
        <p:spPr/>
        <p:txBody>
          <a:bodyPr/>
          <a:lstStyle/>
          <a:p>
            <a:pPr>
              <a:defRPr/>
            </a:pPr>
            <a:fld id="{99C2D3E8-674C-41AE-8BC7-2D5D66349E01}"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9C2D3E8-674C-41AE-8BC7-2D5D66349E0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9C2D3E8-674C-41AE-8BC7-2D5D66349E0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kern="1200" baseline="0" dirty="0" smtClean="0">
                <a:solidFill>
                  <a:schemeClr val="tx1"/>
                </a:solidFill>
                <a:latin typeface="+mn-lt"/>
                <a:ea typeface="+mn-ea"/>
                <a:cs typeface="+mn-cs"/>
              </a:rPr>
              <a:t>SAFA began with a total of 14 members (including Jasmine and Rob who are SAFA staff) in these states.</a:t>
            </a:r>
          </a:p>
        </p:txBody>
      </p:sp>
      <p:sp>
        <p:nvSpPr>
          <p:cNvPr id="4" name="Slide Number Placeholder 3"/>
          <p:cNvSpPr>
            <a:spLocks noGrp="1"/>
          </p:cNvSpPr>
          <p:nvPr>
            <p:ph type="sldNum" sz="quarter" idx="10"/>
          </p:nvPr>
        </p:nvSpPr>
        <p:spPr/>
        <p:txBody>
          <a:bodyPr/>
          <a:lstStyle/>
          <a:p>
            <a:pPr>
              <a:defRPr/>
            </a:pPr>
            <a:fld id="{99C2D3E8-674C-41AE-8BC7-2D5D66349E0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dirty="0" smtClean="0">
                <a:solidFill>
                  <a:schemeClr val="tx1"/>
                </a:solidFill>
                <a:latin typeface="+mn-lt"/>
                <a:ea typeface="+mn-ea"/>
                <a:cs typeface="+mn-cs"/>
              </a:rPr>
              <a:t>These are our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newest members,</a:t>
            </a:r>
            <a:r>
              <a:rPr lang="en-US" sz="1200" kern="1200" baseline="0" dirty="0" smtClean="0">
                <a:solidFill>
                  <a:schemeClr val="tx1"/>
                </a:solidFill>
                <a:latin typeface="+mn-lt"/>
                <a:ea typeface="+mn-ea"/>
                <a:cs typeface="+mn-cs"/>
              </a:rPr>
              <a:t> and we mean NEW! This is the first time for them to meet with current SAFA members at this BFSS conference, and we are so excited they are joining SAFA.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 before when we selected past members, we selected the new members based on 4 criteria to help create a balance of individuals in the group – we looked at the person’s state of residence, age, sex (male or female), adopted or not. </a:t>
            </a:r>
            <a:br>
              <a:rPr lang="en-US" sz="1200" kern="1200" baseline="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marL="228600" indent="-228600">
              <a:buNone/>
            </a:pPr>
            <a:r>
              <a:rPr lang="en-US" sz="1200" kern="1200" dirty="0" smtClean="0">
                <a:solidFill>
                  <a:schemeClr val="tx1"/>
                </a:solidFill>
                <a:latin typeface="+mn-lt"/>
                <a:ea typeface="+mn-ea"/>
                <a:cs typeface="+mn-cs"/>
              </a:rPr>
              <a:t>As of today we have a total</a:t>
            </a:r>
            <a:r>
              <a:rPr lang="en-US" sz="1200" kern="1200" baseline="0" dirty="0" smtClean="0">
                <a:solidFill>
                  <a:schemeClr val="tx1"/>
                </a:solidFill>
                <a:latin typeface="+mn-lt"/>
                <a:ea typeface="+mn-ea"/>
                <a:cs typeface="+mn-cs"/>
              </a:rPr>
              <a:t> of 23 Members.</a:t>
            </a:r>
          </a:p>
          <a:p>
            <a:pPr marL="228600" indent="-228600">
              <a:buNone/>
            </a:pPr>
            <a:endParaRPr lang="en-US" sz="1200" kern="1200" baseline="0" dirty="0" smtClean="0">
              <a:solidFill>
                <a:schemeClr val="tx1"/>
              </a:solidFill>
              <a:latin typeface="+mn-lt"/>
              <a:ea typeface="+mn-ea"/>
              <a:cs typeface="+mn-cs"/>
            </a:endParaRPr>
          </a:p>
          <a:p>
            <a:pPr marL="228600" indent="-228600">
              <a:buNone/>
            </a:pPr>
            <a:r>
              <a:rPr lang="en-US" sz="1200" kern="1200" baseline="0" dirty="0" smtClean="0">
                <a:solidFill>
                  <a:schemeClr val="tx1"/>
                </a:solidFill>
                <a:latin typeface="+mn-lt"/>
                <a:ea typeface="+mn-ea"/>
                <a:cs typeface="+mn-cs"/>
              </a:rPr>
              <a:t>Please make sure to visit SAFA’s exhibit to see our poster and talk to some of the SAFA members one on one!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99C2D3E8-674C-41AE-8BC7-2D5D66349E0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AutoNum type="arabicPeriod"/>
            </a:pPr>
            <a:r>
              <a:rPr lang="en-US" sz="1200" kern="1200" baseline="0" dirty="0" smtClean="0">
                <a:solidFill>
                  <a:schemeClr val="tx1"/>
                </a:solidFill>
                <a:latin typeface="+mn-lt"/>
                <a:ea typeface="+mn-ea"/>
                <a:cs typeface="+mn-cs"/>
              </a:rPr>
              <a:t>Choosing people from a state where SAFA had no representation (We now cover 19 different states)</a:t>
            </a:r>
          </a:p>
          <a:p>
            <a:pPr marL="228600" indent="-228600">
              <a:buAutoNum type="arabicPeriod"/>
            </a:pPr>
            <a:r>
              <a:rPr lang="en-US" sz="1200" kern="1200" baseline="0" dirty="0" smtClean="0">
                <a:solidFill>
                  <a:schemeClr val="tx1"/>
                </a:solidFill>
                <a:latin typeface="+mn-lt"/>
                <a:ea typeface="+mn-ea"/>
                <a:cs typeface="+mn-cs"/>
              </a:rPr>
              <a:t>Balance of males and females (We have 13 males and 10 females)</a:t>
            </a:r>
          </a:p>
          <a:p>
            <a:pPr marL="228600" indent="-228600">
              <a:buAutoNum type="arabicPeriod"/>
            </a:pPr>
            <a:r>
              <a:rPr lang="en-US" sz="1200" kern="1200" baseline="0" dirty="0" smtClean="0">
                <a:solidFill>
                  <a:schemeClr val="tx1"/>
                </a:solidFill>
                <a:latin typeface="+mn-lt"/>
                <a:ea typeface="+mn-ea"/>
                <a:cs typeface="+mn-cs"/>
              </a:rPr>
              <a:t>Balance of individuals with Birth Moms and those who were adopted</a:t>
            </a:r>
          </a:p>
          <a:p>
            <a:pPr marL="228600" indent="-228600">
              <a:buAutoNum type="arabicPeriod"/>
            </a:pPr>
            <a:r>
              <a:rPr lang="en-US" sz="1200" kern="1200" baseline="0" dirty="0" smtClean="0">
                <a:solidFill>
                  <a:schemeClr val="tx1"/>
                </a:solidFill>
                <a:latin typeface="+mn-lt"/>
                <a:ea typeface="+mn-ea"/>
                <a:cs typeface="+mn-cs"/>
              </a:rPr>
              <a:t>Balance of all ages, from 18 and on. Our youngest member is 18 and oldest is 52</a:t>
            </a:r>
          </a:p>
          <a:p>
            <a:pPr marL="228600" indent="-228600">
              <a:buNone/>
            </a:pPr>
            <a:endParaRPr lang="en-US" sz="1200" kern="1200" dirty="0" smtClean="0">
              <a:solidFill>
                <a:schemeClr val="tx1"/>
              </a:solidFill>
              <a:latin typeface="+mn-lt"/>
              <a:ea typeface="+mn-ea"/>
              <a:cs typeface="+mn-cs"/>
            </a:endParaRPr>
          </a:p>
          <a:p>
            <a:pPr marL="228600" indent="-228600">
              <a:buNone/>
            </a:pPr>
            <a:endParaRPr lang="en-US" sz="1200" kern="1200" baseline="0" dirty="0" smtClean="0">
              <a:solidFill>
                <a:schemeClr val="tx1"/>
              </a:solidFill>
              <a:latin typeface="+mn-lt"/>
              <a:ea typeface="+mn-ea"/>
              <a:cs typeface="+mn-cs"/>
            </a:endParaRPr>
          </a:p>
          <a:p>
            <a:pPr marL="228600" indent="-228600">
              <a:buNone/>
            </a:pPr>
            <a:endParaRPr lang="en-US" sz="1200" kern="1200" baseline="0" dirty="0" smtClean="0">
              <a:solidFill>
                <a:schemeClr val="tx1"/>
              </a:solidFill>
              <a:latin typeface="+mn-lt"/>
              <a:ea typeface="+mn-ea"/>
              <a:cs typeface="+mn-cs"/>
            </a:endParaRP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CC1B04-9AFD-454D-8382-76C702899E4A}"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CA8CD707-E2D0-42D6-928D-90377610B4F7}" type="datetimeFigureOut">
              <a:rPr lang="en-US"/>
              <a:pPr>
                <a:defRPr/>
              </a:pPr>
              <a:t>7/24/2012</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1EE478D-EE16-4A85-9069-FD9940C134E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8E26ACD-C8D8-4B30-90AD-37C6AC69CD25}" type="datetimeFigureOut">
              <a:rPr lang="en-US"/>
              <a:pPr>
                <a:defRPr/>
              </a:pPr>
              <a:t>7/24/2012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CA54311-DA21-4DAC-BBD7-8DEB0B193E6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018797F-2E57-4332-A68D-08AFDDC10E9C}" type="datetimeFigureOut">
              <a:rPr lang="en-US"/>
              <a:pPr>
                <a:defRPr/>
              </a:pPr>
              <a:t>7/24/2012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B7DB315-5D79-48FF-A7C2-698EE70A12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C926DABD-076D-48DA-8E56-6606E241F6AA}" type="datetimeFigureOut">
              <a:rPr lang="en-US"/>
              <a:pPr>
                <a:defRPr/>
              </a:pPr>
              <a:t>7/24/2012</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32EE2FA-EEDA-4D38-9E06-763975D806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8A358449-4331-4E50-BEBF-991552195D9C}" type="datetimeFigureOut">
              <a:rPr lang="en-US"/>
              <a:pPr>
                <a:defRPr/>
              </a:pPr>
              <a:t>7/24/2012</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4114E93-4DE6-44D6-9D5B-63D83FEAD52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3B669BFE-9A33-4614-A4AD-561130A6CA88}" type="datetimeFigureOut">
              <a:rPr lang="en-US"/>
              <a:pPr>
                <a:defRPr/>
              </a:pPr>
              <a:t>7/24/2012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7E6B1A4-57D7-4A47-9CC8-7112FBF513A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25750DD-8AAC-4B04-A767-D064C2C5D250}" type="datetimeFigureOut">
              <a:rPr lang="en-US"/>
              <a:pPr>
                <a:defRPr/>
              </a:pPr>
              <a:t>7/24/2012</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7DC53549-E7C2-4C16-99EF-54F1F6127D1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FDFB0BBC-D7FE-454D-A9D4-4D88132357B2}" type="datetimeFigureOut">
              <a:rPr lang="en-US"/>
              <a:pPr>
                <a:defRPr/>
              </a:pPr>
              <a:t>7/24/2012</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1505B691-0F16-4A6D-8962-4A2D278E1EB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8CCB65A-6E31-49A5-B41F-4E33FD9BD991}" type="datetimeFigureOut">
              <a:rPr lang="en-US"/>
              <a:pPr>
                <a:defRPr/>
              </a:pPr>
              <a:t>7/24/2012</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B4CBB186-5A49-4198-8030-7CD106D5C1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B7868AF-98F7-4E74-B084-760F25AC158F}" type="datetimeFigureOut">
              <a:rPr lang="en-US"/>
              <a:pPr>
                <a:defRPr/>
              </a:pPr>
              <a:t>7/24/2012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5A05E77-DA4F-4AE3-8501-75EDE8F0D6E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45808164-7332-4279-AF14-8683D6E21E98}" type="datetimeFigureOut">
              <a:rPr lang="en-US"/>
              <a:pPr>
                <a:defRPr/>
              </a:pPr>
              <a:t>7/24/2012</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CE3F7E7-5A3B-414C-88B0-DE975C58825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2E009A1C-A3DE-460A-BDD5-3BBA8DC9D8B2}" type="datetimeFigureOut">
              <a:rPr lang="en-US"/>
              <a:pPr>
                <a:defRPr/>
              </a:pPr>
              <a:t>7/24/2012</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33DED885-1FA0-4C76-B105-A0DB383224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40" r:id="rId2"/>
    <p:sldLayoutId id="2147483745" r:id="rId3"/>
    <p:sldLayoutId id="2147483746" r:id="rId4"/>
    <p:sldLayoutId id="2147483747" r:id="rId5"/>
    <p:sldLayoutId id="2147483748" r:id="rId6"/>
    <p:sldLayoutId id="2147483741" r:id="rId7"/>
    <p:sldLayoutId id="2147483749" r:id="rId8"/>
    <p:sldLayoutId id="2147483750" r:id="rId9"/>
    <p:sldLayoutId id="2147483742" r:id="rId10"/>
    <p:sldLayoutId id="2147483743"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rob11@yahoo.com"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gif"/><Relationship Id="rId5" Type="http://schemas.openxmlformats.org/officeDocument/2006/relationships/hyperlink" Target="mailto:ldavis@thearc.org" TargetMode="External"/><Relationship Id="rId4" Type="http://schemas.openxmlformats.org/officeDocument/2006/relationships/hyperlink" Target="mailto:Doconno2@nycap.rr.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10762"/>
          </a:xfrm>
        </p:spPr>
        <p:txBody>
          <a:bodyPr>
            <a:normAutofit/>
          </a:bodyPr>
          <a:lstStyle/>
          <a:p>
            <a:pPr eaLnBrk="1" fontAlgn="auto" hangingPunct="1">
              <a:spcAft>
                <a:spcPts val="0"/>
              </a:spcAft>
              <a:defRPr/>
            </a:pPr>
            <a:r>
              <a:rPr lang="en-US" dirty="0" smtClean="0"/>
              <a:t>SAFA Network Update</a:t>
            </a:r>
            <a:br>
              <a:rPr lang="en-US" dirty="0" smtClean="0"/>
            </a:br>
            <a:endParaRPr lang="en-US" dirty="0"/>
          </a:p>
        </p:txBody>
      </p:sp>
      <p:sp>
        <p:nvSpPr>
          <p:cNvPr id="14338" name="Subtitle 2"/>
          <p:cNvSpPr>
            <a:spLocks noGrp="1"/>
          </p:cNvSpPr>
          <p:nvPr>
            <p:ph type="subTitle" idx="1"/>
          </p:nvPr>
        </p:nvSpPr>
        <p:spPr>
          <a:xfrm>
            <a:off x="838200" y="3581400"/>
            <a:ext cx="7772400" cy="1200150"/>
          </a:xfrm>
        </p:spPr>
        <p:txBody>
          <a:bodyPr/>
          <a:lstStyle/>
          <a:p>
            <a:pPr marR="0" eaLnBrk="1" hangingPunct="1"/>
            <a:r>
              <a:rPr lang="en-US" dirty="0" smtClean="0"/>
              <a:t>SAMHSA FASD Expert Panel Meeting</a:t>
            </a:r>
            <a:br>
              <a:rPr lang="en-US" dirty="0" smtClean="0"/>
            </a:br>
            <a:r>
              <a:rPr lang="en-US" dirty="0" smtClean="0"/>
              <a:t>BFSS Conference – Arlington, Virginia</a:t>
            </a:r>
          </a:p>
          <a:p>
            <a:pPr marR="0" eaLnBrk="1" hangingPunct="1"/>
            <a:r>
              <a:rPr lang="en-US" dirty="0" smtClean="0"/>
              <a:t>May 1, 2012</a:t>
            </a:r>
          </a:p>
          <a:p>
            <a:pPr marR="0" eaLnBrk="1" hangingPunct="1"/>
            <a:endParaRPr lang="en-US" dirty="0" smtClean="0"/>
          </a:p>
        </p:txBody>
      </p:sp>
      <p:pic>
        <p:nvPicPr>
          <p:cNvPr id="14339" name="Picture 3" descr="Arc_GreaterTwinCities_Color_Pos_JPG.jpg"/>
          <p:cNvPicPr>
            <a:picLocks noChangeAspect="1"/>
          </p:cNvPicPr>
          <p:nvPr/>
        </p:nvPicPr>
        <p:blipFill>
          <a:blip r:embed="rId3" cstate="print"/>
          <a:srcRect/>
          <a:stretch>
            <a:fillRect/>
          </a:stretch>
        </p:blipFill>
        <p:spPr bwMode="auto">
          <a:xfrm>
            <a:off x="0" y="0"/>
            <a:ext cx="2460625" cy="1893888"/>
          </a:xfrm>
          <a:prstGeom prst="rect">
            <a:avLst/>
          </a:prstGeom>
          <a:noFill/>
          <a:ln w="9525">
            <a:noFill/>
            <a:miter lim="800000"/>
            <a:headEnd/>
            <a:tailEnd/>
          </a:ln>
        </p:spPr>
      </p:pic>
      <p:pic>
        <p:nvPicPr>
          <p:cNvPr id="5" name="Picture 4" descr="clapboardheliumballoon.jpg"/>
          <p:cNvPicPr/>
          <p:nvPr/>
        </p:nvPicPr>
        <p:blipFill>
          <a:blip r:embed="rId4" cstate="print"/>
          <a:stretch>
            <a:fillRect/>
          </a:stretch>
        </p:blipFill>
        <p:spPr>
          <a:xfrm>
            <a:off x="685800" y="5105400"/>
            <a:ext cx="1828800" cy="152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dirty="0" smtClean="0"/>
              <a:t>Planning for SAFA Track at BFSS</a:t>
            </a:r>
            <a:br>
              <a:rPr lang="en-US" dirty="0" smtClean="0"/>
            </a:br>
            <a:endParaRPr lang="en-US" dirty="0"/>
          </a:p>
        </p:txBody>
      </p:sp>
      <p:sp>
        <p:nvSpPr>
          <p:cNvPr id="44034" name="Footer Placeholder 2"/>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n-US" smtClean="0"/>
          </a:p>
        </p:txBody>
      </p:sp>
      <p:sp>
        <p:nvSpPr>
          <p:cNvPr id="4" name="Content Placeholder 3"/>
          <p:cNvSpPr>
            <a:spLocks noGrp="1"/>
          </p:cNvSpPr>
          <p:nvPr>
            <p:ph sz="quarter" idx="1"/>
          </p:nvPr>
        </p:nvSpPr>
        <p:spPr>
          <a:xfrm>
            <a:off x="304800" y="1371600"/>
            <a:ext cx="8153400" cy="4495800"/>
          </a:xfrm>
        </p:spPr>
        <p:txBody>
          <a:bodyPr>
            <a:normAutofit fontScale="85000" lnSpcReduction="20000"/>
          </a:bodyPr>
          <a:lstStyle/>
          <a:p>
            <a:pPr defTabSz="912813"/>
            <a:r>
              <a:rPr lang="en-US" sz="3200" dirty="0" smtClean="0"/>
              <a:t>SAFA agenda – by and for SAFA members (we looked closely at last year’s evaluations and feedback)</a:t>
            </a:r>
            <a:br>
              <a:rPr lang="en-US" sz="3200" dirty="0" smtClean="0"/>
            </a:br>
            <a:endParaRPr lang="en-US" sz="3200" dirty="0" smtClean="0"/>
          </a:p>
          <a:p>
            <a:pPr defTabSz="912813"/>
            <a:r>
              <a:rPr lang="en-US" sz="3200" dirty="0" smtClean="0"/>
              <a:t>SAFA staff had weekly calls with SAMHSA staff to make this year’s track even better than the first!</a:t>
            </a:r>
          </a:p>
          <a:p>
            <a:pPr defTabSz="912813"/>
            <a:endParaRPr lang="en-US" sz="3200" dirty="0" smtClean="0"/>
          </a:p>
          <a:p>
            <a:pPr defTabSz="912813"/>
            <a:r>
              <a:rPr lang="en-US" sz="3200" dirty="0" smtClean="0"/>
              <a:t>SAFA staff had two conference calls – one with 10 new members, and one with all members to go over the agenda and answer questions</a:t>
            </a:r>
          </a:p>
          <a:p>
            <a:pPr marL="365760" indent="-256032" eaLnBrk="1" fontAlgn="auto" hangingPunct="1">
              <a:spcAft>
                <a:spcPts val="0"/>
              </a:spcAft>
              <a:buFont typeface="Wingdings 3"/>
              <a:buChar char=""/>
              <a:defRPr/>
            </a:pPr>
            <a:endParaRPr lang="en-US" sz="3200" dirty="0" smtClean="0"/>
          </a:p>
        </p:txBody>
      </p:sp>
      <p:pic>
        <p:nvPicPr>
          <p:cNvPr id="45061" name="Picture 3" descr="Arc_GreaterTwinCities_Color_Pos_JPG.jpg"/>
          <p:cNvPicPr>
            <a:picLocks noChangeAspect="1"/>
          </p:cNvPicPr>
          <p:nvPr/>
        </p:nvPicPr>
        <p:blipFill>
          <a:blip r:embed="rId3" cstate="print"/>
          <a:srcRect/>
          <a:stretch>
            <a:fillRect/>
          </a:stretch>
        </p:blipFill>
        <p:spPr bwMode="auto">
          <a:xfrm>
            <a:off x="7461250" y="5562600"/>
            <a:ext cx="1682750" cy="129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dirty="0" smtClean="0"/>
              <a:t>Planning for SAFA Track at BFSS</a:t>
            </a:r>
            <a:br>
              <a:rPr lang="en-US" dirty="0" smtClean="0"/>
            </a:br>
            <a:endParaRPr lang="en-US" dirty="0"/>
          </a:p>
        </p:txBody>
      </p:sp>
      <p:sp>
        <p:nvSpPr>
          <p:cNvPr id="44034" name="Footer Placeholder 2"/>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n-US" smtClean="0"/>
          </a:p>
        </p:txBody>
      </p:sp>
      <p:sp>
        <p:nvSpPr>
          <p:cNvPr id="4" name="Content Placeholder 3"/>
          <p:cNvSpPr>
            <a:spLocks noGrp="1"/>
          </p:cNvSpPr>
          <p:nvPr>
            <p:ph sz="quarter" idx="1"/>
          </p:nvPr>
        </p:nvSpPr>
        <p:spPr>
          <a:xfrm>
            <a:off x="304800" y="1524000"/>
            <a:ext cx="8153400" cy="4495800"/>
          </a:xfrm>
        </p:spPr>
        <p:txBody>
          <a:bodyPr>
            <a:normAutofit/>
          </a:bodyPr>
          <a:lstStyle/>
          <a:p>
            <a:pPr defTabSz="912813"/>
            <a:r>
              <a:rPr lang="en-US" sz="3200" dirty="0" smtClean="0"/>
              <a:t>New poster including new members</a:t>
            </a:r>
            <a:br>
              <a:rPr lang="en-US" sz="3200" dirty="0" smtClean="0"/>
            </a:br>
            <a:r>
              <a:rPr lang="en-US" sz="3200" dirty="0" smtClean="0"/>
              <a:t>(please visit SAFA’s Exhibit!)</a:t>
            </a:r>
            <a:br>
              <a:rPr lang="en-US" sz="3200" dirty="0" smtClean="0"/>
            </a:br>
            <a:endParaRPr lang="en-US" sz="3200" dirty="0" smtClean="0"/>
          </a:p>
          <a:p>
            <a:pPr defTabSz="912813"/>
            <a:r>
              <a:rPr lang="en-US" sz="3200" dirty="0" smtClean="0"/>
              <a:t>New brochure including new members</a:t>
            </a:r>
            <a:br>
              <a:rPr lang="en-US" sz="3200" dirty="0" smtClean="0"/>
            </a:br>
            <a:endParaRPr lang="en-US" sz="3200" dirty="0" smtClean="0"/>
          </a:p>
          <a:p>
            <a:pPr defTabSz="912813"/>
            <a:r>
              <a:rPr lang="en-US" sz="3200" dirty="0" smtClean="0"/>
              <a:t>Getting to Know Each Other and Our Nation’s Capitol Networking Event – putting advocacy into practice!</a:t>
            </a:r>
          </a:p>
          <a:p>
            <a:endParaRPr lang="en-US" sz="3200" dirty="0" smtClean="0"/>
          </a:p>
          <a:p>
            <a:pPr marL="365760" indent="-256032" eaLnBrk="1" fontAlgn="auto" hangingPunct="1">
              <a:spcAft>
                <a:spcPts val="0"/>
              </a:spcAft>
              <a:buFont typeface="Wingdings 3"/>
              <a:buChar char=""/>
              <a:defRPr/>
            </a:pPr>
            <a:endParaRPr lang="en-US" sz="3200" dirty="0" smtClean="0"/>
          </a:p>
        </p:txBody>
      </p:sp>
      <p:pic>
        <p:nvPicPr>
          <p:cNvPr id="45061" name="Picture 3" descr="Arc_GreaterTwinCities_Color_Pos_JPG.jpg"/>
          <p:cNvPicPr>
            <a:picLocks noChangeAspect="1"/>
          </p:cNvPicPr>
          <p:nvPr/>
        </p:nvPicPr>
        <p:blipFill>
          <a:blip r:embed="rId3" cstate="print"/>
          <a:srcRect/>
          <a:stretch>
            <a:fillRect/>
          </a:stretch>
        </p:blipFill>
        <p:spPr bwMode="auto">
          <a:xfrm>
            <a:off x="7461250" y="5562600"/>
            <a:ext cx="1682750" cy="129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dirty="0" smtClean="0"/>
              <a:t>Future Activities</a:t>
            </a:r>
            <a:br>
              <a:rPr lang="en-US" dirty="0" smtClean="0"/>
            </a:br>
            <a:endParaRPr lang="en-US" dirty="0"/>
          </a:p>
        </p:txBody>
      </p:sp>
      <p:sp>
        <p:nvSpPr>
          <p:cNvPr id="44034" name="Footer Placeholder 2"/>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n-US" smtClean="0"/>
          </a:p>
        </p:txBody>
      </p:sp>
      <p:sp>
        <p:nvSpPr>
          <p:cNvPr id="4" name="Content Placeholder 3"/>
          <p:cNvSpPr>
            <a:spLocks noGrp="1"/>
          </p:cNvSpPr>
          <p:nvPr>
            <p:ph sz="quarter" idx="1"/>
          </p:nvPr>
        </p:nvSpPr>
        <p:spPr>
          <a:xfrm>
            <a:off x="0" y="1371600"/>
            <a:ext cx="8153400" cy="4495800"/>
          </a:xfrm>
        </p:spPr>
        <p:txBody>
          <a:bodyPr>
            <a:normAutofit lnSpcReduction="10000"/>
          </a:bodyPr>
          <a:lstStyle/>
          <a:p>
            <a:pPr marL="365760" indent="-256032" eaLnBrk="1" fontAlgn="auto" hangingPunct="1">
              <a:spcAft>
                <a:spcPts val="0"/>
              </a:spcAft>
              <a:buFont typeface="Wingdings 3"/>
              <a:buChar char=""/>
              <a:defRPr/>
            </a:pPr>
            <a:r>
              <a:rPr lang="en-US" sz="3200" dirty="0" smtClean="0"/>
              <a:t>Create SAFA web site</a:t>
            </a:r>
          </a:p>
          <a:p>
            <a:pPr marL="621348" lvl="1" indent="-256032" eaLnBrk="1" fontAlgn="auto" hangingPunct="1">
              <a:spcAft>
                <a:spcPts val="0"/>
              </a:spcAft>
              <a:buFont typeface="Wingdings 3"/>
              <a:buChar char=""/>
              <a:defRPr/>
            </a:pPr>
            <a:r>
              <a:rPr lang="en-US" sz="2800" dirty="0" smtClean="0"/>
              <a:t>Housed on The Arc’s site</a:t>
            </a:r>
          </a:p>
          <a:p>
            <a:pPr marL="621348" lvl="1" indent="-256032" eaLnBrk="1" fontAlgn="auto" hangingPunct="1">
              <a:spcAft>
                <a:spcPts val="0"/>
              </a:spcAft>
              <a:buFont typeface="Wingdings 3"/>
              <a:buChar char=""/>
              <a:defRPr/>
            </a:pPr>
            <a:r>
              <a:rPr lang="en-US" sz="2800" dirty="0" smtClean="0"/>
              <a:t>Place for members to connect and stay in touch virtually</a:t>
            </a:r>
          </a:p>
          <a:p>
            <a:pPr marL="365760" indent="-256032" eaLnBrk="1" fontAlgn="auto" hangingPunct="1">
              <a:spcAft>
                <a:spcPts val="0"/>
              </a:spcAft>
              <a:buFont typeface="Wingdings 3"/>
              <a:buChar char=""/>
              <a:defRPr/>
            </a:pPr>
            <a:endParaRPr lang="en-US" sz="3200" dirty="0" smtClean="0"/>
          </a:p>
          <a:p>
            <a:pPr marL="365760" indent="-256032" eaLnBrk="1" fontAlgn="auto" hangingPunct="1">
              <a:spcAft>
                <a:spcPts val="0"/>
              </a:spcAft>
              <a:buFont typeface="Wingdings 3"/>
              <a:buChar char=""/>
              <a:defRPr/>
            </a:pPr>
            <a:r>
              <a:rPr lang="en-US" sz="3200" dirty="0" smtClean="0"/>
              <a:t>Create sustainability plan</a:t>
            </a:r>
          </a:p>
          <a:p>
            <a:pPr marL="621348" lvl="1" indent="-256032" eaLnBrk="1" fontAlgn="auto" hangingPunct="1">
              <a:spcAft>
                <a:spcPts val="0"/>
              </a:spcAft>
              <a:buFont typeface="Wingdings 3"/>
              <a:buChar char=""/>
              <a:defRPr/>
            </a:pPr>
            <a:r>
              <a:rPr lang="en-US" sz="2800" dirty="0" smtClean="0"/>
              <a:t>One session devoted to this at BFSS</a:t>
            </a:r>
          </a:p>
          <a:p>
            <a:pPr marL="621348" lvl="1" indent="-256032" eaLnBrk="1" fontAlgn="auto" hangingPunct="1">
              <a:spcAft>
                <a:spcPts val="0"/>
              </a:spcAft>
              <a:buFont typeface="Wingdings 3"/>
              <a:buChar char=""/>
              <a:defRPr/>
            </a:pPr>
            <a:r>
              <a:rPr lang="en-US" sz="2800" dirty="0" smtClean="0"/>
              <a:t>Further define SAFA’s vision &amp; mission</a:t>
            </a:r>
          </a:p>
          <a:p>
            <a:pPr marL="621348" lvl="1" indent="-256032" eaLnBrk="1" fontAlgn="auto" hangingPunct="1">
              <a:spcAft>
                <a:spcPts val="0"/>
              </a:spcAft>
              <a:buFont typeface="Wingdings 3"/>
              <a:buChar char=""/>
              <a:defRPr/>
            </a:pPr>
            <a:r>
              <a:rPr lang="en-US" sz="2800" dirty="0" smtClean="0"/>
              <a:t>Explore strategies to maintain and expand SAFA Network</a:t>
            </a:r>
          </a:p>
          <a:p>
            <a:pPr marL="621348" lvl="1" indent="-256032" eaLnBrk="1" fontAlgn="auto" hangingPunct="1">
              <a:spcAft>
                <a:spcPts val="0"/>
              </a:spcAft>
              <a:buNone/>
              <a:defRPr/>
            </a:pPr>
            <a:endParaRPr lang="en-US" sz="2800" dirty="0" smtClean="0"/>
          </a:p>
          <a:p>
            <a:pPr marL="621348" lvl="1" indent="-256032" eaLnBrk="1" fontAlgn="auto" hangingPunct="1">
              <a:spcAft>
                <a:spcPts val="0"/>
              </a:spcAft>
              <a:buNone/>
              <a:defRPr/>
            </a:pPr>
            <a:endParaRPr lang="en-US" sz="2800" dirty="0" smtClean="0"/>
          </a:p>
          <a:p>
            <a:pPr marL="365760" indent="-256032" eaLnBrk="1" fontAlgn="auto" hangingPunct="1">
              <a:spcAft>
                <a:spcPts val="0"/>
              </a:spcAft>
              <a:buFont typeface="Wingdings 3"/>
              <a:buChar char=""/>
              <a:defRPr/>
            </a:pPr>
            <a:endParaRPr lang="en-US" sz="3200" dirty="0" smtClean="0"/>
          </a:p>
        </p:txBody>
      </p:sp>
      <p:pic>
        <p:nvPicPr>
          <p:cNvPr id="45061" name="Picture 3" descr="Arc_GreaterTwinCities_Color_Pos_JPG.jpg"/>
          <p:cNvPicPr>
            <a:picLocks noChangeAspect="1"/>
          </p:cNvPicPr>
          <p:nvPr/>
        </p:nvPicPr>
        <p:blipFill>
          <a:blip r:embed="rId3" cstate="print"/>
          <a:srcRect/>
          <a:stretch>
            <a:fillRect/>
          </a:stretch>
        </p:blipFill>
        <p:spPr bwMode="auto">
          <a:xfrm>
            <a:off x="7461250" y="5562600"/>
            <a:ext cx="1682750" cy="129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dirty="0" smtClean="0"/>
              <a:t>SAFA’s Vision – DRAFT ONLY</a:t>
            </a:r>
            <a:br>
              <a:rPr lang="en-US" dirty="0" smtClean="0"/>
            </a:br>
            <a:endParaRPr lang="en-US" dirty="0"/>
          </a:p>
        </p:txBody>
      </p:sp>
      <p:sp>
        <p:nvSpPr>
          <p:cNvPr id="44034" name="Footer Placeholder 2"/>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n-US" smtClean="0"/>
          </a:p>
        </p:txBody>
      </p:sp>
      <p:sp>
        <p:nvSpPr>
          <p:cNvPr id="4" name="Content Placeholder 3"/>
          <p:cNvSpPr>
            <a:spLocks noGrp="1"/>
          </p:cNvSpPr>
          <p:nvPr>
            <p:ph sz="quarter" idx="1"/>
          </p:nvPr>
        </p:nvSpPr>
        <p:spPr>
          <a:xfrm>
            <a:off x="304800" y="838200"/>
            <a:ext cx="8153400" cy="4495800"/>
          </a:xfrm>
        </p:spPr>
        <p:txBody>
          <a:bodyPr>
            <a:normAutofit/>
          </a:bodyPr>
          <a:lstStyle/>
          <a:p>
            <a:pPr marL="621348" lvl="1" indent="-256032" eaLnBrk="1" fontAlgn="auto" hangingPunct="1">
              <a:spcAft>
                <a:spcPts val="0"/>
              </a:spcAft>
              <a:buNone/>
              <a:defRPr/>
            </a:pPr>
            <a:r>
              <a:rPr lang="en-US" sz="2800" dirty="0" smtClean="0"/>
              <a:t/>
            </a:r>
            <a:br>
              <a:rPr lang="en-US" sz="2800" dirty="0" smtClean="0"/>
            </a:br>
            <a:endParaRPr lang="en-US" sz="2800" dirty="0" smtClean="0"/>
          </a:p>
          <a:p>
            <a:pPr marL="621348" lvl="1" indent="-256032" eaLnBrk="1" fontAlgn="auto" hangingPunct="1">
              <a:spcAft>
                <a:spcPts val="0"/>
              </a:spcAft>
              <a:buNone/>
              <a:defRPr/>
            </a:pPr>
            <a:r>
              <a:rPr lang="en-US" sz="3600" b="1" i="1" dirty="0" smtClean="0"/>
              <a:t>	Achieve personal goals, help other members achieve theirs, and make a difference in our communities</a:t>
            </a:r>
          </a:p>
          <a:p>
            <a:pPr marL="621348" lvl="1" indent="-256032" eaLnBrk="1" fontAlgn="auto" hangingPunct="1">
              <a:spcAft>
                <a:spcPts val="0"/>
              </a:spcAft>
              <a:buNone/>
              <a:defRPr/>
            </a:pPr>
            <a:endParaRPr lang="en-US" sz="2800" dirty="0" smtClean="0"/>
          </a:p>
          <a:p>
            <a:pPr marL="621348" lvl="1" indent="-256032" eaLnBrk="1" fontAlgn="auto" hangingPunct="1">
              <a:spcAft>
                <a:spcPts val="0"/>
              </a:spcAft>
              <a:buNone/>
              <a:defRPr/>
            </a:pPr>
            <a:endParaRPr lang="en-US" sz="2800" dirty="0" smtClean="0"/>
          </a:p>
          <a:p>
            <a:pPr marL="621348" lvl="1" indent="-256032" eaLnBrk="1" fontAlgn="auto" hangingPunct="1">
              <a:spcAft>
                <a:spcPts val="0"/>
              </a:spcAft>
              <a:buNone/>
              <a:defRPr/>
            </a:pPr>
            <a:endParaRPr lang="en-US" sz="2800" dirty="0" smtClean="0"/>
          </a:p>
          <a:p>
            <a:pPr marL="365760" indent="-256032" eaLnBrk="1" fontAlgn="auto" hangingPunct="1">
              <a:spcAft>
                <a:spcPts val="0"/>
              </a:spcAft>
              <a:buFont typeface="Wingdings 3"/>
              <a:buChar char=""/>
              <a:defRPr/>
            </a:pPr>
            <a:endParaRPr lang="en-US" sz="3200" dirty="0" smtClean="0"/>
          </a:p>
        </p:txBody>
      </p:sp>
      <p:pic>
        <p:nvPicPr>
          <p:cNvPr id="45061" name="Picture 3" descr="Arc_GreaterTwinCities_Color_Pos_JPG.jpg"/>
          <p:cNvPicPr>
            <a:picLocks noChangeAspect="1"/>
          </p:cNvPicPr>
          <p:nvPr/>
        </p:nvPicPr>
        <p:blipFill>
          <a:blip r:embed="rId3" cstate="print"/>
          <a:srcRect/>
          <a:stretch>
            <a:fillRect/>
          </a:stretch>
        </p:blipFill>
        <p:spPr bwMode="auto">
          <a:xfrm>
            <a:off x="7461250" y="5562600"/>
            <a:ext cx="1682750" cy="129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dirty="0" smtClean="0"/>
              <a:t>SAFA’s Mission – DRAFT ONLY</a:t>
            </a:r>
            <a:br>
              <a:rPr lang="en-US" dirty="0" smtClean="0"/>
            </a:br>
            <a:endParaRPr lang="en-US" dirty="0"/>
          </a:p>
        </p:txBody>
      </p:sp>
      <p:sp>
        <p:nvSpPr>
          <p:cNvPr id="44034" name="Footer Placeholder 2"/>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n-US" smtClean="0"/>
          </a:p>
        </p:txBody>
      </p:sp>
      <p:sp>
        <p:nvSpPr>
          <p:cNvPr id="4" name="Content Placeholder 3"/>
          <p:cNvSpPr>
            <a:spLocks noGrp="1"/>
          </p:cNvSpPr>
          <p:nvPr>
            <p:ph sz="quarter" idx="1"/>
          </p:nvPr>
        </p:nvSpPr>
        <p:spPr>
          <a:xfrm>
            <a:off x="304800" y="1524000"/>
            <a:ext cx="8153400" cy="4495800"/>
          </a:xfrm>
        </p:spPr>
        <p:txBody>
          <a:bodyPr>
            <a:normAutofit fontScale="55000" lnSpcReduction="20000"/>
          </a:bodyPr>
          <a:lstStyle/>
          <a:p>
            <a:pPr marL="621348" lvl="1" indent="-256032" eaLnBrk="1" fontAlgn="auto" hangingPunct="1">
              <a:spcAft>
                <a:spcPts val="0"/>
              </a:spcAft>
              <a:defRPr/>
            </a:pPr>
            <a:r>
              <a:rPr lang="en-US" sz="5100" dirty="0" smtClean="0"/>
              <a:t>Provide opportunities for adults with FASD to connect with and support each other</a:t>
            </a:r>
            <a:br>
              <a:rPr lang="en-US" sz="5100" dirty="0" smtClean="0"/>
            </a:br>
            <a:endParaRPr lang="en-US" sz="5100" dirty="0" smtClean="0"/>
          </a:p>
          <a:p>
            <a:pPr marL="621348" lvl="1" indent="-256032" eaLnBrk="1" fontAlgn="auto" hangingPunct="1">
              <a:spcAft>
                <a:spcPts val="0"/>
              </a:spcAft>
              <a:defRPr/>
            </a:pPr>
            <a:r>
              <a:rPr lang="en-US" sz="5100" dirty="0" smtClean="0"/>
              <a:t>Improve quality of life for members and others affected by FASD</a:t>
            </a:r>
            <a:br>
              <a:rPr lang="en-US" sz="5100" dirty="0" smtClean="0"/>
            </a:br>
            <a:endParaRPr lang="en-US" sz="5100" dirty="0" smtClean="0"/>
          </a:p>
          <a:p>
            <a:pPr marL="621348" lvl="1" indent="-256032" eaLnBrk="1" fontAlgn="auto" hangingPunct="1">
              <a:spcAft>
                <a:spcPts val="0"/>
              </a:spcAft>
              <a:defRPr/>
            </a:pPr>
            <a:r>
              <a:rPr lang="en-US" sz="5100" dirty="0" smtClean="0"/>
              <a:t>Advocate for services needed by individuals with FASD</a:t>
            </a:r>
            <a:br>
              <a:rPr lang="en-US" sz="5100" dirty="0" smtClean="0"/>
            </a:br>
            <a:endParaRPr lang="en-US" sz="5100" dirty="0" smtClean="0"/>
          </a:p>
          <a:p>
            <a:pPr marL="621348" lvl="1" indent="-256032" eaLnBrk="1" fontAlgn="auto" hangingPunct="1">
              <a:spcAft>
                <a:spcPts val="0"/>
              </a:spcAft>
              <a:defRPr/>
            </a:pPr>
            <a:r>
              <a:rPr lang="en-US" sz="5100" dirty="0" smtClean="0"/>
              <a:t>Educate professionals and the public about the importance of preventing FASD</a:t>
            </a:r>
          </a:p>
          <a:p>
            <a:pPr marL="621348" lvl="1" indent="-256032" eaLnBrk="1" fontAlgn="auto" hangingPunct="1">
              <a:spcAft>
                <a:spcPts val="0"/>
              </a:spcAft>
              <a:buNone/>
              <a:defRPr/>
            </a:pPr>
            <a:endParaRPr lang="en-US" sz="2800" dirty="0" smtClean="0"/>
          </a:p>
          <a:p>
            <a:pPr marL="621348" lvl="1" indent="-256032" eaLnBrk="1" fontAlgn="auto" hangingPunct="1">
              <a:spcAft>
                <a:spcPts val="0"/>
              </a:spcAft>
              <a:buNone/>
              <a:defRPr/>
            </a:pPr>
            <a:r>
              <a:rPr lang="en-US" sz="3600" b="1" i="1" dirty="0" smtClean="0"/>
              <a:t>	</a:t>
            </a:r>
            <a:endParaRPr lang="en-US" sz="2800" dirty="0" smtClean="0"/>
          </a:p>
          <a:p>
            <a:pPr marL="365760" indent="-256032" eaLnBrk="1" fontAlgn="auto" hangingPunct="1">
              <a:spcAft>
                <a:spcPts val="0"/>
              </a:spcAft>
              <a:buFont typeface="Wingdings 3"/>
              <a:buChar char=""/>
              <a:defRPr/>
            </a:pPr>
            <a:endParaRPr lang="en-US" sz="3200" dirty="0" smtClean="0"/>
          </a:p>
        </p:txBody>
      </p:sp>
      <p:pic>
        <p:nvPicPr>
          <p:cNvPr id="45061" name="Picture 3" descr="Arc_GreaterTwinCities_Color_Pos_JPG.jpg"/>
          <p:cNvPicPr>
            <a:picLocks noChangeAspect="1"/>
          </p:cNvPicPr>
          <p:nvPr/>
        </p:nvPicPr>
        <p:blipFill>
          <a:blip r:embed="rId3" cstate="print"/>
          <a:srcRect/>
          <a:stretch>
            <a:fillRect/>
          </a:stretch>
        </p:blipFill>
        <p:spPr bwMode="auto">
          <a:xfrm>
            <a:off x="7461250" y="5562600"/>
            <a:ext cx="1682750" cy="129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dirty="0" smtClean="0"/>
              <a:t>Looking to the Future…</a:t>
            </a:r>
            <a:br>
              <a:rPr lang="en-US" dirty="0" smtClean="0"/>
            </a:br>
            <a:endParaRPr lang="en-US" dirty="0"/>
          </a:p>
        </p:txBody>
      </p:sp>
      <p:sp>
        <p:nvSpPr>
          <p:cNvPr id="44034" name="Footer Placeholder 2"/>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n-US" smtClean="0"/>
          </a:p>
        </p:txBody>
      </p:sp>
      <p:sp>
        <p:nvSpPr>
          <p:cNvPr id="4" name="Content Placeholder 3"/>
          <p:cNvSpPr>
            <a:spLocks noGrp="1"/>
          </p:cNvSpPr>
          <p:nvPr>
            <p:ph sz="quarter" idx="1"/>
          </p:nvPr>
        </p:nvSpPr>
        <p:spPr>
          <a:xfrm>
            <a:off x="304800" y="1524000"/>
            <a:ext cx="8153400" cy="4495800"/>
          </a:xfrm>
        </p:spPr>
        <p:txBody>
          <a:bodyPr>
            <a:normAutofit/>
          </a:bodyPr>
          <a:lstStyle/>
          <a:p>
            <a:r>
              <a:rPr lang="en-US" sz="3200" dirty="0" smtClean="0"/>
              <a:t>As SAFA looks to the future, </a:t>
            </a:r>
            <a:br>
              <a:rPr lang="en-US" sz="3200" dirty="0" smtClean="0"/>
            </a:br>
            <a:r>
              <a:rPr lang="en-US" sz="3200" dirty="0" smtClean="0"/>
              <a:t>The Arc will assist by:</a:t>
            </a:r>
            <a:br>
              <a:rPr lang="en-US" sz="3200" dirty="0" smtClean="0"/>
            </a:br>
            <a:endParaRPr lang="en-US" sz="3200" dirty="0" smtClean="0"/>
          </a:p>
          <a:p>
            <a:pPr lvl="1"/>
            <a:r>
              <a:rPr lang="en-US" sz="2800" dirty="0" smtClean="0"/>
              <a:t>Maintaining SAFA website</a:t>
            </a:r>
          </a:p>
          <a:p>
            <a:pPr lvl="1"/>
            <a:r>
              <a:rPr lang="en-US" sz="2800" dirty="0" smtClean="0"/>
              <a:t>Updating membership database</a:t>
            </a:r>
          </a:p>
          <a:p>
            <a:pPr lvl="1"/>
            <a:r>
              <a:rPr lang="en-US" sz="2800" dirty="0" smtClean="0"/>
              <a:t>Reviewing applications for membership and add new names to database</a:t>
            </a:r>
          </a:p>
          <a:p>
            <a:pPr lvl="1"/>
            <a:r>
              <a:rPr lang="en-US" sz="2800" dirty="0" smtClean="0"/>
              <a:t>Responding to inquiries about SAFA</a:t>
            </a:r>
          </a:p>
          <a:p>
            <a:pPr marL="365760" indent="-256032" eaLnBrk="1" fontAlgn="auto" hangingPunct="1">
              <a:spcAft>
                <a:spcPts val="0"/>
              </a:spcAft>
              <a:buFont typeface="Wingdings 3"/>
              <a:buChar char=""/>
              <a:defRPr/>
            </a:pPr>
            <a:endParaRPr lang="en-US" sz="3200" dirty="0" smtClean="0"/>
          </a:p>
        </p:txBody>
      </p:sp>
      <p:pic>
        <p:nvPicPr>
          <p:cNvPr id="45061" name="Picture 3" descr="Arc_GreaterTwinCities_Color_Pos_JPG.jpg"/>
          <p:cNvPicPr>
            <a:picLocks noChangeAspect="1"/>
          </p:cNvPicPr>
          <p:nvPr/>
        </p:nvPicPr>
        <p:blipFill>
          <a:blip r:embed="rId3" cstate="print"/>
          <a:srcRect/>
          <a:stretch>
            <a:fillRect/>
          </a:stretch>
        </p:blipFill>
        <p:spPr bwMode="auto">
          <a:xfrm>
            <a:off x="7461250" y="5562600"/>
            <a:ext cx="1682750" cy="129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a:xfrm>
            <a:off x="457200" y="1481138"/>
            <a:ext cx="3962400" cy="4525962"/>
          </a:xfrm>
        </p:spPr>
        <p:txBody>
          <a:bodyPr>
            <a:normAutofit fontScale="77500" lnSpcReduction="20000"/>
          </a:bodyPr>
          <a:lstStyle/>
          <a:p>
            <a:pPr marL="365760" indent="-256032" eaLnBrk="1" fontAlgn="auto" hangingPunct="1">
              <a:spcAft>
                <a:spcPts val="0"/>
              </a:spcAft>
              <a:buFont typeface="Wingdings 3"/>
              <a:buNone/>
              <a:defRPr/>
            </a:pPr>
            <a:r>
              <a:rPr lang="en-US" u="sng" dirty="0" smtClean="0"/>
              <a:t>SAFA Project</a:t>
            </a:r>
          </a:p>
          <a:p>
            <a:pPr marL="365760" indent="-256032" eaLnBrk="1" fontAlgn="auto" hangingPunct="1">
              <a:spcAft>
                <a:spcPts val="0"/>
              </a:spcAft>
              <a:buFont typeface="Wingdings 3"/>
              <a:buNone/>
              <a:defRPr/>
            </a:pPr>
            <a:r>
              <a:rPr lang="en-US" u="sng" dirty="0" smtClean="0"/>
              <a:t>Coordinators</a:t>
            </a:r>
            <a:r>
              <a:rPr lang="en-US" dirty="0" smtClean="0"/>
              <a:t/>
            </a:r>
            <a:br>
              <a:rPr lang="en-US" dirty="0" smtClean="0"/>
            </a:br>
            <a:endParaRPr lang="en-US" dirty="0" smtClean="0"/>
          </a:p>
          <a:p>
            <a:pPr marL="365760" indent="-256032" eaLnBrk="1" fontAlgn="auto" hangingPunct="1">
              <a:spcAft>
                <a:spcPts val="0"/>
              </a:spcAft>
              <a:buFont typeface="Wingdings 3"/>
              <a:buNone/>
              <a:defRPr/>
            </a:pPr>
            <a:r>
              <a:rPr lang="en-US" dirty="0" smtClean="0"/>
              <a:t>Rob Wybrecht</a:t>
            </a:r>
          </a:p>
          <a:p>
            <a:pPr marL="365760" indent="-256032" eaLnBrk="1" fontAlgn="auto" hangingPunct="1">
              <a:spcAft>
                <a:spcPts val="0"/>
              </a:spcAft>
              <a:buFont typeface="Wingdings 3"/>
              <a:buNone/>
              <a:defRPr/>
            </a:pPr>
            <a:r>
              <a:rPr lang="en-US" dirty="0" smtClean="0">
                <a:hlinkClick r:id="rId3"/>
              </a:rPr>
              <a:t>rob1195@yahoo.com</a:t>
            </a:r>
            <a:endParaRPr lang="en-US" dirty="0" smtClean="0"/>
          </a:p>
          <a:p>
            <a:pPr marL="365760" indent="-256032" eaLnBrk="1" fontAlgn="auto" hangingPunct="1">
              <a:spcAft>
                <a:spcPts val="0"/>
              </a:spcAft>
              <a:buFont typeface="Wingdings 3"/>
              <a:buNone/>
              <a:defRPr/>
            </a:pPr>
            <a:r>
              <a:rPr lang="en-US" dirty="0" smtClean="0"/>
              <a:t>616.241.9126 </a:t>
            </a:r>
            <a:br>
              <a:rPr lang="en-US" dirty="0" smtClean="0"/>
            </a:br>
            <a:endParaRPr lang="en-US" dirty="0" smtClean="0"/>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None/>
              <a:defRPr/>
            </a:pPr>
            <a:r>
              <a:rPr lang="en-US" dirty="0" smtClean="0"/>
              <a:t>Jasmine Suarez</a:t>
            </a:r>
          </a:p>
          <a:p>
            <a:pPr marL="365760" indent="-256032" eaLnBrk="1" fontAlgn="auto" hangingPunct="1">
              <a:spcAft>
                <a:spcPts val="0"/>
              </a:spcAft>
              <a:buFont typeface="Wingdings 3"/>
              <a:buNone/>
              <a:defRPr/>
            </a:pPr>
            <a:r>
              <a:rPr lang="en-US" dirty="0" smtClean="0"/>
              <a:t>O’Conner</a:t>
            </a:r>
          </a:p>
          <a:p>
            <a:pPr marL="365760" indent="-256032" eaLnBrk="1" fontAlgn="auto" hangingPunct="1">
              <a:spcAft>
                <a:spcPts val="0"/>
              </a:spcAft>
              <a:buFont typeface="Wingdings 3"/>
              <a:buNone/>
              <a:defRPr/>
            </a:pPr>
            <a:r>
              <a:rPr lang="en-US" u="sng" dirty="0" smtClean="0">
                <a:hlinkClick r:id="rId4"/>
              </a:rPr>
              <a:t>Doconno2@nycap.rr.cm</a:t>
            </a:r>
            <a:endParaRPr lang="en-US" dirty="0" smtClean="0"/>
          </a:p>
          <a:p>
            <a:pPr marL="365760" indent="-256032" eaLnBrk="1" fontAlgn="auto" hangingPunct="1">
              <a:spcAft>
                <a:spcPts val="0"/>
              </a:spcAft>
              <a:buFont typeface="Wingdings 3"/>
              <a:buNone/>
              <a:defRPr/>
            </a:pPr>
            <a:r>
              <a:rPr lang="en-US" dirty="0" smtClean="0"/>
              <a:t>518.346.1715</a:t>
            </a:r>
          </a:p>
          <a:p>
            <a:pPr marL="365760" indent="-256032" eaLnBrk="1" fontAlgn="auto" hangingPunct="1">
              <a:spcAft>
                <a:spcPts val="0"/>
              </a:spcAft>
              <a:buFont typeface="Wingdings 3"/>
              <a:buNone/>
              <a:defRPr/>
            </a:pPr>
            <a:r>
              <a:rPr lang="en-US" dirty="0" smtClean="0"/>
              <a:t/>
            </a:r>
            <a:br>
              <a:rPr lang="en-US" dirty="0" smtClean="0"/>
            </a:br>
            <a:endParaRPr lang="en-US" dirty="0" smtClean="0"/>
          </a:p>
        </p:txBody>
      </p:sp>
      <p:sp>
        <p:nvSpPr>
          <p:cNvPr id="4" name="Content Placeholder 3"/>
          <p:cNvSpPr>
            <a:spLocks noGrp="1"/>
          </p:cNvSpPr>
          <p:nvPr>
            <p:ph sz="half" idx="2"/>
          </p:nvPr>
        </p:nvSpPr>
        <p:spPr>
          <a:xfrm>
            <a:off x="4648200" y="1481138"/>
            <a:ext cx="4038600" cy="4525962"/>
          </a:xfrm>
        </p:spPr>
        <p:txBody>
          <a:bodyPr>
            <a:normAutofit fontScale="77500" lnSpcReduction="20000"/>
          </a:bodyPr>
          <a:lstStyle/>
          <a:p>
            <a:pPr marL="365760" indent="-256032" eaLnBrk="1" fontAlgn="auto" hangingPunct="1">
              <a:spcAft>
                <a:spcPts val="0"/>
              </a:spcAft>
              <a:buFont typeface="Wingdings 3"/>
              <a:buNone/>
              <a:defRPr/>
            </a:pPr>
            <a:r>
              <a:rPr lang="en-US" u="sng" dirty="0" smtClean="0"/>
              <a:t>SAFA Project Liaison</a:t>
            </a:r>
            <a:r>
              <a:rPr lang="en-US" dirty="0" smtClean="0"/>
              <a:t/>
            </a:r>
            <a:br>
              <a:rPr lang="en-US" dirty="0" smtClean="0"/>
            </a:br>
            <a:r>
              <a:rPr lang="en-US" dirty="0" smtClean="0"/>
              <a:t/>
            </a:r>
            <a:br>
              <a:rPr lang="en-US" dirty="0" smtClean="0"/>
            </a:br>
            <a:endParaRPr lang="en-US" dirty="0" smtClean="0"/>
          </a:p>
          <a:p>
            <a:pPr marL="365760" indent="-256032" eaLnBrk="1" fontAlgn="auto" hangingPunct="1">
              <a:spcAft>
                <a:spcPts val="0"/>
              </a:spcAft>
              <a:buFont typeface="Wingdings 3"/>
              <a:buNone/>
              <a:defRPr/>
            </a:pPr>
            <a:r>
              <a:rPr lang="en-US" dirty="0" smtClean="0"/>
              <a:t>Leigh Ann Davis</a:t>
            </a:r>
          </a:p>
          <a:p>
            <a:pPr marL="365760" indent="-256032" eaLnBrk="1" fontAlgn="auto" hangingPunct="1">
              <a:spcAft>
                <a:spcPts val="0"/>
              </a:spcAft>
              <a:buFont typeface="Wingdings 3"/>
              <a:buNone/>
              <a:defRPr/>
            </a:pPr>
            <a:r>
              <a:rPr lang="en-US" dirty="0" smtClean="0">
                <a:hlinkClick r:id="rId5"/>
              </a:rPr>
              <a:t>ldavis@thearc.org</a:t>
            </a:r>
            <a:endParaRPr lang="en-US" dirty="0" smtClean="0"/>
          </a:p>
          <a:p>
            <a:pPr marL="365760" indent="-256032" eaLnBrk="1" fontAlgn="auto" hangingPunct="1">
              <a:spcAft>
                <a:spcPts val="0"/>
              </a:spcAft>
              <a:buFont typeface="Wingdings 3"/>
              <a:buNone/>
              <a:defRPr/>
            </a:pPr>
            <a:r>
              <a:rPr lang="en-US" dirty="0" smtClean="0"/>
              <a:t>202.534.3727</a:t>
            </a:r>
            <a:br>
              <a:rPr lang="en-US" dirty="0" smtClean="0"/>
            </a:br>
            <a:r>
              <a:rPr lang="en-US" dirty="0" smtClean="0"/>
              <a:t/>
            </a:r>
            <a:br>
              <a:rPr lang="en-US" dirty="0" smtClean="0"/>
            </a:br>
            <a:endParaRPr lang="en-US" dirty="0" smtClean="0"/>
          </a:p>
          <a:p>
            <a:pPr marL="365760" indent="-256032" eaLnBrk="1" fontAlgn="auto" hangingPunct="1">
              <a:spcAft>
                <a:spcPts val="0"/>
              </a:spcAft>
              <a:buFont typeface="Wingdings 3"/>
              <a:buNone/>
              <a:defRPr/>
            </a:pPr>
            <a:r>
              <a:rPr lang="en-US" dirty="0" smtClean="0"/>
              <a:t/>
            </a:r>
            <a:br>
              <a:rPr lang="en-US" dirty="0" smtClean="0"/>
            </a:br>
            <a:r>
              <a:rPr lang="en-US" dirty="0" smtClean="0"/>
              <a:t>	The SAFA Network</a:t>
            </a:r>
          </a:p>
          <a:p>
            <a:pPr marL="365760" indent="-256032" eaLnBrk="1" fontAlgn="auto" hangingPunct="1">
              <a:spcAft>
                <a:spcPts val="0"/>
              </a:spcAft>
              <a:buFont typeface="Wingdings 3"/>
              <a:buNone/>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365760" indent="-256032" eaLnBrk="1" fontAlgn="auto" hangingPunct="1">
              <a:spcAft>
                <a:spcPts val="0"/>
              </a:spcAft>
              <a:buFont typeface="Wingdings 3"/>
              <a:buNone/>
              <a:defRPr/>
            </a:pPr>
            <a:endParaRPr lang="en-US" dirty="0"/>
          </a:p>
        </p:txBody>
      </p:sp>
      <p:sp>
        <p:nvSpPr>
          <p:cNvPr id="2" name="Title 1"/>
          <p:cNvSpPr>
            <a:spLocks noGrp="1"/>
          </p:cNvSpPr>
          <p:nvPr>
            <p:ph type="title"/>
          </p:nvPr>
        </p:nvSpPr>
        <p:spPr/>
        <p:txBody>
          <a:bodyPr/>
          <a:lstStyle/>
          <a:p>
            <a:pPr eaLnBrk="1" fontAlgn="auto" hangingPunct="1">
              <a:spcAft>
                <a:spcPts val="0"/>
              </a:spcAft>
              <a:defRPr/>
            </a:pPr>
            <a:r>
              <a:rPr lang="en-US" dirty="0" smtClean="0"/>
              <a:t>Questions? Comments?</a:t>
            </a:r>
            <a:endParaRPr lang="en-US" dirty="0"/>
          </a:p>
        </p:txBody>
      </p:sp>
      <p:pic>
        <p:nvPicPr>
          <p:cNvPr id="6" name="Picture 5" descr="clapboardheliumballoon.jpg"/>
          <p:cNvPicPr/>
          <p:nvPr/>
        </p:nvPicPr>
        <p:blipFill>
          <a:blip r:embed="rId6" cstate="print"/>
          <a:stretch>
            <a:fillRect/>
          </a:stretch>
        </p:blipFill>
        <p:spPr>
          <a:xfrm>
            <a:off x="6019800" y="4419600"/>
            <a:ext cx="1828800" cy="1524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sz="3200" dirty="0" smtClean="0"/>
              <a:t>Provide Track for Self-Advocates at the annual BFSS Meetings (2011/2012)</a:t>
            </a:r>
          </a:p>
          <a:p>
            <a:pPr eaLnBrk="1" hangingPunct="1"/>
            <a:r>
              <a:rPr lang="en-US" sz="3200" dirty="0" smtClean="0"/>
              <a:t>Hold conference calls/webinars throughout the project period</a:t>
            </a:r>
          </a:p>
          <a:p>
            <a:pPr eaLnBrk="1" hangingPunct="1"/>
            <a:r>
              <a:rPr lang="en-US" sz="3200" dirty="0" smtClean="0"/>
              <a:t>Take SAFA on the road by exhibiting and presenting at national conferences</a:t>
            </a:r>
          </a:p>
          <a:p>
            <a:pPr eaLnBrk="1" hangingPunct="1"/>
            <a:r>
              <a:rPr lang="en-US" sz="3200" dirty="0" smtClean="0"/>
              <a:t>Identify and work toward personal goals and group goals</a:t>
            </a:r>
          </a:p>
          <a:p>
            <a:pPr eaLnBrk="1" hangingPunct="1"/>
            <a:endParaRPr lang="en-US" sz="3200" dirty="0" smtClean="0"/>
          </a:p>
          <a:p>
            <a:pPr eaLnBrk="1" hangingPunct="1"/>
            <a:endParaRPr lang="en-US" sz="3200" dirty="0" smtClean="0"/>
          </a:p>
          <a:p>
            <a:pPr eaLnBrk="1" hangingPunct="1"/>
            <a:endParaRPr lang="en-US" sz="3200"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SAFA’s Main Goals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229600" cy="5135563"/>
          </a:xfrm>
        </p:spPr>
        <p:txBody>
          <a:bodyPr>
            <a:normAutofit fontScale="92500" lnSpcReduction="10000"/>
          </a:bodyPr>
          <a:lstStyle/>
          <a:p>
            <a:pPr marL="365760" indent="-256032" eaLnBrk="1" fontAlgn="auto" hangingPunct="1">
              <a:spcAft>
                <a:spcPts val="0"/>
              </a:spcAft>
              <a:buFont typeface="Wingdings 3"/>
              <a:buChar char=""/>
              <a:defRPr/>
            </a:pPr>
            <a:r>
              <a:rPr lang="en-US" b="1" dirty="0" smtClean="0"/>
              <a:t>The Arc’s National Convention</a:t>
            </a:r>
            <a:r>
              <a:rPr lang="en-US" dirty="0" smtClean="0"/>
              <a:t/>
            </a:r>
            <a:br>
              <a:rPr lang="en-US" dirty="0" smtClean="0"/>
            </a:br>
            <a:r>
              <a:rPr lang="en-US" dirty="0" smtClean="0"/>
              <a:t>Denver, Colorado</a:t>
            </a:r>
            <a:br>
              <a:rPr lang="en-US" dirty="0" smtClean="0"/>
            </a:br>
            <a:r>
              <a:rPr lang="en-US" dirty="0" smtClean="0"/>
              <a:t>September 17-19</a:t>
            </a:r>
            <a:br>
              <a:rPr lang="en-US" dirty="0" smtClean="0"/>
            </a:br>
            <a:endParaRPr lang="en-US" dirty="0" smtClean="0"/>
          </a:p>
          <a:p>
            <a:pPr marL="365760" indent="-256032" eaLnBrk="1" fontAlgn="auto" hangingPunct="1">
              <a:spcAft>
                <a:spcPts val="0"/>
              </a:spcAft>
              <a:buFont typeface="Wingdings 3"/>
              <a:buChar char=""/>
              <a:defRPr/>
            </a:pPr>
            <a:r>
              <a:rPr lang="en-US" b="1" dirty="0" smtClean="0"/>
              <a:t>National Federation of Families for </a:t>
            </a:r>
            <a:br>
              <a:rPr lang="en-US" b="1" dirty="0" smtClean="0"/>
            </a:br>
            <a:r>
              <a:rPr lang="en-US" b="1" dirty="0" smtClean="0"/>
              <a:t>Children’s Mental Health</a:t>
            </a:r>
            <a:r>
              <a:rPr lang="en-US" dirty="0" smtClean="0"/>
              <a:t/>
            </a:r>
            <a:br>
              <a:rPr lang="en-US" dirty="0" smtClean="0"/>
            </a:br>
            <a:r>
              <a:rPr lang="en-US" dirty="0" smtClean="0"/>
              <a:t>Washington, D.C.</a:t>
            </a:r>
            <a:br>
              <a:rPr lang="en-US" dirty="0" smtClean="0"/>
            </a:br>
            <a:r>
              <a:rPr lang="en-US" dirty="0" smtClean="0"/>
              <a:t>November 18-20</a:t>
            </a:r>
            <a:br>
              <a:rPr lang="en-US" dirty="0" smtClean="0"/>
            </a:br>
            <a:endParaRPr lang="en-US" dirty="0" smtClean="0"/>
          </a:p>
          <a:p>
            <a:pPr marL="365760" indent="-256032" eaLnBrk="1" fontAlgn="auto" hangingPunct="1">
              <a:spcAft>
                <a:spcPts val="0"/>
              </a:spcAft>
              <a:buFont typeface="Wingdings 3"/>
              <a:buChar char=""/>
              <a:defRPr/>
            </a:pPr>
            <a:r>
              <a:rPr lang="en-US" b="1" dirty="0" smtClean="0"/>
              <a:t>TASH National Conference</a:t>
            </a:r>
            <a:r>
              <a:rPr lang="en-US" dirty="0" smtClean="0"/>
              <a:t/>
            </a:r>
            <a:br>
              <a:rPr lang="en-US" dirty="0" smtClean="0"/>
            </a:br>
            <a:r>
              <a:rPr lang="en-US" dirty="0" smtClean="0"/>
              <a:t>Atlanta, Georgia</a:t>
            </a:r>
            <a:br>
              <a:rPr lang="en-US" dirty="0" smtClean="0"/>
            </a:br>
            <a:r>
              <a:rPr lang="en-US" dirty="0" smtClean="0"/>
              <a:t>November 30-December 3</a:t>
            </a:r>
            <a:br>
              <a:rPr lang="en-US" dirty="0" smtClean="0"/>
            </a:br>
            <a:r>
              <a:rPr lang="en-US" dirty="0" smtClean="0"/>
              <a:t/>
            </a:r>
            <a:br>
              <a:rPr lang="en-US" dirty="0" smtClean="0"/>
            </a:br>
            <a:endParaRPr lang="en-US" dirty="0"/>
          </a:p>
        </p:txBody>
      </p:sp>
      <p:sp>
        <p:nvSpPr>
          <p:cNvPr id="3" name="Title 2"/>
          <p:cNvSpPr>
            <a:spLocks noGrp="1"/>
          </p:cNvSpPr>
          <p:nvPr>
            <p:ph type="title"/>
          </p:nvPr>
        </p:nvSpPr>
        <p:spPr/>
        <p:txBody>
          <a:bodyPr/>
          <a:lstStyle/>
          <a:p>
            <a:pPr eaLnBrk="1" fontAlgn="auto" hangingPunct="1">
              <a:spcAft>
                <a:spcPts val="0"/>
              </a:spcAft>
              <a:defRPr/>
            </a:pPr>
            <a:r>
              <a:rPr lang="en-US" dirty="0" smtClean="0">
                <a:solidFill>
                  <a:srgbClr val="C00000"/>
                </a:solidFill>
              </a:rPr>
              <a:t>SAFA</a:t>
            </a:r>
            <a:r>
              <a:rPr lang="en-US" dirty="0" smtClean="0"/>
              <a:t> Exhibits &amp; Presentations</a:t>
            </a:r>
            <a:endParaRPr lang="en-US" dirty="0"/>
          </a:p>
        </p:txBody>
      </p:sp>
      <p:pic>
        <p:nvPicPr>
          <p:cNvPr id="24579" name="Picture 4" descr="C:\Documents and Settings\LDavis.ARC-LAP21\Local Settings\Temporary Internet Files\Content.IE5\SM7CLX2P\MP900409605[1].jpg"/>
          <p:cNvPicPr>
            <a:picLocks noChangeAspect="1" noChangeArrowheads="1"/>
          </p:cNvPicPr>
          <p:nvPr/>
        </p:nvPicPr>
        <p:blipFill>
          <a:blip r:embed="rId3" cstate="print"/>
          <a:srcRect/>
          <a:stretch>
            <a:fillRect/>
          </a:stretch>
        </p:blipFill>
        <p:spPr bwMode="auto">
          <a:xfrm>
            <a:off x="6400800" y="1752600"/>
            <a:ext cx="2338388" cy="3505200"/>
          </a:xfrm>
          <a:prstGeom prst="rect">
            <a:avLst/>
          </a:prstGeom>
          <a:noFill/>
          <a:ln w="9525">
            <a:noFill/>
            <a:miter lim="800000"/>
            <a:headEnd/>
            <a:tailEnd/>
          </a:ln>
        </p:spPr>
      </p:pic>
      <p:pic>
        <p:nvPicPr>
          <p:cNvPr id="24580" name="Picture 3" descr="Arc_GreaterTwinCities_Color_Pos_JPG.jpg"/>
          <p:cNvPicPr>
            <a:picLocks noChangeAspect="1"/>
          </p:cNvPicPr>
          <p:nvPr/>
        </p:nvPicPr>
        <p:blipFill>
          <a:blip r:embed="rId4" cstate="print"/>
          <a:srcRect/>
          <a:stretch>
            <a:fillRect/>
          </a:stretch>
        </p:blipFill>
        <p:spPr bwMode="auto">
          <a:xfrm>
            <a:off x="7620000" y="5684838"/>
            <a:ext cx="1524000" cy="117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995862"/>
          </a:xfrm>
        </p:spPr>
        <p:txBody>
          <a:bodyPr/>
          <a:lstStyle/>
          <a:p>
            <a:pPr eaLnBrk="1" hangingPunct="1"/>
            <a:r>
              <a:rPr lang="en-US" sz="3200" dirty="0" smtClean="0"/>
              <a:t>Ft. Lauderdale, Florida – May 2012</a:t>
            </a:r>
          </a:p>
          <a:p>
            <a:pPr eaLnBrk="1" hangingPunct="1"/>
            <a:r>
              <a:rPr lang="en-US" sz="3200" dirty="0" smtClean="0"/>
              <a:t>Invited two trainers to assist</a:t>
            </a:r>
          </a:p>
          <a:p>
            <a:pPr eaLnBrk="1" hangingPunct="1"/>
            <a:r>
              <a:rPr lang="en-US" sz="3200" dirty="0" smtClean="0"/>
              <a:t>Offered separate sessions for self-advocates and support persons</a:t>
            </a:r>
          </a:p>
          <a:p>
            <a:pPr eaLnBrk="1" hangingPunct="1"/>
            <a:r>
              <a:rPr lang="en-US" sz="3200" dirty="0" smtClean="0"/>
              <a:t>Purpose: </a:t>
            </a:r>
          </a:p>
          <a:p>
            <a:pPr lvl="1" eaLnBrk="1" hangingPunct="1"/>
            <a:r>
              <a:rPr lang="en-US" sz="2800" dirty="0" smtClean="0"/>
              <a:t>Provide orientation to SAFA </a:t>
            </a:r>
          </a:p>
          <a:p>
            <a:pPr lvl="1" eaLnBrk="1" hangingPunct="1"/>
            <a:r>
              <a:rPr lang="en-US" sz="2800" dirty="0" smtClean="0"/>
              <a:t>Increased bonding/networking</a:t>
            </a:r>
          </a:p>
          <a:p>
            <a:pPr lvl="1" eaLnBrk="1" hangingPunct="1"/>
            <a:r>
              <a:rPr lang="en-US" sz="2800" dirty="0" smtClean="0"/>
              <a:t>Develop Guidelines for SAFA members</a:t>
            </a:r>
          </a:p>
          <a:p>
            <a:pPr lvl="1" eaLnBrk="1" hangingPunct="1"/>
            <a:r>
              <a:rPr lang="en-US" sz="2800" dirty="0" smtClean="0"/>
              <a:t>Strategic Planning / sustainability </a:t>
            </a:r>
            <a:br>
              <a:rPr lang="en-US" sz="2800" dirty="0" smtClean="0"/>
            </a:br>
            <a:endParaRPr lang="en-US" sz="2800" dirty="0" smtClean="0"/>
          </a:p>
          <a:p>
            <a:pPr lvl="1" eaLnBrk="1" hangingPunct="1">
              <a:buNone/>
            </a:pPr>
            <a:endParaRPr lang="en-US" sz="2800" dirty="0" smtClean="0"/>
          </a:p>
          <a:p>
            <a:pPr lvl="1" eaLnBrk="1" hangingPunct="1">
              <a:buNone/>
            </a:pPr>
            <a:endParaRPr lang="en-US" sz="2800" dirty="0" smtClean="0"/>
          </a:p>
          <a:p>
            <a:pPr lvl="1" eaLnBrk="1" hangingPunct="1"/>
            <a:endParaRPr lang="en-US" sz="2800" dirty="0" smtClean="0"/>
          </a:p>
          <a:p>
            <a:pPr eaLnBrk="1" hangingPunct="1"/>
            <a:endParaRPr lang="en-US" sz="3200" dirty="0" smtClean="0"/>
          </a:p>
          <a:p>
            <a:pPr eaLnBrk="1" hangingPunct="1"/>
            <a:endParaRPr lang="en-US" sz="3200" dirty="0" smtClean="0"/>
          </a:p>
          <a:p>
            <a:pPr eaLnBrk="1" hangingPunct="1"/>
            <a:endParaRPr lang="en-US" sz="3200"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SAFA Network Education Event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orida Meeting - Members Only.JPG"/>
          <p:cNvPicPr>
            <a:picLocks noGrp="1" noChangeAspect="1"/>
          </p:cNvPicPr>
          <p:nvPr>
            <p:ph idx="1"/>
          </p:nvPr>
        </p:nvPicPr>
        <p:blipFill>
          <a:blip r:embed="rId3" cstate="print"/>
          <a:stretch>
            <a:fillRect/>
          </a:stretch>
        </p:blipFill>
        <p:spPr>
          <a:xfrm>
            <a:off x="799041" y="148431"/>
            <a:ext cx="7811559" cy="5858669"/>
          </a:xfrm>
        </p:spPr>
      </p:pic>
      <p:sp>
        <p:nvSpPr>
          <p:cNvPr id="3" name="Title 2"/>
          <p:cNvSpPr>
            <a:spLocks noGrp="1"/>
          </p:cNvSpPr>
          <p:nvPr>
            <p:ph type="title"/>
          </p:nvPr>
        </p:nvSpPr>
        <p:spPr/>
        <p:txBody>
          <a:bodyPr/>
          <a:lstStyle/>
          <a:p>
            <a:endParaRPr lang="en-US" dirty="0"/>
          </a:p>
        </p:txBody>
      </p:sp>
      <p:sp>
        <p:nvSpPr>
          <p:cNvPr id="5" name="TextBox 4"/>
          <p:cNvSpPr txBox="1"/>
          <p:nvPr/>
        </p:nvSpPr>
        <p:spPr>
          <a:xfrm>
            <a:off x="5791200" y="6324600"/>
            <a:ext cx="3262560" cy="369332"/>
          </a:xfrm>
          <a:prstGeom prst="rect">
            <a:avLst/>
          </a:prstGeom>
          <a:noFill/>
        </p:spPr>
        <p:txBody>
          <a:bodyPr wrap="none" rtlCol="0">
            <a:spAutoFit/>
          </a:bodyPr>
          <a:lstStyle/>
          <a:p>
            <a:r>
              <a:rPr lang="en-US" dirty="0" smtClean="0"/>
              <a:t>SAFA Members – March 2012</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lorida Meeting - ALL.JPG"/>
          <p:cNvPicPr>
            <a:picLocks noGrp="1" noChangeAspect="1"/>
          </p:cNvPicPr>
          <p:nvPr>
            <p:ph idx="1"/>
          </p:nvPr>
        </p:nvPicPr>
        <p:blipFill>
          <a:blip r:embed="rId3" cstate="print"/>
          <a:stretch>
            <a:fillRect/>
          </a:stretch>
        </p:blipFill>
        <p:spPr>
          <a:xfrm>
            <a:off x="697441" y="186531"/>
            <a:ext cx="7760759" cy="5820569"/>
          </a:xfrm>
        </p:spPr>
      </p:pic>
      <p:sp>
        <p:nvSpPr>
          <p:cNvPr id="3" name="Title 2"/>
          <p:cNvSpPr>
            <a:spLocks noGrp="1"/>
          </p:cNvSpPr>
          <p:nvPr>
            <p:ph type="title"/>
          </p:nvPr>
        </p:nvSpPr>
        <p:spPr/>
        <p:txBody>
          <a:bodyPr/>
          <a:lstStyle/>
          <a:p>
            <a:endParaRPr lang="en-US"/>
          </a:p>
        </p:txBody>
      </p:sp>
      <p:sp>
        <p:nvSpPr>
          <p:cNvPr id="5" name="TextBox 4"/>
          <p:cNvSpPr txBox="1"/>
          <p:nvPr/>
        </p:nvSpPr>
        <p:spPr>
          <a:xfrm>
            <a:off x="4953000" y="6096000"/>
            <a:ext cx="3788345" cy="369332"/>
          </a:xfrm>
          <a:prstGeom prst="rect">
            <a:avLst/>
          </a:prstGeom>
          <a:noFill/>
        </p:spPr>
        <p:txBody>
          <a:bodyPr wrap="none" rtlCol="0">
            <a:spAutoFit/>
          </a:bodyPr>
          <a:lstStyle/>
          <a:p>
            <a:r>
              <a:rPr lang="en-US" dirty="0" smtClean="0"/>
              <a:t>SAFA Members &amp; Support Persons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19200"/>
            <a:ext cx="8229600" cy="4483100"/>
          </a:xfrm>
        </p:spPr>
        <p:txBody>
          <a:bodyPr/>
          <a:lstStyle/>
          <a:p>
            <a:r>
              <a:rPr lang="en-US" dirty="0" smtClean="0"/>
              <a:t>Alaska – Nick </a:t>
            </a:r>
            <a:r>
              <a:rPr lang="en-US" dirty="0" err="1" smtClean="0"/>
              <a:t>Otness</a:t>
            </a:r>
            <a:r>
              <a:rPr lang="en-US" dirty="0" smtClean="0"/>
              <a:t> (newest member)</a:t>
            </a:r>
          </a:p>
          <a:p>
            <a:r>
              <a:rPr lang="en-US" dirty="0" smtClean="0"/>
              <a:t>Arizona – John Kellerman</a:t>
            </a:r>
          </a:p>
          <a:p>
            <a:r>
              <a:rPr lang="en-US" dirty="0" smtClean="0"/>
              <a:t>California – Morgan Fawcett, Ricki Nelson</a:t>
            </a:r>
          </a:p>
          <a:p>
            <a:r>
              <a:rPr lang="en-US" dirty="0" smtClean="0"/>
              <a:t>Illinois – Emily Travis</a:t>
            </a:r>
          </a:p>
          <a:p>
            <a:r>
              <a:rPr lang="en-US" dirty="0" smtClean="0"/>
              <a:t>Michigan – Tony </a:t>
            </a:r>
            <a:r>
              <a:rPr lang="en-US" dirty="0" err="1" smtClean="0"/>
              <a:t>Kezenius</a:t>
            </a:r>
            <a:r>
              <a:rPr lang="en-US" dirty="0" smtClean="0"/>
              <a:t> &amp; Rob Wybrecht</a:t>
            </a:r>
          </a:p>
          <a:p>
            <a:r>
              <a:rPr lang="en-US" dirty="0" smtClean="0"/>
              <a:t>Minnesota – Richard Walinski</a:t>
            </a:r>
          </a:p>
          <a:p>
            <a:r>
              <a:rPr lang="en-US" dirty="0" smtClean="0"/>
              <a:t>Montana – Melissa Clark</a:t>
            </a:r>
          </a:p>
          <a:p>
            <a:r>
              <a:rPr lang="en-US" dirty="0" smtClean="0"/>
              <a:t>Nevada – Amanda Oliver Blaine</a:t>
            </a:r>
          </a:p>
          <a:p>
            <a:r>
              <a:rPr lang="en-US" dirty="0" smtClean="0"/>
              <a:t>New York – Jasmine Suarez-O’Conner</a:t>
            </a:r>
          </a:p>
          <a:p>
            <a:r>
              <a:rPr lang="en-US" dirty="0" smtClean="0"/>
              <a:t>Ohio – Sarah Kyser</a:t>
            </a:r>
          </a:p>
          <a:p>
            <a:r>
              <a:rPr lang="en-US" dirty="0" smtClean="0"/>
              <a:t>Washington, DC – Sam Mabie</a:t>
            </a:r>
          </a:p>
          <a:p>
            <a:r>
              <a:rPr lang="en-US" dirty="0" smtClean="0"/>
              <a:t>Washington – Tessa Barnes Gelo</a:t>
            </a:r>
          </a:p>
          <a:p>
            <a:endParaRPr lang="en-US" dirty="0" smtClean="0"/>
          </a:p>
          <a:p>
            <a:endParaRPr lang="en-US" dirty="0"/>
          </a:p>
        </p:txBody>
      </p:sp>
      <p:sp>
        <p:nvSpPr>
          <p:cNvPr id="3" name="Title 2"/>
          <p:cNvSpPr>
            <a:spLocks noGrp="1"/>
          </p:cNvSpPr>
          <p:nvPr>
            <p:ph type="title"/>
          </p:nvPr>
        </p:nvSpPr>
        <p:spPr/>
        <p:txBody>
          <a:bodyPr/>
          <a:lstStyle/>
          <a:p>
            <a:r>
              <a:rPr lang="en-US" dirty="0" smtClean="0"/>
              <a:t>SAFA Network Members (2011)</a:t>
            </a:r>
            <a:endParaRPr lang="en-US" dirty="0"/>
          </a:p>
        </p:txBody>
      </p:sp>
      <p:pic>
        <p:nvPicPr>
          <p:cNvPr id="4" name="Picture 3" descr="clapboardheliumballoon.jpg"/>
          <p:cNvPicPr/>
          <p:nvPr/>
        </p:nvPicPr>
        <p:blipFill>
          <a:blip r:embed="rId3" cstate="print"/>
          <a:stretch>
            <a:fillRect/>
          </a:stretch>
        </p:blipFill>
        <p:spPr>
          <a:xfrm>
            <a:off x="7315200" y="5334000"/>
            <a:ext cx="1828800" cy="1524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483100"/>
          </a:xfrm>
        </p:spPr>
        <p:txBody>
          <a:bodyPr/>
          <a:lstStyle/>
          <a:p>
            <a:r>
              <a:rPr lang="en-US" dirty="0" smtClean="0"/>
              <a:t>Alaska – Marlene Attla</a:t>
            </a:r>
          </a:p>
          <a:p>
            <a:r>
              <a:rPr lang="en-US" dirty="0" smtClean="0"/>
              <a:t>Colorado – Alicia Bisgard</a:t>
            </a:r>
          </a:p>
          <a:p>
            <a:r>
              <a:rPr lang="en-US" dirty="0" smtClean="0"/>
              <a:t>Florida – Seth Shea</a:t>
            </a:r>
          </a:p>
          <a:p>
            <a:r>
              <a:rPr lang="en-US" dirty="0" smtClean="0"/>
              <a:t>Michigan - Erin DeKorte</a:t>
            </a:r>
          </a:p>
          <a:p>
            <a:r>
              <a:rPr lang="en-US" dirty="0" smtClean="0"/>
              <a:t>New Hampshire – Patrick Spencer</a:t>
            </a:r>
          </a:p>
          <a:p>
            <a:r>
              <a:rPr lang="en-US" dirty="0" smtClean="0"/>
              <a:t>Pennsylvania – Jean Searle</a:t>
            </a:r>
          </a:p>
          <a:p>
            <a:r>
              <a:rPr lang="en-US" dirty="0" smtClean="0"/>
              <a:t>South Carolina – Nicholas Rife</a:t>
            </a:r>
          </a:p>
          <a:p>
            <a:r>
              <a:rPr lang="en-US" dirty="0" smtClean="0"/>
              <a:t>Tennessee – Paul McAndrew</a:t>
            </a:r>
          </a:p>
          <a:p>
            <a:r>
              <a:rPr lang="en-US" dirty="0" smtClean="0"/>
              <a:t>Texas - Nicholas Lewis</a:t>
            </a:r>
          </a:p>
          <a:p>
            <a:r>
              <a:rPr lang="en-US" dirty="0" smtClean="0"/>
              <a:t>Wisconsin - Patrick Hanson</a:t>
            </a:r>
          </a:p>
          <a:p>
            <a:endParaRPr lang="en-US" dirty="0" smtClean="0"/>
          </a:p>
          <a:p>
            <a:endParaRPr lang="en-US" dirty="0"/>
          </a:p>
        </p:txBody>
      </p:sp>
      <p:sp>
        <p:nvSpPr>
          <p:cNvPr id="3" name="Title 2"/>
          <p:cNvSpPr>
            <a:spLocks noGrp="1"/>
          </p:cNvSpPr>
          <p:nvPr>
            <p:ph type="title"/>
          </p:nvPr>
        </p:nvSpPr>
        <p:spPr/>
        <p:txBody>
          <a:bodyPr/>
          <a:lstStyle/>
          <a:p>
            <a:r>
              <a:rPr lang="en-US" dirty="0" smtClean="0"/>
              <a:t>SAFA Network Members (2012)</a:t>
            </a:r>
            <a:endParaRPr lang="en-US" dirty="0"/>
          </a:p>
        </p:txBody>
      </p:sp>
      <p:pic>
        <p:nvPicPr>
          <p:cNvPr id="4" name="Picture 3" descr="clapboardheliumballoon.jpg"/>
          <p:cNvPicPr/>
          <p:nvPr/>
        </p:nvPicPr>
        <p:blipFill>
          <a:blip r:embed="rId3" cstate="print"/>
          <a:stretch>
            <a:fillRect/>
          </a:stretch>
        </p:blipFill>
        <p:spPr>
          <a:xfrm>
            <a:off x="6705600" y="1447800"/>
            <a:ext cx="1828800" cy="1524000"/>
          </a:xfrm>
          <a:prstGeom prst="rect">
            <a:avLst/>
          </a:prstGeom>
        </p:spPr>
      </p:pic>
      <p:sp>
        <p:nvSpPr>
          <p:cNvPr id="5" name="TextBox 4"/>
          <p:cNvSpPr txBox="1"/>
          <p:nvPr/>
        </p:nvSpPr>
        <p:spPr>
          <a:xfrm>
            <a:off x="6629400" y="3581400"/>
            <a:ext cx="2514600" cy="3939540"/>
          </a:xfrm>
          <a:prstGeom prst="rect">
            <a:avLst/>
          </a:prstGeom>
          <a:noFill/>
        </p:spPr>
        <p:txBody>
          <a:bodyPr wrap="square" rtlCol="0">
            <a:spAutoFit/>
          </a:bodyPr>
          <a:lstStyle/>
          <a:p>
            <a:r>
              <a:rPr lang="en-US" sz="2800" b="1" dirty="0" smtClean="0"/>
              <a:t>10 NEW </a:t>
            </a:r>
          </a:p>
          <a:p>
            <a:r>
              <a:rPr lang="en-US" sz="2800" b="1" dirty="0" smtClean="0"/>
              <a:t>SAFA</a:t>
            </a:r>
            <a:br>
              <a:rPr lang="en-US" sz="2800" b="1" dirty="0" smtClean="0"/>
            </a:br>
            <a:r>
              <a:rPr lang="en-US" sz="2800" b="1" dirty="0" smtClean="0"/>
              <a:t>MEMBERS </a:t>
            </a:r>
          </a:p>
          <a:p>
            <a:endParaRPr lang="en-US" sz="2800" b="1" dirty="0" smtClean="0"/>
          </a:p>
          <a:p>
            <a:r>
              <a:rPr lang="en-US" sz="2800" b="1" dirty="0" smtClean="0"/>
              <a:t>TOTAL OF 23 MEMBERS</a:t>
            </a:r>
          </a:p>
          <a:p>
            <a:endParaRPr lang="en-US" sz="2800"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eaLnBrk="1" fontAlgn="auto" hangingPunct="1">
              <a:spcAft>
                <a:spcPts val="0"/>
              </a:spcAft>
              <a:defRPr/>
            </a:pPr>
            <a:r>
              <a:rPr lang="en-US" dirty="0" smtClean="0"/>
              <a:t>Who is SAFA Today?</a:t>
            </a:r>
            <a:endParaRPr lang="en-US" dirty="0"/>
          </a:p>
        </p:txBody>
      </p:sp>
      <p:sp>
        <p:nvSpPr>
          <p:cNvPr id="44034" name="Footer Placeholder 2"/>
          <p:cNvSpPr>
            <a:spLocks noGrp="1"/>
          </p:cNvSpPr>
          <p:nvPr>
            <p:ph type="ftr"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endParaRPr lang="en-US" smtClean="0"/>
          </a:p>
        </p:txBody>
      </p:sp>
      <p:sp>
        <p:nvSpPr>
          <p:cNvPr id="4" name="Content Placeholder 3"/>
          <p:cNvSpPr>
            <a:spLocks noGrp="1"/>
          </p:cNvSpPr>
          <p:nvPr>
            <p:ph sz="quarter" idx="1"/>
          </p:nvPr>
        </p:nvSpPr>
        <p:spPr>
          <a:xfrm>
            <a:off x="228600" y="1752600"/>
            <a:ext cx="8153400" cy="4495800"/>
          </a:xfrm>
        </p:spPr>
        <p:txBody>
          <a:bodyPr>
            <a:normAutofit lnSpcReduction="10000"/>
          </a:bodyPr>
          <a:lstStyle/>
          <a:p>
            <a:pPr marL="365760" indent="-256032" eaLnBrk="1" fontAlgn="auto" hangingPunct="1">
              <a:spcAft>
                <a:spcPts val="0"/>
              </a:spcAft>
              <a:buFont typeface="Wingdings 3"/>
              <a:buChar char=""/>
              <a:defRPr/>
            </a:pPr>
            <a:r>
              <a:rPr lang="en-US" sz="3200" dirty="0" smtClean="0"/>
              <a:t>19 states represented</a:t>
            </a:r>
            <a:br>
              <a:rPr lang="en-US" sz="3200" dirty="0" smtClean="0"/>
            </a:br>
            <a:endParaRPr lang="en-US" sz="3200" dirty="0" smtClean="0"/>
          </a:p>
          <a:p>
            <a:pPr marL="365760" indent="-256032" eaLnBrk="1" fontAlgn="auto" hangingPunct="1">
              <a:spcAft>
                <a:spcPts val="0"/>
              </a:spcAft>
              <a:buFont typeface="Wingdings 3"/>
              <a:buChar char=""/>
              <a:defRPr/>
            </a:pPr>
            <a:r>
              <a:rPr lang="en-US" sz="3200" dirty="0" smtClean="0"/>
              <a:t>13 male and 10 female members</a:t>
            </a:r>
            <a:br>
              <a:rPr lang="en-US" sz="3200" dirty="0" smtClean="0"/>
            </a:br>
            <a:endParaRPr lang="en-US" sz="3200" dirty="0" smtClean="0"/>
          </a:p>
          <a:p>
            <a:pPr marL="365760" indent="-256032" eaLnBrk="1" fontAlgn="auto" hangingPunct="1">
              <a:spcAft>
                <a:spcPts val="0"/>
              </a:spcAft>
              <a:buFont typeface="Wingdings 3"/>
              <a:buChar char=""/>
              <a:defRPr/>
            </a:pPr>
            <a:r>
              <a:rPr lang="en-US" sz="3200" dirty="0" smtClean="0"/>
              <a:t>Some members are adopted and some are not</a:t>
            </a:r>
            <a:br>
              <a:rPr lang="en-US" sz="3200" dirty="0" smtClean="0"/>
            </a:br>
            <a:endParaRPr lang="en-US" sz="3200" dirty="0" smtClean="0"/>
          </a:p>
          <a:p>
            <a:pPr marL="365760" indent="-256032" eaLnBrk="1" fontAlgn="auto" hangingPunct="1">
              <a:spcAft>
                <a:spcPts val="0"/>
              </a:spcAft>
              <a:buFont typeface="Wingdings 3"/>
              <a:buChar char=""/>
              <a:defRPr/>
            </a:pPr>
            <a:r>
              <a:rPr lang="en-US" sz="3200" dirty="0" smtClean="0"/>
              <a:t>Both young and old (youngest member is 18, oldest is 52)</a:t>
            </a:r>
          </a:p>
          <a:p>
            <a:pPr marL="365760" indent="-256032" eaLnBrk="1" fontAlgn="auto" hangingPunct="1">
              <a:spcAft>
                <a:spcPts val="0"/>
              </a:spcAft>
              <a:buFont typeface="Wingdings 3"/>
              <a:buChar char=""/>
              <a:defRPr/>
            </a:pPr>
            <a:endParaRPr lang="en-US" sz="3200" dirty="0" smtClean="0"/>
          </a:p>
        </p:txBody>
      </p:sp>
      <p:pic>
        <p:nvPicPr>
          <p:cNvPr id="45061" name="Picture 3" descr="Arc_GreaterTwinCities_Color_Pos_JPG.jpg"/>
          <p:cNvPicPr>
            <a:picLocks noChangeAspect="1"/>
          </p:cNvPicPr>
          <p:nvPr/>
        </p:nvPicPr>
        <p:blipFill>
          <a:blip r:embed="rId3" cstate="print"/>
          <a:srcRect/>
          <a:stretch>
            <a:fillRect/>
          </a:stretch>
        </p:blipFill>
        <p:spPr bwMode="auto">
          <a:xfrm>
            <a:off x="7461250" y="5562600"/>
            <a:ext cx="1682750" cy="129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Concourse</Template>
  <TotalTime>7819</TotalTime>
  <Words>1057</Words>
  <Application>Microsoft Office PowerPoint</Application>
  <PresentationFormat>On-screen Show (4:3)</PresentationFormat>
  <Paragraphs>178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SAFA Network Update </vt:lpstr>
      <vt:lpstr>SAFA’s Main Goals</vt:lpstr>
      <vt:lpstr>SAFA Exhibits &amp; Presentations</vt:lpstr>
      <vt:lpstr>SAFA Network Education Event</vt:lpstr>
      <vt:lpstr>Slide 5</vt:lpstr>
      <vt:lpstr>Slide 6</vt:lpstr>
      <vt:lpstr>SAFA Network Members (2011)</vt:lpstr>
      <vt:lpstr>SAFA Network Members (2012)</vt:lpstr>
      <vt:lpstr>Who is SAFA Today?</vt:lpstr>
      <vt:lpstr>Planning for SAFA Track at BFSS </vt:lpstr>
      <vt:lpstr>Planning for SAFA Track at BFSS </vt:lpstr>
      <vt:lpstr>Future Activities </vt:lpstr>
      <vt:lpstr>SAFA’s Vision – DRAFT ONLY </vt:lpstr>
      <vt:lpstr>SAFA’s Mission – DRAFT ONLY </vt:lpstr>
      <vt:lpstr>Looking to the Future… </vt:lpstr>
      <vt:lpstr>Questions? Comments?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SAFA Network Webinar</dc:title>
  <dc:creator>LDavis</dc:creator>
  <cp:lastModifiedBy>LDavis</cp:lastModifiedBy>
  <cp:revision>123</cp:revision>
  <dcterms:created xsi:type="dcterms:W3CDTF">2011-07-26T17:39:41Z</dcterms:created>
  <dcterms:modified xsi:type="dcterms:W3CDTF">2012-07-24T21:13:45Z</dcterms:modified>
</cp:coreProperties>
</file>