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96" r:id="rId4"/>
  </p:sldMasterIdLst>
  <p:notesMasterIdLst>
    <p:notesMasterId r:id="rId48"/>
  </p:notesMasterIdLst>
  <p:sldIdLst>
    <p:sldId id="339" r:id="rId5"/>
    <p:sldId id="340" r:id="rId6"/>
    <p:sldId id="341" r:id="rId7"/>
    <p:sldId id="342" r:id="rId8"/>
    <p:sldId id="344" r:id="rId9"/>
    <p:sldId id="256" r:id="rId10"/>
    <p:sldId id="307" r:id="rId11"/>
    <p:sldId id="304" r:id="rId12"/>
    <p:sldId id="306" r:id="rId13"/>
    <p:sldId id="312" r:id="rId14"/>
    <p:sldId id="311" r:id="rId15"/>
    <p:sldId id="310" r:id="rId16"/>
    <p:sldId id="308" r:id="rId17"/>
    <p:sldId id="305" r:id="rId18"/>
    <p:sldId id="309" r:id="rId19"/>
    <p:sldId id="345" r:id="rId20"/>
    <p:sldId id="346" r:id="rId21"/>
    <p:sldId id="347" r:id="rId22"/>
    <p:sldId id="348" r:id="rId23"/>
    <p:sldId id="349" r:id="rId24"/>
    <p:sldId id="313" r:id="rId25"/>
    <p:sldId id="314" r:id="rId26"/>
    <p:sldId id="315" r:id="rId27"/>
    <p:sldId id="316" r:id="rId28"/>
    <p:sldId id="317" r:id="rId29"/>
    <p:sldId id="318" r:id="rId30"/>
    <p:sldId id="319" r:id="rId31"/>
    <p:sldId id="320" r:id="rId32"/>
    <p:sldId id="321" r:id="rId33"/>
    <p:sldId id="322" r:id="rId34"/>
    <p:sldId id="323" r:id="rId35"/>
    <p:sldId id="324" r:id="rId36"/>
    <p:sldId id="325" r:id="rId37"/>
    <p:sldId id="326" r:id="rId38"/>
    <p:sldId id="327" r:id="rId39"/>
    <p:sldId id="328" r:id="rId40"/>
    <p:sldId id="329" r:id="rId41"/>
    <p:sldId id="330" r:id="rId42"/>
    <p:sldId id="331" r:id="rId43"/>
    <p:sldId id="332" r:id="rId44"/>
    <p:sldId id="333" r:id="rId45"/>
    <p:sldId id="350" r:id="rId46"/>
    <p:sldId id="343" r:id="rId4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hryn Walker" initials="KW"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71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09" autoAdjust="0"/>
    <p:restoredTop sz="91158" autoAdjust="0"/>
  </p:normalViewPr>
  <p:slideViewPr>
    <p:cSldViewPr>
      <p:cViewPr varScale="1">
        <p:scale>
          <a:sx n="61" d="100"/>
          <a:sy n="61" d="100"/>
        </p:scale>
        <p:origin x="1770"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0195A046-E1D0-47F6-B028-397B4E4A20E5}" type="datetimeFigureOut">
              <a:rPr lang="en-US" smtClean="0"/>
              <a:pPr/>
              <a:t>7/28/2016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357AC93-7C7D-4DD2-9894-6AAD01FCB1EF}" type="slidenum">
              <a:rPr lang="en-US" smtClean="0"/>
              <a:pPr/>
              <a:t>‹#›</a:t>
            </a:fld>
            <a:endParaRPr lang="en-US"/>
          </a:p>
        </p:txBody>
      </p:sp>
    </p:spTree>
    <p:extLst>
      <p:ext uri="{BB962C8B-B14F-4D97-AF65-F5344CB8AC3E}">
        <p14:creationId xmlns:p14="http://schemas.microsoft.com/office/powerpoint/2010/main" val="2331311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19138"/>
            <a:ext cx="4800600" cy="3600450"/>
          </a:xfrm>
        </p:spPr>
      </p:sp>
      <p:sp>
        <p:nvSpPr>
          <p:cNvPr id="3" name="Notes Placeholder 2"/>
          <p:cNvSpPr>
            <a:spLocks noGrp="1"/>
          </p:cNvSpPr>
          <p:nvPr>
            <p:ph type="body" idx="1"/>
          </p:nvPr>
        </p:nvSpPr>
        <p:spPr/>
        <p:txBody>
          <a:bodyPr/>
          <a:lstStyle/>
          <a:p>
            <a:r>
              <a:rPr lang="en-US" dirty="0" smtClean="0"/>
              <a:t>Welcome</a:t>
            </a:r>
          </a:p>
          <a:p>
            <a:endParaRPr lang="en-US" dirty="0" smtClean="0"/>
          </a:p>
          <a:p>
            <a:r>
              <a:rPr lang="en-US" dirty="0" smtClean="0"/>
              <a:t>Introduce</a:t>
            </a:r>
            <a:r>
              <a:rPr lang="en-US" baseline="0" dirty="0" smtClean="0"/>
              <a:t> myself and LAD </a:t>
            </a:r>
          </a:p>
        </p:txBody>
      </p:sp>
      <p:sp>
        <p:nvSpPr>
          <p:cNvPr id="4" name="Slide Number Placeholder 3"/>
          <p:cNvSpPr>
            <a:spLocks noGrp="1"/>
          </p:cNvSpPr>
          <p:nvPr>
            <p:ph type="sldNum" sz="quarter" idx="10"/>
          </p:nvPr>
        </p:nvSpPr>
        <p:spPr/>
        <p:txBody>
          <a:bodyPr/>
          <a:lstStyle/>
          <a:p>
            <a:pPr defTabSz="966630">
              <a:defRPr/>
            </a:pPr>
            <a:fld id="{E357AC93-7C7D-4DD2-9894-6AAD01FCB1EF}" type="slidenum">
              <a:rPr lang="en-US" sz="1400">
                <a:solidFill>
                  <a:prstClr val="black"/>
                </a:solidFill>
              </a:rPr>
              <a:pPr defTabSz="966630">
                <a:defRPr/>
              </a:pPr>
              <a:t>1</a:t>
            </a:fld>
            <a:endParaRPr lang="en-US" sz="1400" dirty="0">
              <a:solidFill>
                <a:prstClr val="black"/>
              </a:solidFill>
            </a:endParaRPr>
          </a:p>
        </p:txBody>
      </p:sp>
    </p:spTree>
    <p:extLst>
      <p:ext uri="{BB962C8B-B14F-4D97-AF65-F5344CB8AC3E}">
        <p14:creationId xmlns:p14="http://schemas.microsoft.com/office/powerpoint/2010/main" val="115569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731520" y="4560569"/>
            <a:ext cx="5852100" cy="4320599"/>
          </a:xfrm>
          <a:prstGeom prst="rect">
            <a:avLst/>
          </a:prstGeom>
        </p:spPr>
        <p:txBody>
          <a:bodyPr lIns="91425" tIns="91425" rIns="91425" bIns="91425" anchor="t" anchorCtr="0">
            <a:noAutofit/>
          </a:bodyPr>
          <a:lstStyle/>
          <a:p>
            <a:pPr lvl="0">
              <a:spcBef>
                <a:spcPts val="0"/>
              </a:spcBef>
              <a:buNone/>
            </a:pPr>
            <a:endParaRPr/>
          </a:p>
        </p:txBody>
      </p:sp>
      <p:sp>
        <p:nvSpPr>
          <p:cNvPr id="127" name="Shape 127"/>
          <p:cNvSpPr txBox="1">
            <a:spLocks noGrp="1"/>
          </p:cNvSpPr>
          <p:nvPr>
            <p:ph type="sldNum" idx="12"/>
          </p:nvPr>
        </p:nvSpPr>
        <p:spPr>
          <a:xfrm>
            <a:off x="4143587" y="9119474"/>
            <a:ext cx="3169799" cy="480000"/>
          </a:xfrm>
          <a:prstGeom prst="rect">
            <a:avLst/>
          </a:prstGeom>
        </p:spPr>
        <p:txBody>
          <a:bodyPr lIns="96650" tIns="48325" rIns="96650" bIns="48325" anchor="b" anchorCtr="0">
            <a:noAutofit/>
          </a:bodyPr>
          <a:lstStyle/>
          <a:p>
            <a:pPr>
              <a:buClr>
                <a:srgbClr val="000000"/>
              </a:buClr>
              <a:buSzPct val="25000"/>
              <a:buFont typeface="Arial"/>
              <a:buNone/>
            </a:pPr>
            <a:fld id="{00000000-1234-1234-1234-123412341234}" type="slidenum">
              <a:rPr lang="en-US"/>
              <a:pPr>
                <a:buClr>
                  <a:srgbClr val="000000"/>
                </a:buClr>
                <a:buSzPct val="25000"/>
                <a:buFont typeface="Arial"/>
                <a:buNone/>
              </a:pPr>
              <a:t>20</a:t>
            </a:fld>
            <a:endParaRPr lang="en-US"/>
          </a:p>
        </p:txBody>
      </p:sp>
    </p:spTree>
    <p:extLst>
      <p:ext uri="{BB962C8B-B14F-4D97-AF65-F5344CB8AC3E}">
        <p14:creationId xmlns:p14="http://schemas.microsoft.com/office/powerpoint/2010/main" val="2796461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57AC93-7C7D-4DD2-9894-6AAD01FCB1EF}"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635790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19138"/>
            <a:ext cx="48006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57AC93-7C7D-4DD2-9894-6AAD01FCB1EF}"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933895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normAutofit/>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pPr defTabSz="966630">
              <a:defRPr/>
            </a:pPr>
            <a:fld id="{E357AC93-7C7D-4DD2-9894-6AAD01FCB1EF}" type="slidenum">
              <a:rPr lang="en-US" sz="1400">
                <a:solidFill>
                  <a:prstClr val="black"/>
                </a:solidFill>
              </a:rPr>
              <a:pPr defTabSz="966630">
                <a:defRPr/>
              </a:pPr>
              <a:t>2</a:t>
            </a:fld>
            <a:endParaRPr lang="en-US" sz="1400" dirty="0">
              <a:solidFill>
                <a:prstClr val="black"/>
              </a:solidFill>
            </a:endParaRPr>
          </a:p>
        </p:txBody>
      </p:sp>
    </p:spTree>
    <p:extLst>
      <p:ext uri="{BB962C8B-B14F-4D97-AF65-F5344CB8AC3E}">
        <p14:creationId xmlns:p14="http://schemas.microsoft.com/office/powerpoint/2010/main" val="2483589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19138"/>
            <a:ext cx="4800600" cy="360045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defTabSz="966630">
              <a:defRPr/>
            </a:pPr>
            <a:fld id="{E357AC93-7C7D-4DD2-9894-6AAD01FCB1EF}" type="slidenum">
              <a:rPr lang="en-US" sz="1400">
                <a:solidFill>
                  <a:prstClr val="black"/>
                </a:solidFill>
              </a:rPr>
              <a:pPr defTabSz="966630">
                <a:defRPr/>
              </a:pPr>
              <a:t>3</a:t>
            </a:fld>
            <a:endParaRPr lang="en-US" sz="1400" dirty="0">
              <a:solidFill>
                <a:prstClr val="black"/>
              </a:solidFill>
            </a:endParaRPr>
          </a:p>
        </p:txBody>
      </p:sp>
    </p:spTree>
    <p:extLst>
      <p:ext uri="{BB962C8B-B14F-4D97-AF65-F5344CB8AC3E}">
        <p14:creationId xmlns:p14="http://schemas.microsoft.com/office/powerpoint/2010/main" val="4251964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25A1DF-48D2-4337-8383-FA5C9B844D88}"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030664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57AC93-7C7D-4DD2-9894-6AAD01FCB1EF}" type="slidenum">
              <a:rPr lang="en-US" smtClean="0"/>
              <a:pPr/>
              <a:t>6</a:t>
            </a:fld>
            <a:endParaRPr lang="en-US" dirty="0"/>
          </a:p>
        </p:txBody>
      </p:sp>
    </p:spTree>
    <p:extLst>
      <p:ext uri="{BB962C8B-B14F-4D97-AF65-F5344CB8AC3E}">
        <p14:creationId xmlns:p14="http://schemas.microsoft.com/office/powerpoint/2010/main" val="635790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9" name="Shape 89"/>
          <p:cNvSpPr txBox="1">
            <a:spLocks noGrp="1"/>
          </p:cNvSpPr>
          <p:nvPr>
            <p:ph type="body" idx="1"/>
          </p:nvPr>
        </p:nvSpPr>
        <p:spPr>
          <a:xfrm>
            <a:off x="731520" y="4560569"/>
            <a:ext cx="5852159" cy="4320539"/>
          </a:xfrm>
          <a:prstGeom prst="rect">
            <a:avLst/>
          </a:prstGeom>
          <a:noFill/>
          <a:ln>
            <a:noFill/>
          </a:ln>
        </p:spPr>
        <p:txBody>
          <a:bodyPr lIns="96650" tIns="48325" rIns="96650" bIns="48325"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90" name="Shape 90"/>
          <p:cNvSpPr txBox="1">
            <a:spLocks noGrp="1"/>
          </p:cNvSpPr>
          <p:nvPr>
            <p:ph type="sldNum" idx="12"/>
          </p:nvPr>
        </p:nvSpPr>
        <p:spPr>
          <a:xfrm>
            <a:off x="4143587" y="9119474"/>
            <a:ext cx="3169920" cy="480059"/>
          </a:xfrm>
          <a:prstGeom prst="rect">
            <a:avLst/>
          </a:prstGeom>
          <a:noFill/>
          <a:ln>
            <a:noFill/>
          </a:ln>
        </p:spPr>
        <p:txBody>
          <a:bodyPr lIns="96650" tIns="48325" rIns="96650" bIns="48325" anchor="b" anchorCtr="0">
            <a:noAutofit/>
          </a:bodyPr>
          <a:lstStyle/>
          <a:p>
            <a:pPr>
              <a:buSzPct val="25000"/>
            </a:pPr>
            <a:fld id="{00000000-1234-1234-1234-123412341234}" type="slidenum">
              <a:rPr lang="en-US" sz="1300">
                <a:solidFill>
                  <a:prstClr val="black"/>
                </a:solidFill>
                <a:latin typeface="Calibri"/>
                <a:ea typeface="Calibri"/>
                <a:cs typeface="Calibri"/>
                <a:sym typeface="Calibri"/>
              </a:rPr>
              <a:pPr>
                <a:buSzPct val="25000"/>
              </a:pPr>
              <a:t>16</a:t>
            </a:fld>
            <a:endParaRPr lang="en-US" sz="1300">
              <a:solidFill>
                <a:prstClr val="black"/>
              </a:solidFill>
              <a:latin typeface="Calibri"/>
              <a:ea typeface="Calibri"/>
              <a:cs typeface="Calibri"/>
              <a:sym typeface="Calibri"/>
            </a:endParaRPr>
          </a:p>
        </p:txBody>
      </p:sp>
    </p:spTree>
    <p:extLst>
      <p:ext uri="{BB962C8B-B14F-4D97-AF65-F5344CB8AC3E}">
        <p14:creationId xmlns:p14="http://schemas.microsoft.com/office/powerpoint/2010/main" val="2504832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731520" y="4560569"/>
            <a:ext cx="5852159" cy="4320539"/>
          </a:xfrm>
          <a:prstGeom prst="rect">
            <a:avLst/>
          </a:prstGeom>
        </p:spPr>
        <p:txBody>
          <a:bodyPr lIns="91425" tIns="91425" rIns="91425" bIns="91425" anchor="t" anchorCtr="0">
            <a:noAutofit/>
          </a:bodyPr>
          <a:lstStyle/>
          <a:p>
            <a:pPr lvl="0">
              <a:spcBef>
                <a:spcPts val="0"/>
              </a:spcBef>
              <a:buNone/>
            </a:pPr>
            <a:endParaRPr/>
          </a:p>
        </p:txBody>
      </p:sp>
      <p:sp>
        <p:nvSpPr>
          <p:cNvPr id="99" name="Shape 99"/>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758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731520" y="4560569"/>
            <a:ext cx="5852159" cy="4320539"/>
          </a:xfrm>
          <a:prstGeom prst="rect">
            <a:avLst/>
          </a:prstGeom>
        </p:spPr>
        <p:txBody>
          <a:bodyPr lIns="91425" tIns="91425" rIns="91425" bIns="91425" anchor="t" anchorCtr="0">
            <a:noAutofit/>
          </a:bodyPr>
          <a:lstStyle/>
          <a:p>
            <a:pPr lvl="0">
              <a:spcBef>
                <a:spcPts val="0"/>
              </a:spcBef>
              <a:buNone/>
            </a:pPr>
            <a:endParaRPr/>
          </a:p>
        </p:txBody>
      </p:sp>
      <p:sp>
        <p:nvSpPr>
          <p:cNvPr id="108" name="Shape 108"/>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90915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731520" y="4560569"/>
            <a:ext cx="5852159" cy="4320539"/>
          </a:xfrm>
          <a:prstGeom prst="rect">
            <a:avLst/>
          </a:prstGeom>
        </p:spPr>
        <p:txBody>
          <a:bodyPr lIns="91425" tIns="91425" rIns="91425" bIns="91425" anchor="t" anchorCtr="0">
            <a:noAutofit/>
          </a:bodyPr>
          <a:lstStyle/>
          <a:p>
            <a:pPr lvl="0">
              <a:spcBef>
                <a:spcPts val="0"/>
              </a:spcBef>
              <a:buNone/>
            </a:pPr>
            <a:endParaRPr/>
          </a:p>
        </p:txBody>
      </p:sp>
      <p:sp>
        <p:nvSpPr>
          <p:cNvPr id="117" name="Shape 117"/>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1909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1FCC66-A8FC-4E4A-A20F-DBC70AD2B0C6}" type="datetimeFigureOut">
              <a:rPr lang="en-US" smtClean="0"/>
              <a:pPr/>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FCC66-A8FC-4E4A-A20F-DBC70AD2B0C6}" type="datetimeFigureOut">
              <a:rPr lang="en-US" smtClean="0"/>
              <a:pPr/>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4"/>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6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FCC66-A8FC-4E4A-A20F-DBC70AD2B0C6}" type="datetimeFigureOut">
              <a:rPr lang="en-US" smtClean="0"/>
              <a:pPr/>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875314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332258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8761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5327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92955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31293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23618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7107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FCC66-A8FC-4E4A-A20F-DBC70AD2B0C6}" type="datetimeFigureOut">
              <a:rPr lang="en-US" smtClean="0"/>
              <a:pPr/>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91642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38194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6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84412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736464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289175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17869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17112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40918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46726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5402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6"/>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1FCC66-A8FC-4E4A-A20F-DBC70AD2B0C6}" type="datetimeFigureOut">
              <a:rPr lang="en-US" smtClean="0"/>
              <a:pPr/>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70506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90727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85836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43588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8057454"/>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0581687"/>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23147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30083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19323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684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1FCC66-A8FC-4E4A-A20F-DBC70AD2B0C6}" type="datetimeFigureOut">
              <a:rPr lang="en-US" smtClean="0"/>
              <a:pPr/>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67769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46070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48815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27560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7107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1FCC66-A8FC-4E4A-A20F-DBC70AD2B0C6}" type="datetimeFigureOut">
              <a:rPr lang="en-US" smtClean="0"/>
              <a:pPr/>
              <a:t>7/28/2016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1FCC66-A8FC-4E4A-A20F-DBC70AD2B0C6}" type="datetimeFigureOut">
              <a:rPr lang="en-US" smtClean="0"/>
              <a:pPr/>
              <a:t>7/28/2016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FCC66-A8FC-4E4A-A20F-DBC70AD2B0C6}" type="datetimeFigureOut">
              <a:rPr lang="en-US" smtClean="0"/>
              <a:pPr/>
              <a:t>7/28/2016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7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1FCC66-A8FC-4E4A-A20F-DBC70AD2B0C6}" type="datetimeFigureOut">
              <a:rPr lang="en-US" smtClean="0"/>
              <a:pPr/>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1FCC66-A8FC-4E4A-A20F-DBC70AD2B0C6}" type="datetimeFigureOut">
              <a:rPr lang="en-US" smtClean="0"/>
              <a:pPr/>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7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1FCC66-A8FC-4E4A-A20F-DBC70AD2B0C6}" type="datetimeFigureOut">
              <a:rPr lang="en-US" smtClean="0"/>
              <a:pPr/>
              <a:t>7/28/2016</a:t>
            </a:fld>
            <a:endParaRPr lang="en-US"/>
          </a:p>
        </p:txBody>
      </p:sp>
      <p:sp>
        <p:nvSpPr>
          <p:cNvPr id="5" name="Footer Placeholder 4"/>
          <p:cNvSpPr>
            <a:spLocks noGrp="1"/>
          </p:cNvSpPr>
          <p:nvPr>
            <p:ph type="ftr" sz="quarter" idx="3"/>
          </p:nvPr>
        </p:nvSpPr>
        <p:spPr>
          <a:xfrm>
            <a:off x="3124200" y="63563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7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25A26-FC64-4635-8C48-1D5E9146759D}" type="slidenum">
              <a:rPr lang="en-US" smtClean="0"/>
              <a:pPr/>
              <a:t>‹#›</a:t>
            </a:fld>
            <a:endParaRPr lang="en-US"/>
          </a:p>
        </p:txBody>
      </p:sp>
      <p:pic>
        <p:nvPicPr>
          <p:cNvPr id="7" name="Picture 6"/>
          <p:cNvPicPr>
            <a:picLocks noChangeAspect="1"/>
          </p:cNvPicPr>
          <p:nvPr userDrawn="1"/>
        </p:nvPicPr>
        <p:blipFill>
          <a:blip r:embed="rId13" cstate="print">
            <a:lum bright="70000" contrast="-70000"/>
            <a:extLst>
              <a:ext uri="{28A0092B-C50C-407E-A947-70E740481C1C}">
                <a14:useLocalDpi xmlns:a14="http://schemas.microsoft.com/office/drawing/2010/main" val="0"/>
              </a:ext>
            </a:extLst>
          </a:blip>
          <a:stretch>
            <a:fillRect/>
          </a:stretch>
        </p:blipFill>
        <p:spPr>
          <a:xfrm>
            <a:off x="3429000" y="1219188"/>
            <a:ext cx="5791212" cy="5791212"/>
          </a:xfrm>
          <a:prstGeom prst="rect">
            <a:avLst/>
          </a:prstGeom>
        </p:spPr>
      </p:pic>
      <p:pic>
        <p:nvPicPr>
          <p:cNvPr id="8" name="Picture 5"/>
          <p:cNvPicPr>
            <a:picLocks noChangeAspect="1" noChangeArrowheads="1"/>
          </p:cNvPicPr>
          <p:nvPr userDrawn="1"/>
        </p:nvPicPr>
        <p:blipFill>
          <a:blip r:embed="rId14" cstate="print"/>
          <a:srcRect/>
          <a:stretch>
            <a:fillRect/>
          </a:stretch>
        </p:blipFill>
        <p:spPr bwMode="auto">
          <a:xfrm>
            <a:off x="304801" y="4953000"/>
            <a:ext cx="2507858" cy="1676400"/>
          </a:xfrm>
          <a:prstGeom prst="rect">
            <a:avLst/>
          </a:prstGeom>
          <a:noFill/>
          <a:ln w="9525">
            <a:noFill/>
            <a:miter lim="800000"/>
            <a:headEnd/>
            <a:tailEnd/>
          </a:ln>
        </p:spPr>
      </p:pic>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965448" y="6317342"/>
            <a:ext cx="1721365" cy="44890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72"/>
            <a:ext cx="2133600" cy="365125"/>
          </a:xfrm>
          <a:prstGeom prst="rect">
            <a:avLst/>
          </a:prstGeom>
        </p:spPr>
        <p:txBody>
          <a:bodyPr vert="horz" lIns="91440" tIns="45720" rIns="91440" bIns="45720" rtlCol="0" anchor="ctr"/>
          <a:lstStyle>
            <a:lvl1pPr algn="l">
              <a:defRPr sz="1200">
                <a:solidFill>
                  <a:schemeClr val="tx1">
                    <a:tint val="75000"/>
                  </a:schemeClr>
                </a:solidFill>
                <a:latin typeface="Trebuchet MS" panose="020B0603020202020204" pitchFamily="34" charset="0"/>
              </a:defRPr>
            </a:lvl1p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72"/>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rebuchet MS" panose="020B0603020202020204" pitchFamily="34" charset="0"/>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72"/>
            <a:ext cx="2133600" cy="365125"/>
          </a:xfrm>
          <a:prstGeom prst="rect">
            <a:avLst/>
          </a:prstGeom>
        </p:spPr>
        <p:txBody>
          <a:bodyPr vert="horz" lIns="91440" tIns="45720" rIns="91440" bIns="45720" rtlCol="0" anchor="ctr"/>
          <a:lstStyle>
            <a:lvl1pPr algn="r">
              <a:defRPr sz="1200">
                <a:solidFill>
                  <a:schemeClr val="tx1">
                    <a:tint val="75000"/>
                  </a:schemeClr>
                </a:solidFill>
                <a:latin typeface="Trebuchet MS" panose="020B0603020202020204" pitchFamily="34" charset="0"/>
              </a:defRPr>
            </a:lvl1p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userDrawn="1"/>
        </p:nvPicPr>
        <p:blipFill>
          <a:blip r:embed="rId13" cstate="print">
            <a:lum bright="70000" contrast="-70000"/>
            <a:extLst>
              <a:ext uri="{28A0092B-C50C-407E-A947-70E740481C1C}">
                <a14:useLocalDpi xmlns:a14="http://schemas.microsoft.com/office/drawing/2010/main" val="0"/>
              </a:ext>
            </a:extLst>
          </a:blip>
          <a:stretch>
            <a:fillRect/>
          </a:stretch>
        </p:blipFill>
        <p:spPr>
          <a:xfrm>
            <a:off x="3429000" y="1219188"/>
            <a:ext cx="5791212" cy="5791212"/>
          </a:xfrm>
          <a:prstGeom prst="rect">
            <a:avLst/>
          </a:prstGeom>
        </p:spPr>
      </p:pic>
      <p:pic>
        <p:nvPicPr>
          <p:cNvPr id="8" name="Picture 5"/>
          <p:cNvPicPr>
            <a:picLocks noChangeAspect="1" noChangeArrowheads="1"/>
          </p:cNvPicPr>
          <p:nvPr userDrawn="1"/>
        </p:nvPicPr>
        <p:blipFill>
          <a:blip r:embed="rId14" cstate="print"/>
          <a:srcRect/>
          <a:stretch>
            <a:fillRect/>
          </a:stretch>
        </p:blipFill>
        <p:spPr bwMode="auto">
          <a:xfrm>
            <a:off x="304801" y="4953000"/>
            <a:ext cx="2507858" cy="1676400"/>
          </a:xfrm>
          <a:prstGeom prst="rect">
            <a:avLst/>
          </a:prstGeom>
          <a:noFill/>
          <a:ln w="9525">
            <a:noFill/>
            <a:miter lim="800000"/>
            <a:headEnd/>
            <a:tailEnd/>
          </a:ln>
        </p:spPr>
      </p:pic>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965446" y="6317338"/>
            <a:ext cx="1721365" cy="448907"/>
          </a:xfrm>
          <a:prstGeom prst="rect">
            <a:avLst/>
          </a:prstGeom>
        </p:spPr>
      </p:pic>
    </p:spTree>
    <p:extLst>
      <p:ext uri="{BB962C8B-B14F-4D97-AF65-F5344CB8AC3E}">
        <p14:creationId xmlns:p14="http://schemas.microsoft.com/office/powerpoint/2010/main" val="3953371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rebuchet MS" panose="020B060302020202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rebuchet MS" panose="020B060302020202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rebuchet MS" panose="020B060302020202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rebuchet MS" panose="020B060302020202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rebuchet MS" panose="020B0603020202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rebuchet MS" panose="020B0603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2"/>
            <a:ext cx="2133600" cy="365125"/>
          </a:xfrm>
          <a:prstGeom prst="rect">
            <a:avLst/>
          </a:prstGeom>
        </p:spPr>
        <p:txBody>
          <a:bodyPr vert="horz" lIns="91440" tIns="45720" rIns="91440" bIns="45720" rtlCol="0" anchor="ctr"/>
          <a:lstStyle>
            <a:lvl1pPr algn="l">
              <a:defRPr sz="1200">
                <a:solidFill>
                  <a:schemeClr val="tx1">
                    <a:tint val="75000"/>
                  </a:schemeClr>
                </a:solidFill>
                <a:latin typeface="Trebuchet MS" panose="020B0603020202020204" pitchFamily="34" charset="0"/>
              </a:defRPr>
            </a:lvl1p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62"/>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rebuchet MS" panose="020B0603020202020204" pitchFamily="34" charset="0"/>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62"/>
            <a:ext cx="2133600" cy="365125"/>
          </a:xfrm>
          <a:prstGeom prst="rect">
            <a:avLst/>
          </a:prstGeom>
        </p:spPr>
        <p:txBody>
          <a:bodyPr vert="horz" lIns="91440" tIns="45720" rIns="91440" bIns="45720" rtlCol="0" anchor="ctr"/>
          <a:lstStyle>
            <a:lvl1pPr algn="r">
              <a:defRPr sz="1200">
                <a:solidFill>
                  <a:schemeClr val="tx1">
                    <a:tint val="75000"/>
                  </a:schemeClr>
                </a:solidFill>
                <a:latin typeface="Trebuchet MS" panose="020B0603020202020204" pitchFamily="34" charset="0"/>
              </a:defRPr>
            </a:lvl1p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userDrawn="1"/>
        </p:nvPicPr>
        <p:blipFill>
          <a:blip r:embed="rId13" cstate="print">
            <a:lum bright="70000" contrast="-70000"/>
            <a:extLst>
              <a:ext uri="{28A0092B-C50C-407E-A947-70E740481C1C}">
                <a14:useLocalDpi xmlns:a14="http://schemas.microsoft.com/office/drawing/2010/main" val="0"/>
              </a:ext>
            </a:extLst>
          </a:blip>
          <a:stretch>
            <a:fillRect/>
          </a:stretch>
        </p:blipFill>
        <p:spPr>
          <a:xfrm>
            <a:off x="3429000" y="1219188"/>
            <a:ext cx="5791212" cy="5791212"/>
          </a:xfrm>
          <a:prstGeom prst="rect">
            <a:avLst/>
          </a:prstGeom>
        </p:spPr>
      </p:pic>
      <p:pic>
        <p:nvPicPr>
          <p:cNvPr id="8" name="Picture 5"/>
          <p:cNvPicPr>
            <a:picLocks noChangeAspect="1" noChangeArrowheads="1"/>
          </p:cNvPicPr>
          <p:nvPr userDrawn="1"/>
        </p:nvPicPr>
        <p:blipFill>
          <a:blip r:embed="rId14" cstate="print"/>
          <a:srcRect/>
          <a:stretch>
            <a:fillRect/>
          </a:stretch>
        </p:blipFill>
        <p:spPr bwMode="auto">
          <a:xfrm>
            <a:off x="304801" y="4953000"/>
            <a:ext cx="2507858" cy="1676400"/>
          </a:xfrm>
          <a:prstGeom prst="rect">
            <a:avLst/>
          </a:prstGeom>
          <a:noFill/>
          <a:ln w="9525">
            <a:noFill/>
            <a:miter lim="800000"/>
            <a:headEnd/>
            <a:tailEnd/>
          </a:ln>
        </p:spPr>
      </p:pic>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965441" y="6317328"/>
            <a:ext cx="1721365" cy="448907"/>
          </a:xfrm>
          <a:prstGeom prst="rect">
            <a:avLst/>
          </a:prstGeom>
        </p:spPr>
      </p:pic>
    </p:spTree>
    <p:extLst>
      <p:ext uri="{BB962C8B-B14F-4D97-AF65-F5344CB8AC3E}">
        <p14:creationId xmlns:p14="http://schemas.microsoft.com/office/powerpoint/2010/main" val="16931832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rebuchet MS" panose="020B060302020202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rebuchet MS" panose="020B060302020202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rebuchet MS" panose="020B060302020202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rebuchet MS" panose="020B060302020202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rebuchet MS" panose="020B0603020202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rebuchet MS" panose="020B0603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latin typeface="Trebuchet MS" panose="020B0603020202020204" pitchFamily="34" charset="0"/>
              </a:defRPr>
            </a:lvl1pPr>
          </a:lstStyle>
          <a:p>
            <a:fld id="{ED1FCC66-A8FC-4E4A-A20F-DBC70AD2B0C6}"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rebuchet MS" panose="020B0603020202020204" pitchFamily="34" charset="0"/>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latin typeface="Trebuchet MS" panose="020B0603020202020204" pitchFamily="34" charset="0"/>
              </a:defRPr>
            </a:lvl1pPr>
          </a:lstStyle>
          <a:p>
            <a:fld id="{75525A26-FC64-4635-8C48-1D5E9146759D}"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userDrawn="1"/>
        </p:nvPicPr>
        <p:blipFill>
          <a:blip r:embed="rId13" cstate="print">
            <a:lum bright="70000" contrast="-70000"/>
            <a:extLst>
              <a:ext uri="{28A0092B-C50C-407E-A947-70E740481C1C}">
                <a14:useLocalDpi xmlns:a14="http://schemas.microsoft.com/office/drawing/2010/main" val="0"/>
              </a:ext>
            </a:extLst>
          </a:blip>
          <a:stretch>
            <a:fillRect/>
          </a:stretch>
        </p:blipFill>
        <p:spPr>
          <a:xfrm>
            <a:off x="3429000" y="1219188"/>
            <a:ext cx="5791212" cy="5791212"/>
          </a:xfrm>
          <a:prstGeom prst="rect">
            <a:avLst/>
          </a:prstGeom>
        </p:spPr>
      </p:pic>
      <p:pic>
        <p:nvPicPr>
          <p:cNvPr id="8" name="Picture 5"/>
          <p:cNvPicPr>
            <a:picLocks noChangeAspect="1" noChangeArrowheads="1"/>
          </p:cNvPicPr>
          <p:nvPr userDrawn="1"/>
        </p:nvPicPr>
        <p:blipFill>
          <a:blip r:embed="rId14" cstate="print"/>
          <a:srcRect/>
          <a:stretch>
            <a:fillRect/>
          </a:stretch>
        </p:blipFill>
        <p:spPr bwMode="auto">
          <a:xfrm>
            <a:off x="304801" y="4953000"/>
            <a:ext cx="2507858" cy="1676400"/>
          </a:xfrm>
          <a:prstGeom prst="rect">
            <a:avLst/>
          </a:prstGeom>
          <a:noFill/>
          <a:ln w="9525">
            <a:noFill/>
            <a:miter lim="800000"/>
            <a:headEnd/>
            <a:tailEnd/>
          </a:ln>
        </p:spPr>
      </p:pic>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965436" y="6317318"/>
            <a:ext cx="1721365" cy="448907"/>
          </a:xfrm>
          <a:prstGeom prst="rect">
            <a:avLst/>
          </a:prstGeom>
        </p:spPr>
      </p:pic>
    </p:spTree>
    <p:extLst>
      <p:ext uri="{BB962C8B-B14F-4D97-AF65-F5344CB8AC3E}">
        <p14:creationId xmlns:p14="http://schemas.microsoft.com/office/powerpoint/2010/main" val="33578329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rebuchet MS" panose="020B060302020202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rebuchet MS" panose="020B060302020202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rebuchet MS" panose="020B060302020202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rebuchet MS" panose="020B060302020202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rebuchet MS" panose="020B0603020202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rebuchet MS" panose="020B0603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west.caption-viewer.com/nfdgaagb"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3" Type="http://schemas.openxmlformats.org/officeDocument/2006/relationships/hyperlink" Target="mailto:adamstonelawfirm@gmail.com" TargetMode="External"/><Relationship Id="rId2" Type="http://schemas.openxmlformats.org/officeDocument/2006/relationships/hyperlink" Target="mailto:BairdJ@stlucieco.org" TargetMode="External"/><Relationship Id="rId1" Type="http://schemas.openxmlformats.org/officeDocument/2006/relationships/slideLayout" Target="../slideLayouts/slideLayout2.xml"/><Relationship Id="rId4" Type="http://schemas.openxmlformats.org/officeDocument/2006/relationships/hyperlink" Target="mailto:CPMEP@cuyahogacounty.us"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thearc2.webex.com/thearc2/onstage/g.php?MTID=e451005e7bc1f100340ac1c6bdfbf5c65" TargetMode="External"/><Relationship Id="rId2" Type="http://schemas.openxmlformats.org/officeDocument/2006/relationships/notesSlide" Target="../notesSlides/notesSlide12.xml"/><Relationship Id="rId1" Type="http://schemas.openxmlformats.org/officeDocument/2006/relationships/slideLayout" Target="../slideLayouts/slideLayout35.xml"/><Relationship Id="rId5" Type="http://schemas.openxmlformats.org/officeDocument/2006/relationships/hyperlink" Target="mailto:NCCJDinfo@thearc.org" TargetMode="External"/><Relationship Id="rId4" Type="http://schemas.openxmlformats.org/officeDocument/2006/relationships/hyperlink" Target="http://www.thearc.org/NCCJ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067550" cy="2732116"/>
          </a:xfrm>
        </p:spPr>
        <p:txBody>
          <a:bodyPr>
            <a:normAutofit fontScale="90000"/>
          </a:bodyPr>
          <a:lstStyle/>
          <a:p>
            <a:r>
              <a:rPr lang="en-US" sz="4900" b="1" dirty="0" smtClean="0"/>
              <a:t>Mental Health Courts and Individuals with I/DD: A Criminal Justice Solution? </a:t>
            </a:r>
            <a:r>
              <a:rPr lang="en-US" i="1" dirty="0"/>
              <a:t/>
            </a:r>
            <a:br>
              <a:rPr lang="en-US" i="1" dirty="0"/>
            </a:br>
            <a:endParaRPr lang="en-US" i="1" dirty="0"/>
          </a:p>
        </p:txBody>
      </p:sp>
      <p:sp>
        <p:nvSpPr>
          <p:cNvPr id="3" name="Subtitle 2"/>
          <p:cNvSpPr>
            <a:spLocks noGrp="1"/>
          </p:cNvSpPr>
          <p:nvPr>
            <p:ph type="subTitle" idx="1"/>
          </p:nvPr>
        </p:nvSpPr>
        <p:spPr>
          <a:xfrm>
            <a:off x="2141883" y="3341739"/>
            <a:ext cx="6858000" cy="3176783"/>
          </a:xfrm>
        </p:spPr>
        <p:txBody>
          <a:bodyPr>
            <a:normAutofit/>
          </a:bodyPr>
          <a:lstStyle/>
          <a:p>
            <a:r>
              <a:rPr lang="en-US" sz="2800" b="1" dirty="0" smtClean="0"/>
              <a:t>July 28, 2016</a:t>
            </a:r>
            <a:br>
              <a:rPr lang="en-US" sz="2800" b="1" dirty="0" smtClean="0"/>
            </a:br>
            <a:r>
              <a:rPr lang="en-US" sz="2800" b="1" dirty="0" smtClean="0"/>
              <a:t>1:30-3:00 pm EST </a:t>
            </a:r>
            <a:endParaRPr lang="en-US" sz="2800" b="1" dirty="0"/>
          </a:p>
          <a:p>
            <a:endParaRPr lang="en-US" sz="2800" b="1" dirty="0" smtClean="0"/>
          </a:p>
          <a:p>
            <a:r>
              <a:rPr lang="en-US" sz="2800" b="1" dirty="0" smtClean="0"/>
              <a:t>The </a:t>
            </a:r>
            <a:r>
              <a:rPr lang="en-US" sz="2800" b="1" dirty="0"/>
              <a:t>Arc’s National Center on </a:t>
            </a:r>
            <a:endParaRPr lang="en-US" sz="2800" b="1" dirty="0" smtClean="0"/>
          </a:p>
          <a:p>
            <a:r>
              <a:rPr lang="en-US" sz="2800" b="1" dirty="0" smtClean="0"/>
              <a:t>Criminal </a:t>
            </a:r>
            <a:r>
              <a:rPr lang="en-US" sz="2800" b="1" dirty="0"/>
              <a:t>Justice and </a:t>
            </a:r>
            <a:r>
              <a:rPr lang="en-US" sz="2800" b="1" dirty="0" smtClean="0"/>
              <a:t>Disability® </a:t>
            </a:r>
            <a:r>
              <a:rPr lang="en-US" sz="2800" b="1" dirty="0"/>
              <a:t>(NCCJD</a:t>
            </a:r>
            <a:r>
              <a:rPr lang="en-US" sz="2800" b="1" dirty="0" smtClean="0"/>
              <a:t>)</a:t>
            </a:r>
          </a:p>
          <a:p>
            <a:endParaRPr lang="en-US" sz="2800" b="1" dirty="0"/>
          </a:p>
          <a:p>
            <a:endParaRPr lang="en-US" sz="2000" dirty="0"/>
          </a:p>
          <a:p>
            <a:pPr algn="r"/>
            <a:endParaRPr lang="en-US" sz="2800" dirty="0"/>
          </a:p>
        </p:txBody>
      </p:sp>
    </p:spTree>
    <p:extLst>
      <p:ext uri="{BB962C8B-B14F-4D97-AF65-F5344CB8AC3E}">
        <p14:creationId xmlns:p14="http://schemas.microsoft.com/office/powerpoint/2010/main" val="1343830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562"/>
            <a:ext cx="8229600" cy="1143000"/>
          </a:xfrm>
        </p:spPr>
        <p:txBody>
          <a:bodyPr/>
          <a:lstStyle/>
          <a:p>
            <a:r>
              <a:rPr lang="en-US" dirty="0" smtClean="0"/>
              <a:t>MHC St. Lucie County, FL</a:t>
            </a:r>
            <a:endParaRPr lang="en-US" dirty="0"/>
          </a:p>
        </p:txBody>
      </p:sp>
      <p:sp>
        <p:nvSpPr>
          <p:cNvPr id="3" name="Content Placeholder 2"/>
          <p:cNvSpPr>
            <a:spLocks noGrp="1"/>
          </p:cNvSpPr>
          <p:nvPr>
            <p:ph idx="1"/>
          </p:nvPr>
        </p:nvSpPr>
        <p:spPr>
          <a:xfrm>
            <a:off x="457200" y="1066800"/>
            <a:ext cx="8229600" cy="4525963"/>
          </a:xfrm>
        </p:spPr>
        <p:txBody>
          <a:bodyPr>
            <a:normAutofit lnSpcReduction="10000"/>
          </a:bodyPr>
          <a:lstStyle/>
          <a:p>
            <a:r>
              <a:rPr lang="en-US" dirty="0" smtClean="0"/>
              <a:t>Clients are considered for MHC based on their history of hospitalizations, previous psychiatric records, previous convictions/arrests, current and past mental health diagnoses.</a:t>
            </a:r>
          </a:p>
          <a:p>
            <a:r>
              <a:rPr lang="en-US" dirty="0" smtClean="0"/>
              <a:t>Any cases involving a victim must have the victim’s agreement for the case to be considered for MHC.</a:t>
            </a:r>
          </a:p>
          <a:p>
            <a:r>
              <a:rPr lang="en-US" dirty="0"/>
              <a:t>The State Attorney acts as the gatekeeper for Mental Health Court.</a:t>
            </a:r>
          </a:p>
          <a:p>
            <a:endParaRPr lang="en-US" dirty="0"/>
          </a:p>
        </p:txBody>
      </p:sp>
    </p:spTree>
    <p:extLst>
      <p:ext uri="{BB962C8B-B14F-4D97-AF65-F5344CB8AC3E}">
        <p14:creationId xmlns:p14="http://schemas.microsoft.com/office/powerpoint/2010/main" val="370570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MHC St. Lucie County, FL</a:t>
            </a:r>
            <a:endParaRPr lang="en-US" dirty="0"/>
          </a:p>
        </p:txBody>
      </p:sp>
      <p:sp>
        <p:nvSpPr>
          <p:cNvPr id="3" name="Content Placeholder 2"/>
          <p:cNvSpPr>
            <a:spLocks noGrp="1"/>
          </p:cNvSpPr>
          <p:nvPr>
            <p:ph idx="1"/>
          </p:nvPr>
        </p:nvSpPr>
        <p:spPr>
          <a:xfrm>
            <a:off x="457200" y="1219200"/>
            <a:ext cx="8229600" cy="4525963"/>
          </a:xfrm>
        </p:spPr>
        <p:txBody>
          <a:bodyPr>
            <a:normAutofit/>
          </a:bodyPr>
          <a:lstStyle/>
          <a:p>
            <a:r>
              <a:rPr lang="en-US" dirty="0" smtClean="0"/>
              <a:t>Client can be referred to MHC by:</a:t>
            </a:r>
          </a:p>
          <a:p>
            <a:pPr lvl="1"/>
            <a:r>
              <a:rPr lang="en-US" sz="2600" dirty="0" smtClean="0"/>
              <a:t>Public defender</a:t>
            </a:r>
          </a:p>
          <a:p>
            <a:pPr lvl="1"/>
            <a:r>
              <a:rPr lang="en-US" sz="2600" dirty="0" smtClean="0"/>
              <a:t>State attorney</a:t>
            </a:r>
          </a:p>
          <a:p>
            <a:pPr lvl="1"/>
            <a:r>
              <a:rPr lang="en-US" sz="2600" dirty="0" smtClean="0"/>
              <a:t>Private Attorney</a:t>
            </a:r>
          </a:p>
          <a:p>
            <a:pPr lvl="1"/>
            <a:r>
              <a:rPr lang="en-US" sz="2600" dirty="0" smtClean="0"/>
              <a:t>Jail</a:t>
            </a:r>
          </a:p>
          <a:p>
            <a:pPr lvl="1"/>
            <a:r>
              <a:rPr lang="en-US" sz="2600" dirty="0" smtClean="0"/>
              <a:t>Community Providers</a:t>
            </a:r>
          </a:p>
          <a:p>
            <a:pPr lvl="1"/>
            <a:r>
              <a:rPr lang="en-US" sz="2600" dirty="0" smtClean="0"/>
              <a:t>Family</a:t>
            </a:r>
          </a:p>
          <a:p>
            <a:pPr lvl="1"/>
            <a:r>
              <a:rPr lang="en-US" sz="2600" dirty="0" smtClean="0"/>
              <a:t>Probation</a:t>
            </a:r>
          </a:p>
          <a:p>
            <a:pPr marL="457200" lvl="1" indent="0">
              <a:buNone/>
            </a:pPr>
            <a:endParaRPr lang="en-US" dirty="0"/>
          </a:p>
        </p:txBody>
      </p:sp>
    </p:spTree>
    <p:extLst>
      <p:ext uri="{BB962C8B-B14F-4D97-AF65-F5344CB8AC3E}">
        <p14:creationId xmlns:p14="http://schemas.microsoft.com/office/powerpoint/2010/main" val="296797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MHC St. Lucie County, FL</a:t>
            </a:r>
            <a:endParaRPr lang="en-US" dirty="0"/>
          </a:p>
        </p:txBody>
      </p:sp>
      <p:sp>
        <p:nvSpPr>
          <p:cNvPr id="3" name="Content Placeholder 2"/>
          <p:cNvSpPr>
            <a:spLocks noGrp="1"/>
          </p:cNvSpPr>
          <p:nvPr>
            <p:ph idx="1"/>
          </p:nvPr>
        </p:nvSpPr>
        <p:spPr>
          <a:xfrm>
            <a:off x="457200" y="990600"/>
            <a:ext cx="8229600" cy="4525963"/>
          </a:xfrm>
        </p:spPr>
        <p:txBody>
          <a:bodyPr/>
          <a:lstStyle/>
          <a:p>
            <a:r>
              <a:rPr lang="en-US" dirty="0"/>
              <a:t>Clients enter mental health court several ways </a:t>
            </a:r>
            <a:endParaRPr lang="en-US" dirty="0" smtClean="0"/>
          </a:p>
          <a:p>
            <a:pPr lvl="1"/>
            <a:r>
              <a:rPr lang="en-US" dirty="0" smtClean="0"/>
              <a:t>Diversion: Charges are </a:t>
            </a:r>
            <a:r>
              <a:rPr lang="en-US" dirty="0" err="1" smtClean="0"/>
              <a:t>nolle</a:t>
            </a:r>
            <a:r>
              <a:rPr lang="en-US" dirty="0" smtClean="0"/>
              <a:t> pros when program completed</a:t>
            </a:r>
          </a:p>
          <a:p>
            <a:pPr lvl="1"/>
            <a:r>
              <a:rPr lang="en-US" dirty="0" smtClean="0"/>
              <a:t>Condition of probation: Jurisdiction ends when probation is complete</a:t>
            </a:r>
          </a:p>
          <a:p>
            <a:pPr lvl="1"/>
            <a:r>
              <a:rPr lang="en-US" dirty="0" smtClean="0"/>
              <a:t>Condition of Release/Pre-trial: Monitor clients until case is resolved</a:t>
            </a:r>
          </a:p>
          <a:p>
            <a:pPr lvl="1"/>
            <a:r>
              <a:rPr lang="en-US" dirty="0" smtClean="0"/>
              <a:t>NGI/ITP-CR: Assist Forensic Services  with monitoring  clients on conditional release</a:t>
            </a:r>
            <a:endParaRPr lang="en-US" dirty="0"/>
          </a:p>
        </p:txBody>
      </p:sp>
    </p:spTree>
    <p:extLst>
      <p:ext uri="{BB962C8B-B14F-4D97-AF65-F5344CB8AC3E}">
        <p14:creationId xmlns:p14="http://schemas.microsoft.com/office/powerpoint/2010/main" val="388559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562"/>
            <a:ext cx="8229600" cy="1143000"/>
          </a:xfrm>
        </p:spPr>
        <p:txBody>
          <a:bodyPr/>
          <a:lstStyle/>
          <a:p>
            <a:r>
              <a:rPr lang="en-US" dirty="0" smtClean="0"/>
              <a:t>MHC St. Lucie County, FL</a:t>
            </a:r>
            <a:endParaRPr lang="en-US" dirty="0"/>
          </a:p>
        </p:txBody>
      </p:sp>
      <p:sp>
        <p:nvSpPr>
          <p:cNvPr id="3" name="Content Placeholder 2"/>
          <p:cNvSpPr>
            <a:spLocks noGrp="1"/>
          </p:cNvSpPr>
          <p:nvPr>
            <p:ph idx="1"/>
          </p:nvPr>
        </p:nvSpPr>
        <p:spPr>
          <a:xfrm>
            <a:off x="457200" y="1066800"/>
            <a:ext cx="8229600" cy="4525963"/>
          </a:xfrm>
        </p:spPr>
        <p:txBody>
          <a:bodyPr>
            <a:normAutofit fontScale="92500" lnSpcReduction="10000"/>
          </a:bodyPr>
          <a:lstStyle/>
          <a:p>
            <a:r>
              <a:rPr lang="en-US" dirty="0" smtClean="0"/>
              <a:t>Clients are assigned a court manager who assess each client and make community referrals based on the individual’s specific needs such as</a:t>
            </a:r>
          </a:p>
          <a:p>
            <a:pPr lvl="1"/>
            <a:r>
              <a:rPr lang="en-US" dirty="0" smtClean="0"/>
              <a:t>Psychiatric services</a:t>
            </a:r>
          </a:p>
          <a:p>
            <a:pPr lvl="1"/>
            <a:r>
              <a:rPr lang="en-US" dirty="0" smtClean="0"/>
              <a:t>Therapy</a:t>
            </a:r>
          </a:p>
          <a:p>
            <a:pPr lvl="1"/>
            <a:r>
              <a:rPr lang="en-US" dirty="0" smtClean="0"/>
              <a:t>Substance Abuse treatment</a:t>
            </a:r>
          </a:p>
          <a:p>
            <a:pPr lvl="1"/>
            <a:r>
              <a:rPr lang="en-US" dirty="0" smtClean="0"/>
              <a:t>Case management</a:t>
            </a:r>
          </a:p>
          <a:p>
            <a:pPr lvl="1"/>
            <a:r>
              <a:rPr lang="en-US" dirty="0" smtClean="0"/>
              <a:t>Link to community resources such as Agency for Persons with Disabilities</a:t>
            </a:r>
          </a:p>
          <a:p>
            <a:pPr lvl="1"/>
            <a:r>
              <a:rPr lang="en-US" dirty="0" smtClean="0"/>
              <a:t>Peer Support</a:t>
            </a:r>
          </a:p>
          <a:p>
            <a:pPr marL="0" indent="0">
              <a:buNone/>
            </a:pPr>
            <a:endParaRPr lang="en-US" dirty="0"/>
          </a:p>
        </p:txBody>
      </p:sp>
    </p:spTree>
    <p:extLst>
      <p:ext uri="{BB962C8B-B14F-4D97-AF65-F5344CB8AC3E}">
        <p14:creationId xmlns:p14="http://schemas.microsoft.com/office/powerpoint/2010/main" val="337248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5448" y="6317342"/>
            <a:ext cx="1721365" cy="448907"/>
          </a:xfrm>
          <a:prstGeom prst="rect">
            <a:avLst/>
          </a:prstGeom>
        </p:spPr>
      </p:pic>
      <p:pic>
        <p:nvPicPr>
          <p:cNvPr id="5" name="Picture 4"/>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3429000" y="1219188"/>
            <a:ext cx="5791212" cy="5791212"/>
          </a:xfrm>
          <a:prstGeom prst="rect">
            <a:avLst/>
          </a:prstGeom>
        </p:spPr>
      </p:pic>
      <p:pic>
        <p:nvPicPr>
          <p:cNvPr id="4" name="Picture 5"/>
          <p:cNvPicPr>
            <a:picLocks noChangeAspect="1" noChangeArrowheads="1"/>
          </p:cNvPicPr>
          <p:nvPr/>
        </p:nvPicPr>
        <p:blipFill>
          <a:blip r:embed="rId4" cstate="print"/>
          <a:srcRect/>
          <a:stretch>
            <a:fillRect/>
          </a:stretch>
        </p:blipFill>
        <p:spPr bwMode="auto">
          <a:xfrm>
            <a:off x="304801" y="4953000"/>
            <a:ext cx="2507858" cy="1676400"/>
          </a:xfrm>
          <a:prstGeom prst="rect">
            <a:avLst/>
          </a:prstGeom>
          <a:noFill/>
          <a:ln w="9525">
            <a:noFill/>
            <a:miter lim="800000"/>
            <a:headEnd/>
            <a:tailEnd/>
          </a:ln>
        </p:spPr>
      </p:pic>
      <p:sp>
        <p:nvSpPr>
          <p:cNvPr id="2" name="Title 1"/>
          <p:cNvSpPr>
            <a:spLocks noGrp="1"/>
          </p:cNvSpPr>
          <p:nvPr>
            <p:ph type="title"/>
          </p:nvPr>
        </p:nvSpPr>
        <p:spPr>
          <a:xfrm>
            <a:off x="457200" y="0"/>
            <a:ext cx="8229600" cy="1143000"/>
          </a:xfrm>
        </p:spPr>
        <p:txBody>
          <a:bodyPr/>
          <a:lstStyle/>
          <a:p>
            <a:r>
              <a:rPr lang="en-US" dirty="0" smtClean="0"/>
              <a:t>Goals for MHC</a:t>
            </a:r>
            <a:endParaRPr lang="en-US" dirty="0"/>
          </a:p>
        </p:txBody>
      </p:sp>
      <p:sp>
        <p:nvSpPr>
          <p:cNvPr id="3" name="Content Placeholder 2"/>
          <p:cNvSpPr>
            <a:spLocks noGrp="1"/>
          </p:cNvSpPr>
          <p:nvPr>
            <p:ph idx="1"/>
          </p:nvPr>
        </p:nvSpPr>
        <p:spPr>
          <a:xfrm>
            <a:off x="457200" y="1066800"/>
            <a:ext cx="8229600" cy="4525963"/>
          </a:xfrm>
        </p:spPr>
        <p:txBody>
          <a:bodyPr>
            <a:normAutofit/>
          </a:bodyPr>
          <a:lstStyle/>
          <a:p>
            <a:r>
              <a:rPr lang="en-US" dirty="0" smtClean="0"/>
              <a:t>Assist clients with learning how to access existing service providers</a:t>
            </a:r>
          </a:p>
          <a:p>
            <a:r>
              <a:rPr lang="en-US" dirty="0"/>
              <a:t>Remove barriers to access for client </a:t>
            </a:r>
            <a:r>
              <a:rPr lang="en-US" dirty="0" smtClean="0"/>
              <a:t>services</a:t>
            </a:r>
          </a:p>
          <a:p>
            <a:r>
              <a:rPr lang="en-US" dirty="0" smtClean="0"/>
              <a:t>Strive </a:t>
            </a:r>
            <a:r>
              <a:rPr lang="en-US" dirty="0"/>
              <a:t>to balance treatment and </a:t>
            </a:r>
            <a:r>
              <a:rPr lang="en-US" dirty="0" smtClean="0"/>
              <a:t>accountability</a:t>
            </a:r>
            <a:endParaRPr lang="en-US" dirty="0"/>
          </a:p>
          <a:p>
            <a:r>
              <a:rPr lang="en-US" dirty="0" smtClean="0"/>
              <a:t>Decrease the rate of mentally ill clients returning to jail</a:t>
            </a:r>
          </a:p>
          <a:p>
            <a:r>
              <a:rPr lang="en-US" dirty="0" smtClean="0"/>
              <a:t>Increase community safety</a:t>
            </a:r>
          </a:p>
        </p:txBody>
      </p:sp>
    </p:spTree>
    <p:extLst>
      <p:ext uri="{BB962C8B-B14F-4D97-AF65-F5344CB8AC3E}">
        <p14:creationId xmlns:p14="http://schemas.microsoft.com/office/powerpoint/2010/main" val="12505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Benefits to ID Clients</a:t>
            </a:r>
            <a:endParaRPr lang="en-US" dirty="0"/>
          </a:p>
        </p:txBody>
      </p:sp>
      <p:sp>
        <p:nvSpPr>
          <p:cNvPr id="3" name="Content Placeholder 2"/>
          <p:cNvSpPr>
            <a:spLocks noGrp="1"/>
          </p:cNvSpPr>
          <p:nvPr>
            <p:ph idx="1"/>
          </p:nvPr>
        </p:nvSpPr>
        <p:spPr>
          <a:xfrm>
            <a:off x="457200" y="1066800"/>
            <a:ext cx="8229600" cy="4525963"/>
          </a:xfrm>
        </p:spPr>
        <p:txBody>
          <a:bodyPr>
            <a:normAutofit fontScale="92500" lnSpcReduction="20000"/>
          </a:bodyPr>
          <a:lstStyle/>
          <a:p>
            <a:r>
              <a:rPr lang="en-US" dirty="0" smtClean="0"/>
              <a:t>MHC benefits our ID clients because we work closely with community partners to provide consistency and repetition for our clients.</a:t>
            </a:r>
          </a:p>
          <a:p>
            <a:r>
              <a:rPr lang="en-US" dirty="0" smtClean="0"/>
              <a:t>MHC holds agencies responsible for the timely access to services and the quality of services provided.</a:t>
            </a:r>
          </a:p>
          <a:p>
            <a:r>
              <a:rPr lang="en-US" dirty="0" smtClean="0"/>
              <a:t>MHC provides clients with a less structured court environment so ID clients have enough time to ask questions and talk with the judge to understand the expectations/requirements of the court.</a:t>
            </a:r>
            <a:endParaRPr lang="en-US" dirty="0"/>
          </a:p>
        </p:txBody>
      </p:sp>
    </p:spTree>
    <p:extLst>
      <p:ext uri="{BB962C8B-B14F-4D97-AF65-F5344CB8AC3E}">
        <p14:creationId xmlns:p14="http://schemas.microsoft.com/office/powerpoint/2010/main" val="31259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pic>
        <p:nvPicPr>
          <p:cNvPr id="92" name="Shape 92"/>
          <p:cNvPicPr preferRelativeResize="0"/>
          <p:nvPr/>
        </p:nvPicPr>
        <p:blipFill rotWithShape="1">
          <a:blip r:embed="rId3">
            <a:alphaModFix/>
          </a:blip>
          <a:srcRect/>
          <a:stretch/>
        </p:blipFill>
        <p:spPr>
          <a:xfrm>
            <a:off x="3429013" y="1219187"/>
            <a:ext cx="5791211" cy="5791211"/>
          </a:xfrm>
          <a:prstGeom prst="rect">
            <a:avLst/>
          </a:prstGeom>
          <a:noFill/>
          <a:ln>
            <a:noFill/>
          </a:ln>
        </p:spPr>
      </p:pic>
      <p:pic>
        <p:nvPicPr>
          <p:cNvPr id="93" name="Shape 93"/>
          <p:cNvPicPr preferRelativeResize="0"/>
          <p:nvPr/>
        </p:nvPicPr>
        <p:blipFill rotWithShape="1">
          <a:blip r:embed="rId4">
            <a:alphaModFix/>
          </a:blip>
          <a:srcRect/>
          <a:stretch/>
        </p:blipFill>
        <p:spPr>
          <a:xfrm>
            <a:off x="304813" y="4953026"/>
            <a:ext cx="2507857" cy="1676399"/>
          </a:xfrm>
          <a:prstGeom prst="rect">
            <a:avLst/>
          </a:prstGeom>
          <a:noFill/>
          <a:ln>
            <a:noFill/>
          </a:ln>
        </p:spPr>
      </p:pic>
      <p:pic>
        <p:nvPicPr>
          <p:cNvPr id="94" name="Shape 94"/>
          <p:cNvPicPr preferRelativeResize="0"/>
          <p:nvPr/>
        </p:nvPicPr>
        <p:blipFill rotWithShape="1">
          <a:blip r:embed="rId5">
            <a:alphaModFix/>
          </a:blip>
          <a:srcRect/>
          <a:stretch/>
        </p:blipFill>
        <p:spPr>
          <a:xfrm>
            <a:off x="6965448" y="6317342"/>
            <a:ext cx="1721365" cy="448907"/>
          </a:xfrm>
          <a:prstGeom prst="rect">
            <a:avLst/>
          </a:prstGeom>
          <a:noFill/>
          <a:ln>
            <a:noFill/>
          </a:ln>
        </p:spPr>
      </p:pic>
      <p:sp>
        <p:nvSpPr>
          <p:cNvPr id="95" name="Shape 95"/>
          <p:cNvSpPr txBox="1">
            <a:spLocks noGrp="1"/>
          </p:cNvSpPr>
          <p:nvPr>
            <p:ph type="ctrTitle"/>
          </p:nvPr>
        </p:nvSpPr>
        <p:spPr>
          <a:xfrm>
            <a:off x="685800" y="1295426"/>
            <a:ext cx="7772400" cy="161924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i="1"/>
              <a:t>PRACTICAL CHALLENGES FACING MENTAL HEALTH COURTS</a:t>
            </a:r>
          </a:p>
        </p:txBody>
      </p:sp>
      <p:sp>
        <p:nvSpPr>
          <p:cNvPr id="96" name="Shape 96"/>
          <p:cNvSpPr txBox="1">
            <a:spLocks noGrp="1"/>
          </p:cNvSpPr>
          <p:nvPr>
            <p:ph type="subTitle" idx="1"/>
          </p:nvPr>
        </p:nvSpPr>
        <p:spPr>
          <a:xfrm>
            <a:off x="1371613" y="3124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2800"/>
              <a:t>Adam C. Stone, Managing Partner</a:t>
            </a:r>
          </a:p>
          <a:p>
            <a:pPr marL="0" marR="0" lvl="0" indent="0" algn="ctr" rtl="0">
              <a:spcBef>
                <a:spcPts val="0"/>
              </a:spcBef>
              <a:buClr>
                <a:srgbClr val="888888"/>
              </a:buClr>
              <a:buSzPct val="25000"/>
              <a:buFont typeface="Arial"/>
              <a:buNone/>
            </a:pPr>
            <a:r>
              <a:rPr lang="en-US" sz="2800"/>
              <a:t>MARTIN &amp; STONE, LLC</a:t>
            </a:r>
          </a:p>
        </p:txBody>
      </p:sp>
    </p:spTree>
    <p:extLst>
      <p:ext uri="{BB962C8B-B14F-4D97-AF65-F5344CB8AC3E}">
        <p14:creationId xmlns:p14="http://schemas.microsoft.com/office/powerpoint/2010/main" val="4040864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Shape 101"/>
          <p:cNvPicPr preferRelativeResize="0"/>
          <p:nvPr/>
        </p:nvPicPr>
        <p:blipFill rotWithShape="1">
          <a:blip r:embed="rId3">
            <a:alphaModFix/>
          </a:blip>
          <a:srcRect/>
          <a:stretch/>
        </p:blipFill>
        <p:spPr>
          <a:xfrm>
            <a:off x="6965448" y="6317342"/>
            <a:ext cx="1721365" cy="448907"/>
          </a:xfrm>
          <a:prstGeom prst="rect">
            <a:avLst/>
          </a:prstGeom>
          <a:noFill/>
          <a:ln>
            <a:noFill/>
          </a:ln>
        </p:spPr>
      </p:pic>
      <p:pic>
        <p:nvPicPr>
          <p:cNvPr id="102" name="Shape 102"/>
          <p:cNvPicPr preferRelativeResize="0"/>
          <p:nvPr/>
        </p:nvPicPr>
        <p:blipFill rotWithShape="1">
          <a:blip r:embed="rId4">
            <a:alphaModFix/>
          </a:blip>
          <a:srcRect/>
          <a:stretch/>
        </p:blipFill>
        <p:spPr>
          <a:xfrm>
            <a:off x="3429013" y="1219187"/>
            <a:ext cx="5791211" cy="5791211"/>
          </a:xfrm>
          <a:prstGeom prst="rect">
            <a:avLst/>
          </a:prstGeom>
          <a:noFill/>
          <a:ln>
            <a:noFill/>
          </a:ln>
        </p:spPr>
      </p:pic>
      <p:pic>
        <p:nvPicPr>
          <p:cNvPr id="103" name="Shape 103"/>
          <p:cNvPicPr preferRelativeResize="0"/>
          <p:nvPr/>
        </p:nvPicPr>
        <p:blipFill rotWithShape="1">
          <a:blip r:embed="rId5">
            <a:alphaModFix/>
          </a:blip>
          <a:srcRect/>
          <a:stretch/>
        </p:blipFill>
        <p:spPr>
          <a:xfrm>
            <a:off x="304813" y="4953026"/>
            <a:ext cx="2507857" cy="1676399"/>
          </a:xfrm>
          <a:prstGeom prst="rect">
            <a:avLst/>
          </a:prstGeom>
          <a:noFill/>
          <a:ln>
            <a:noFill/>
          </a:ln>
        </p:spPr>
      </p:pic>
      <p:sp>
        <p:nvSpPr>
          <p:cNvPr id="104" name="Shape 10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a:t>PRACTICAL CHALLENGES FACING MENTAL HEALTH COURTS</a:t>
            </a:r>
          </a:p>
        </p:txBody>
      </p:sp>
      <p:sp>
        <p:nvSpPr>
          <p:cNvPr id="105" name="Shape 105"/>
          <p:cNvSpPr txBox="1">
            <a:spLocks noGrp="1"/>
          </p:cNvSpPr>
          <p:nvPr>
            <p:ph type="body" idx="1"/>
          </p:nvPr>
        </p:nvSpPr>
        <p:spPr>
          <a:xfrm>
            <a:off x="457200" y="1600206"/>
            <a:ext cx="8229600" cy="4525963"/>
          </a:xfrm>
          <a:prstGeom prst="rect">
            <a:avLst/>
          </a:prstGeom>
          <a:noFill/>
          <a:ln>
            <a:noFill/>
          </a:ln>
        </p:spPr>
        <p:txBody>
          <a:bodyPr lIns="91425" tIns="45700" rIns="91425" bIns="45700" anchor="t" anchorCtr="0">
            <a:noAutofit/>
          </a:bodyPr>
          <a:lstStyle/>
          <a:p>
            <a:pPr marL="457200" marR="0" lvl="0" indent="-431800" algn="l" rtl="0">
              <a:spcBef>
                <a:spcPts val="0"/>
              </a:spcBef>
              <a:buClr>
                <a:schemeClr val="dk1"/>
              </a:buClr>
              <a:buSzPct val="100000"/>
              <a:buFont typeface="Calibri"/>
              <a:buAutoNum type="arabicPeriod"/>
            </a:pPr>
            <a:r>
              <a:rPr lang="en-US"/>
              <a:t>Identifying Clients and Defendants with I/DD</a:t>
            </a:r>
          </a:p>
          <a:p>
            <a:pPr marL="914400" marR="0" lvl="1" indent="-228600" algn="l" rtl="0">
              <a:spcBef>
                <a:spcPts val="0"/>
              </a:spcBef>
              <a:buAutoNum type="alphaLcPeriod"/>
            </a:pPr>
            <a:r>
              <a:rPr lang="en-US"/>
              <a:t>What is the scope of your mental health court’s experience with I/DD?</a:t>
            </a:r>
          </a:p>
          <a:p>
            <a:pPr marL="1371600" marR="0" lvl="2" indent="-228600" algn="l" rtl="0">
              <a:spcBef>
                <a:spcPts val="0"/>
              </a:spcBef>
              <a:buAutoNum type="romanLcPeriod"/>
            </a:pPr>
            <a:r>
              <a:rPr lang="en-US"/>
              <a:t>who are you serving?</a:t>
            </a:r>
          </a:p>
          <a:p>
            <a:pPr marL="1371600" marR="0" lvl="2" indent="-228600" algn="l" rtl="0">
              <a:spcBef>
                <a:spcPts val="0"/>
              </a:spcBef>
              <a:buAutoNum type="romanLcPeriod"/>
            </a:pPr>
            <a:r>
              <a:rPr lang="en-US"/>
              <a:t>is your court and personnel/staff qualified to serve I/DD?</a:t>
            </a:r>
          </a:p>
          <a:p>
            <a:pPr marL="1371600" marR="0" lvl="2" indent="-228600" algn="l" rtl="0">
              <a:spcBef>
                <a:spcPts val="0"/>
              </a:spcBef>
              <a:buAutoNum type="romanLcPeriod"/>
            </a:pPr>
            <a:r>
              <a:rPr lang="en-US"/>
              <a:t>what is your MH Court’s relationship like with the your local Board of Developmental Disabilities?</a:t>
            </a:r>
          </a:p>
          <a:p>
            <a:pPr marL="914400" marR="0" lvl="1" indent="-228600" algn="l" rtl="0">
              <a:spcBef>
                <a:spcPts val="0"/>
              </a:spcBef>
              <a:buAutoNum type="alphaLcPeriod"/>
            </a:pPr>
            <a:r>
              <a:rPr lang="en-US"/>
              <a:t>Who is managing the expectations of the providers within the MH Court?</a:t>
            </a:r>
          </a:p>
        </p:txBody>
      </p:sp>
    </p:spTree>
    <p:extLst>
      <p:ext uri="{BB962C8B-B14F-4D97-AF65-F5344CB8AC3E}">
        <p14:creationId xmlns:p14="http://schemas.microsoft.com/office/powerpoint/2010/main" val="717340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Shape 110"/>
          <p:cNvPicPr preferRelativeResize="0"/>
          <p:nvPr/>
        </p:nvPicPr>
        <p:blipFill rotWithShape="1">
          <a:blip r:embed="rId3">
            <a:alphaModFix/>
          </a:blip>
          <a:srcRect/>
          <a:stretch/>
        </p:blipFill>
        <p:spPr>
          <a:xfrm>
            <a:off x="6965448" y="6317342"/>
            <a:ext cx="1721365" cy="448907"/>
          </a:xfrm>
          <a:prstGeom prst="rect">
            <a:avLst/>
          </a:prstGeom>
          <a:noFill/>
          <a:ln>
            <a:noFill/>
          </a:ln>
        </p:spPr>
      </p:pic>
      <p:pic>
        <p:nvPicPr>
          <p:cNvPr id="111" name="Shape 111"/>
          <p:cNvPicPr preferRelativeResize="0"/>
          <p:nvPr/>
        </p:nvPicPr>
        <p:blipFill rotWithShape="1">
          <a:blip r:embed="rId4">
            <a:alphaModFix/>
          </a:blip>
          <a:srcRect/>
          <a:stretch/>
        </p:blipFill>
        <p:spPr>
          <a:xfrm>
            <a:off x="3429013" y="1219187"/>
            <a:ext cx="5791211" cy="5791211"/>
          </a:xfrm>
          <a:prstGeom prst="rect">
            <a:avLst/>
          </a:prstGeom>
          <a:noFill/>
          <a:ln>
            <a:noFill/>
          </a:ln>
        </p:spPr>
      </p:pic>
      <p:pic>
        <p:nvPicPr>
          <p:cNvPr id="112" name="Shape 112"/>
          <p:cNvPicPr preferRelativeResize="0"/>
          <p:nvPr/>
        </p:nvPicPr>
        <p:blipFill rotWithShape="1">
          <a:blip r:embed="rId5">
            <a:alphaModFix/>
          </a:blip>
          <a:srcRect/>
          <a:stretch/>
        </p:blipFill>
        <p:spPr>
          <a:xfrm>
            <a:off x="304813" y="4953026"/>
            <a:ext cx="2507857" cy="1676399"/>
          </a:xfrm>
          <a:prstGeom prst="rect">
            <a:avLst/>
          </a:prstGeom>
          <a:noFill/>
          <a:ln>
            <a:noFill/>
          </a:ln>
        </p:spPr>
      </p:pic>
      <p:sp>
        <p:nvSpPr>
          <p:cNvPr id="113" name="Shape 11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lvl="0" rtl="0">
              <a:spcBef>
                <a:spcPts val="0"/>
              </a:spcBef>
              <a:buClr>
                <a:schemeClr val="dk1"/>
              </a:buClr>
              <a:buSzPct val="25000"/>
              <a:buFont typeface="Calibri"/>
              <a:buNone/>
            </a:pPr>
            <a:r>
              <a:rPr lang="en-US"/>
              <a:t>PRACTICAL CHALLENGES FACING MENTAL HEALTH COURTS</a:t>
            </a:r>
          </a:p>
        </p:txBody>
      </p:sp>
      <p:sp>
        <p:nvSpPr>
          <p:cNvPr id="114" name="Shape 114"/>
          <p:cNvSpPr txBox="1">
            <a:spLocks noGrp="1"/>
          </p:cNvSpPr>
          <p:nvPr>
            <p:ph type="body" idx="1"/>
          </p:nvPr>
        </p:nvSpPr>
        <p:spPr>
          <a:xfrm>
            <a:off x="457200" y="1600206"/>
            <a:ext cx="8229600" cy="4525963"/>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a:t>2. Is your MH Court equipped to provide the necessary services to I/DD clients and Defendants?</a:t>
            </a:r>
          </a:p>
          <a:p>
            <a:pPr marL="914400" marR="0" lvl="1" indent="-228600" algn="l" rtl="0">
              <a:spcBef>
                <a:spcPts val="0"/>
              </a:spcBef>
              <a:buAutoNum type="alphaLcPeriod"/>
            </a:pPr>
            <a:r>
              <a:rPr lang="en-US"/>
              <a:t>Well-Intended People (Lawyers, Social Workers, APS, CPS, and Board of DD)</a:t>
            </a:r>
          </a:p>
          <a:p>
            <a:pPr marL="914400" marR="0" lvl="1" indent="-228600" algn="l" rtl="0">
              <a:spcBef>
                <a:spcPts val="0"/>
              </a:spcBef>
              <a:buAutoNum type="alphaLcPeriod"/>
            </a:pPr>
            <a:r>
              <a:rPr lang="en-US"/>
              <a:t>Qualifications and Training for Lawyers to Defend I/DD Clients (IAC Claims, Malpractice, Ethical Issues)</a:t>
            </a:r>
          </a:p>
          <a:p>
            <a:pPr marL="914400" marR="0" lvl="1" indent="-228600" algn="l" rtl="0">
              <a:spcBef>
                <a:spcPts val="0"/>
              </a:spcBef>
              <a:buAutoNum type="alphaLcPeriod"/>
            </a:pPr>
            <a:r>
              <a:rPr lang="en-US"/>
              <a:t>Follow Through: Who is ensuring that the client is following through with the services? Qualified?</a:t>
            </a:r>
          </a:p>
          <a:p>
            <a:pPr marL="0" marR="0" lvl="0" indent="-203200" algn="l" rtl="0">
              <a:spcBef>
                <a:spcPts val="0"/>
              </a:spcBef>
              <a:buClr>
                <a:schemeClr val="dk1"/>
              </a:buClr>
              <a:buSzPct val="100000"/>
              <a:buFont typeface="Arial"/>
              <a:buNone/>
            </a:pPr>
            <a:endParaRPr/>
          </a:p>
        </p:txBody>
      </p:sp>
    </p:spTree>
    <p:extLst>
      <p:ext uri="{BB962C8B-B14F-4D97-AF65-F5344CB8AC3E}">
        <p14:creationId xmlns:p14="http://schemas.microsoft.com/office/powerpoint/2010/main" val="2997648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119" name="Shape 119"/>
          <p:cNvPicPr preferRelativeResize="0"/>
          <p:nvPr/>
        </p:nvPicPr>
        <p:blipFill rotWithShape="1">
          <a:blip r:embed="rId3">
            <a:alphaModFix/>
          </a:blip>
          <a:srcRect/>
          <a:stretch/>
        </p:blipFill>
        <p:spPr>
          <a:xfrm>
            <a:off x="6965448" y="6317342"/>
            <a:ext cx="1721365" cy="448907"/>
          </a:xfrm>
          <a:prstGeom prst="rect">
            <a:avLst/>
          </a:prstGeom>
          <a:noFill/>
          <a:ln>
            <a:noFill/>
          </a:ln>
        </p:spPr>
      </p:pic>
      <p:pic>
        <p:nvPicPr>
          <p:cNvPr id="120" name="Shape 120"/>
          <p:cNvPicPr preferRelativeResize="0"/>
          <p:nvPr/>
        </p:nvPicPr>
        <p:blipFill rotWithShape="1">
          <a:blip r:embed="rId4">
            <a:alphaModFix/>
          </a:blip>
          <a:srcRect/>
          <a:stretch/>
        </p:blipFill>
        <p:spPr>
          <a:xfrm>
            <a:off x="3429013" y="1219187"/>
            <a:ext cx="5791211" cy="5791211"/>
          </a:xfrm>
          <a:prstGeom prst="rect">
            <a:avLst/>
          </a:prstGeom>
          <a:noFill/>
          <a:ln>
            <a:noFill/>
          </a:ln>
        </p:spPr>
      </p:pic>
      <p:pic>
        <p:nvPicPr>
          <p:cNvPr id="121" name="Shape 121"/>
          <p:cNvPicPr preferRelativeResize="0"/>
          <p:nvPr/>
        </p:nvPicPr>
        <p:blipFill rotWithShape="1">
          <a:blip r:embed="rId5">
            <a:alphaModFix/>
          </a:blip>
          <a:srcRect/>
          <a:stretch/>
        </p:blipFill>
        <p:spPr>
          <a:xfrm>
            <a:off x="304813" y="4953026"/>
            <a:ext cx="2507857" cy="1676399"/>
          </a:xfrm>
          <a:prstGeom prst="rect">
            <a:avLst/>
          </a:prstGeom>
          <a:noFill/>
          <a:ln>
            <a:noFill/>
          </a:ln>
        </p:spPr>
      </p:pic>
      <p:sp>
        <p:nvSpPr>
          <p:cNvPr id="122" name="Shape 12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lvl="0" rtl="0">
              <a:spcBef>
                <a:spcPts val="0"/>
              </a:spcBef>
              <a:buClr>
                <a:schemeClr val="dk1"/>
              </a:buClr>
              <a:buSzPct val="25000"/>
              <a:buFont typeface="Calibri"/>
              <a:buNone/>
            </a:pPr>
            <a:r>
              <a:rPr lang="en-US"/>
              <a:t>PRACTICAL CHALLENGES FACING MENTAL HEALTH COURTS</a:t>
            </a:r>
          </a:p>
        </p:txBody>
      </p:sp>
      <p:sp>
        <p:nvSpPr>
          <p:cNvPr id="123" name="Shape 123"/>
          <p:cNvSpPr txBox="1">
            <a:spLocks noGrp="1"/>
          </p:cNvSpPr>
          <p:nvPr>
            <p:ph type="body" idx="1"/>
          </p:nvPr>
        </p:nvSpPr>
        <p:spPr>
          <a:xfrm>
            <a:off x="457200" y="1600206"/>
            <a:ext cx="8229600" cy="4525963"/>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a:t>3.How does the MH Court Measure Outcomes and Define Success?</a:t>
            </a:r>
          </a:p>
          <a:p>
            <a:pPr marL="914400" marR="0" lvl="1" indent="-228600" algn="l" rtl="0">
              <a:spcBef>
                <a:spcPts val="0"/>
              </a:spcBef>
              <a:buAutoNum type="alphaLcPeriod"/>
            </a:pPr>
            <a:r>
              <a:rPr lang="en-US"/>
              <a:t>How do we as “the criminal justice system” balance the safety of the public, the rights of the Defendant and the overwhelming needs of these individuals?</a:t>
            </a:r>
          </a:p>
          <a:p>
            <a:pPr marL="914400" marR="0" lvl="1" indent="-228600" algn="l" rtl="0">
              <a:spcBef>
                <a:spcPts val="0"/>
              </a:spcBef>
              <a:buAutoNum type="alphaLcPeriod"/>
            </a:pPr>
            <a:r>
              <a:rPr lang="en-US"/>
              <a:t>How do we or the Court manage the relationships between APS, CBS, Lawyers, BofDD; and avoid the inter-conflict that comes when everyone in the room knows best?</a:t>
            </a:r>
          </a:p>
        </p:txBody>
      </p:sp>
    </p:spTree>
    <p:extLst>
      <p:ext uri="{BB962C8B-B14F-4D97-AF65-F5344CB8AC3E}">
        <p14:creationId xmlns:p14="http://schemas.microsoft.com/office/powerpoint/2010/main" val="349527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0"/>
            <a:ext cx="6172200" cy="1143000"/>
          </a:xfrm>
        </p:spPr>
        <p:txBody>
          <a:bodyPr>
            <a:normAutofit fontScale="90000"/>
          </a:bodyPr>
          <a:lstStyle/>
          <a:p>
            <a:r>
              <a:rPr lang="en-US" b="1" dirty="0" smtClean="0">
                <a:latin typeface="Trebuchet MS" panose="020B0603020202020204" pitchFamily="34" charset="0"/>
              </a:rPr>
              <a:t>Welcome</a:t>
            </a:r>
            <a:r>
              <a:rPr lang="en-US" b="1" dirty="0"/>
              <a:t> </a:t>
            </a:r>
            <a:r>
              <a:rPr lang="en-US" b="1" dirty="0" smtClean="0"/>
              <a:t>to NCCJD’s Webinar</a:t>
            </a:r>
            <a:endParaRPr lang="en-US" b="1" dirty="0"/>
          </a:p>
        </p:txBody>
      </p:sp>
      <p:sp>
        <p:nvSpPr>
          <p:cNvPr id="7" name="Content Placeholder 2"/>
          <p:cNvSpPr>
            <a:spLocks noGrp="1"/>
          </p:cNvSpPr>
          <p:nvPr>
            <p:ph idx="1"/>
          </p:nvPr>
        </p:nvSpPr>
        <p:spPr>
          <a:xfrm>
            <a:off x="1243793" y="1143000"/>
            <a:ext cx="6800850" cy="4495800"/>
          </a:xfrm>
        </p:spPr>
        <p:txBody>
          <a:bodyPr>
            <a:normAutofit fontScale="85000" lnSpcReduction="10000"/>
          </a:bodyPr>
          <a:lstStyle/>
          <a:p>
            <a:pPr lvl="0"/>
            <a:r>
              <a:rPr lang="en-US" dirty="0" smtClean="0">
                <a:latin typeface="Trebuchet MS" panose="020B0603020202020204" pitchFamily="34" charset="0"/>
              </a:rPr>
              <a:t>First time using webex?</a:t>
            </a:r>
          </a:p>
          <a:p>
            <a:pPr lvl="1"/>
            <a:r>
              <a:rPr lang="en-US" dirty="0" smtClean="0">
                <a:latin typeface="Trebuchet MS" panose="020B0603020202020204" pitchFamily="34" charset="0"/>
              </a:rPr>
              <a:t>You can communicate using the </a:t>
            </a:r>
            <a:r>
              <a:rPr lang="en-US" b="1" dirty="0" smtClean="0">
                <a:solidFill>
                  <a:srgbClr val="EA7125"/>
                </a:solidFill>
                <a:effectLst>
                  <a:outerShdw blurRad="38100" dist="38100" dir="2700000" algn="tl">
                    <a:srgbClr val="000000">
                      <a:alpha val="43137"/>
                    </a:srgbClr>
                  </a:outerShdw>
                </a:effectLst>
                <a:latin typeface="Trebuchet MS" panose="020B0603020202020204" pitchFamily="34" charset="0"/>
              </a:rPr>
              <a:t>Chat Box </a:t>
            </a:r>
            <a:r>
              <a:rPr lang="en-US" dirty="0" smtClean="0">
                <a:latin typeface="Trebuchet MS" panose="020B0603020202020204" pitchFamily="34" charset="0"/>
              </a:rPr>
              <a:t>and seek technical assistance if needed.</a:t>
            </a:r>
          </a:p>
          <a:p>
            <a:pPr lvl="1"/>
            <a:r>
              <a:rPr lang="en-US" dirty="0" smtClean="0">
                <a:latin typeface="Trebuchet MS" panose="020B0603020202020204" pitchFamily="34" charset="0"/>
              </a:rPr>
              <a:t>You can type questions about the material presented in the </a:t>
            </a:r>
            <a:r>
              <a:rPr lang="en-US" b="1" dirty="0" smtClean="0">
                <a:solidFill>
                  <a:srgbClr val="EA7125"/>
                </a:solidFill>
                <a:effectLst>
                  <a:outerShdw blurRad="38100" dist="38100" dir="2700000" algn="tl">
                    <a:srgbClr val="000000">
                      <a:alpha val="43137"/>
                    </a:srgbClr>
                  </a:outerShdw>
                </a:effectLst>
                <a:latin typeface="Trebuchet MS" panose="020B0603020202020204" pitchFamily="34" charset="0"/>
              </a:rPr>
              <a:t>Q&amp;A</a:t>
            </a:r>
            <a:r>
              <a:rPr lang="en-US" dirty="0" smtClean="0">
                <a:solidFill>
                  <a:srgbClr val="EA7125"/>
                </a:solidFill>
                <a:latin typeface="Trebuchet MS" panose="020B0603020202020204" pitchFamily="34" charset="0"/>
              </a:rPr>
              <a:t> </a:t>
            </a:r>
            <a:r>
              <a:rPr lang="en-US" dirty="0" smtClean="0">
                <a:latin typeface="Trebuchet MS" panose="020B0603020202020204" pitchFamily="34" charset="0"/>
              </a:rPr>
              <a:t>section.</a:t>
            </a:r>
          </a:p>
          <a:p>
            <a:pPr lvl="1"/>
            <a:r>
              <a:rPr lang="en-US" dirty="0" smtClean="0"/>
              <a:t>Use this link for live captioning: </a:t>
            </a:r>
            <a:r>
              <a:rPr lang="en-US" dirty="0">
                <a:hlinkClick r:id="rId3"/>
              </a:rPr>
              <a:t>http://</a:t>
            </a:r>
            <a:r>
              <a:rPr lang="en-US" dirty="0" smtClean="0">
                <a:hlinkClick r:id="rId3"/>
              </a:rPr>
              <a:t>west.caption-viewer.com/nfdgaagb</a:t>
            </a:r>
            <a:r>
              <a:rPr lang="en-US" dirty="0" smtClean="0"/>
              <a:t>  </a:t>
            </a:r>
          </a:p>
          <a:p>
            <a:pPr lvl="1"/>
            <a:r>
              <a:rPr lang="en-US" dirty="0" smtClean="0">
                <a:latin typeface="Trebuchet MS" panose="020B0603020202020204" pitchFamily="34" charset="0"/>
              </a:rPr>
              <a:t>Today’s webinar will be </a:t>
            </a:r>
            <a:r>
              <a:rPr lang="en-US" b="1" dirty="0" smtClean="0">
                <a:solidFill>
                  <a:srgbClr val="EA7125"/>
                </a:solidFill>
                <a:effectLst>
                  <a:outerShdw blurRad="38100" dist="38100" dir="2700000" algn="tl">
                    <a:srgbClr val="000000">
                      <a:alpha val="43137"/>
                    </a:srgbClr>
                  </a:outerShdw>
                </a:effectLst>
                <a:latin typeface="Trebuchet MS" panose="020B0603020202020204" pitchFamily="34" charset="0"/>
              </a:rPr>
              <a:t>recorded and archived </a:t>
            </a:r>
            <a:r>
              <a:rPr lang="en-US" dirty="0" smtClean="0">
                <a:latin typeface="Trebuchet MS" panose="020B0603020202020204" pitchFamily="34" charset="0"/>
              </a:rPr>
              <a:t>on the NCCJD website. Please keep this in mind when sharing information and experiences during the webinar.</a:t>
            </a:r>
          </a:p>
          <a:p>
            <a:pPr lvl="1"/>
            <a:endParaRPr lang="en-US" dirty="0" smtClean="0">
              <a:latin typeface="Trebuchet MS" panose="020B0603020202020204" pitchFamily="34" charset="0"/>
            </a:endParaRPr>
          </a:p>
          <a:p>
            <a:pPr lvl="1">
              <a:buNone/>
            </a:pPr>
            <a:endParaRPr lang="en-US" dirty="0" smtClean="0">
              <a:latin typeface="Trebuchet MS" panose="020B0603020202020204" pitchFamily="34" charset="0"/>
            </a:endParaRPr>
          </a:p>
        </p:txBody>
      </p:sp>
    </p:spTree>
    <p:extLst>
      <p:ext uri="{BB962C8B-B14F-4D97-AF65-F5344CB8AC3E}">
        <p14:creationId xmlns:p14="http://schemas.microsoft.com/office/powerpoint/2010/main" val="13934944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a:spcBef>
                <a:spcPts val="0"/>
              </a:spcBef>
              <a:buClr>
                <a:schemeClr val="dk1"/>
              </a:buClr>
              <a:buSzPct val="25000"/>
              <a:buFont typeface="Calibri"/>
              <a:buNone/>
            </a:pPr>
            <a:r>
              <a:rPr lang="en-US"/>
              <a:t>PRACTICAL CHALLENGES FACING MENTAL HEALTH COURTS</a:t>
            </a:r>
          </a:p>
        </p:txBody>
      </p:sp>
      <p:sp>
        <p:nvSpPr>
          <p:cNvPr id="130" name="Shape 130"/>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lvl="0">
              <a:spcBef>
                <a:spcPts val="0"/>
              </a:spcBef>
              <a:buNone/>
            </a:pPr>
            <a:r>
              <a:rPr lang="en-US" dirty="0"/>
              <a:t>4. FINALLY AND MOST IMPORTANTLY: WHO IS FOOTING THE BILL?</a:t>
            </a:r>
          </a:p>
          <a:p>
            <a:pPr marL="914400" lvl="1" indent="-228600" rtl="0">
              <a:spcBef>
                <a:spcPts val="0"/>
              </a:spcBef>
              <a:buAutoNum type="alphaLcPeriod"/>
            </a:pPr>
            <a:r>
              <a:rPr lang="en-US" dirty="0"/>
              <a:t>Guardianships? Establishment of SSDI? </a:t>
            </a:r>
          </a:p>
          <a:p>
            <a:pPr marL="914400" lvl="1" indent="-228600" rtl="0">
              <a:spcBef>
                <a:spcPts val="0"/>
              </a:spcBef>
              <a:buAutoNum type="alphaLcPeriod"/>
            </a:pPr>
            <a:r>
              <a:rPr lang="en-US" dirty="0"/>
              <a:t>Stability: Work, Home, Routine? Who is responsible?</a:t>
            </a:r>
          </a:p>
          <a:p>
            <a:pPr marL="914400" lvl="1" indent="-228600" rtl="0">
              <a:spcBef>
                <a:spcPts val="0"/>
              </a:spcBef>
              <a:buAutoNum type="alphaLcPeriod"/>
            </a:pPr>
            <a:r>
              <a:rPr lang="en-US" i="1" dirty="0" err="1"/>
              <a:t>Ake</a:t>
            </a:r>
            <a:r>
              <a:rPr lang="en-US" i="1" dirty="0"/>
              <a:t> v. Oklahoma </a:t>
            </a:r>
            <a:r>
              <a:rPr lang="en-US" dirty="0"/>
              <a:t>Expert Fees Motions: neuropsychologists, psychologists, psychiatrists, professors and scientists</a:t>
            </a:r>
          </a:p>
          <a:p>
            <a:pPr marL="914400" lvl="1" indent="-228600" rtl="0">
              <a:spcBef>
                <a:spcPts val="0"/>
              </a:spcBef>
              <a:buAutoNum type="alphaLcPeriod"/>
            </a:pPr>
            <a:r>
              <a:rPr lang="en-US" dirty="0"/>
              <a:t>DEFENDING YOUR CLIENT FIRST AND FOREMOST</a:t>
            </a:r>
          </a:p>
        </p:txBody>
      </p:sp>
    </p:spTree>
    <p:extLst>
      <p:ext uri="{BB962C8B-B14F-4D97-AF65-F5344CB8AC3E}">
        <p14:creationId xmlns:p14="http://schemas.microsoft.com/office/powerpoint/2010/main" val="995027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3429000" y="1219188"/>
            <a:ext cx="5791212" cy="5791212"/>
          </a:xfrm>
          <a:prstGeom prst="rect">
            <a:avLst/>
          </a:prstGeom>
        </p:spPr>
      </p:pic>
      <p:pic>
        <p:nvPicPr>
          <p:cNvPr id="4" name="Picture 5"/>
          <p:cNvPicPr>
            <a:picLocks noChangeAspect="1" noChangeArrowheads="1"/>
          </p:cNvPicPr>
          <p:nvPr/>
        </p:nvPicPr>
        <p:blipFill>
          <a:blip r:embed="rId4" cstate="print"/>
          <a:srcRect/>
          <a:stretch>
            <a:fillRect/>
          </a:stretch>
        </p:blipFill>
        <p:spPr bwMode="auto">
          <a:xfrm>
            <a:off x="304801" y="4953000"/>
            <a:ext cx="2507858" cy="1676400"/>
          </a:xfrm>
          <a:prstGeom prst="rect">
            <a:avLst/>
          </a:prstGeom>
          <a:noFill/>
          <a:ln w="9525">
            <a:noFill/>
            <a:miter lim="800000"/>
            <a:headEnd/>
            <a:tailEnd/>
          </a:ln>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65448" y="6317342"/>
            <a:ext cx="1721365" cy="448907"/>
          </a:xfrm>
          <a:prstGeom prst="rect">
            <a:avLst/>
          </a:prstGeom>
        </p:spPr>
      </p:pic>
      <p:sp>
        <p:nvSpPr>
          <p:cNvPr id="2" name="Title 1"/>
          <p:cNvSpPr>
            <a:spLocks noGrp="1"/>
          </p:cNvSpPr>
          <p:nvPr>
            <p:ph type="ctrTitle"/>
          </p:nvPr>
        </p:nvSpPr>
        <p:spPr>
          <a:xfrm>
            <a:off x="685800" y="1295400"/>
            <a:ext cx="7772400" cy="1619250"/>
          </a:xfrm>
        </p:spPr>
        <p:txBody>
          <a:bodyPr>
            <a:normAutofit fontScale="90000"/>
          </a:bodyPr>
          <a:lstStyle/>
          <a:p>
            <a:r>
              <a:rPr lang="en-US" i="1" dirty="0" smtClean="0"/>
              <a:t>Cuyahoga County Common Pleas</a:t>
            </a:r>
            <a:br>
              <a:rPr lang="en-US" i="1" dirty="0" smtClean="0"/>
            </a:br>
            <a:r>
              <a:rPr lang="en-US" sz="3100" i="1" dirty="0" smtClean="0"/>
              <a:t>Mental Health and Developmental Disabilities Court</a:t>
            </a:r>
            <a:endParaRPr lang="en-US" sz="3100" b="1" i="1" dirty="0"/>
          </a:p>
        </p:txBody>
      </p:sp>
      <p:sp>
        <p:nvSpPr>
          <p:cNvPr id="3" name="Subtitle 2"/>
          <p:cNvSpPr>
            <a:spLocks noGrp="1"/>
          </p:cNvSpPr>
          <p:nvPr>
            <p:ph type="subTitle" idx="1"/>
          </p:nvPr>
        </p:nvSpPr>
        <p:spPr>
          <a:xfrm>
            <a:off x="1371600" y="3124200"/>
            <a:ext cx="6400800" cy="1752600"/>
          </a:xfrm>
        </p:spPr>
        <p:txBody>
          <a:bodyPr>
            <a:normAutofit/>
          </a:bodyPr>
          <a:lstStyle/>
          <a:p>
            <a:r>
              <a:rPr lang="en-US" sz="2800" dirty="0" smtClean="0"/>
              <a:t>Meghan Patton</a:t>
            </a:r>
          </a:p>
          <a:p>
            <a:r>
              <a:rPr lang="en-US" sz="2800" dirty="0" smtClean="0"/>
              <a:t>MHDD Court Coordinator</a:t>
            </a:r>
          </a:p>
        </p:txBody>
      </p:sp>
    </p:spTree>
    <p:extLst>
      <p:ext uri="{BB962C8B-B14F-4D97-AF65-F5344CB8AC3E}">
        <p14:creationId xmlns:p14="http://schemas.microsoft.com/office/powerpoint/2010/main" val="18739863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National and Local Perspective</a:t>
            </a:r>
          </a:p>
        </p:txBody>
      </p:sp>
      <p:sp>
        <p:nvSpPr>
          <p:cNvPr id="3" name="Content Placeholder 2"/>
          <p:cNvSpPr>
            <a:spLocks noGrp="1"/>
          </p:cNvSpPr>
          <p:nvPr>
            <p:ph idx="1"/>
          </p:nvPr>
        </p:nvSpPr>
        <p:spPr>
          <a:xfrm>
            <a:off x="457200" y="1143000"/>
            <a:ext cx="8229600" cy="4525963"/>
          </a:xfrm>
        </p:spPr>
        <p:txBody>
          <a:bodyPr>
            <a:normAutofit fontScale="55000" lnSpcReduction="20000"/>
          </a:bodyPr>
          <a:lstStyle/>
          <a:p>
            <a:pPr marL="114300" indent="0" algn="ctr">
              <a:buNone/>
            </a:pPr>
            <a:r>
              <a:rPr lang="en-US" b="1" dirty="0"/>
              <a:t>Mental Health Courts were created largely in response to the increasing numbers of defendants with serious mental illness entangled in the criminal justice system.</a:t>
            </a:r>
          </a:p>
          <a:p>
            <a:pPr marL="114300" indent="0" algn="ctr">
              <a:buNone/>
            </a:pPr>
            <a:endParaRPr lang="en-US" b="1" dirty="0"/>
          </a:p>
          <a:p>
            <a:pPr>
              <a:buFont typeface="Wingdings" panose="05000000000000000000" pitchFamily="2" charset="2"/>
              <a:buChar char="Ø"/>
            </a:pPr>
            <a:r>
              <a:rPr lang="en-US" dirty="0"/>
              <a:t>When mental health facilities </a:t>
            </a:r>
            <a:r>
              <a:rPr lang="en-US" b="1" dirty="0"/>
              <a:t>disappeared </a:t>
            </a:r>
            <a:r>
              <a:rPr lang="en-US" dirty="0"/>
              <a:t>in the 1980s and 1990s, law enforcement departments, jails, and prisons, became de facto service providers to persons with mental illness.</a:t>
            </a:r>
          </a:p>
          <a:p>
            <a:pPr marL="114300" indent="0">
              <a:buNone/>
            </a:pPr>
            <a:endParaRPr lang="en-US" dirty="0"/>
          </a:p>
          <a:p>
            <a:pPr>
              <a:buFont typeface="Wingdings" panose="05000000000000000000" pitchFamily="2" charset="2"/>
              <a:buChar char="Ø"/>
            </a:pPr>
            <a:r>
              <a:rPr lang="en-US" dirty="0"/>
              <a:t>Authoritative research estimates that approximately </a:t>
            </a:r>
            <a:r>
              <a:rPr lang="en-US" b="1" dirty="0"/>
              <a:t>800,000 </a:t>
            </a:r>
            <a:r>
              <a:rPr lang="en-US" dirty="0"/>
              <a:t>persons with serious mental illness are admitted annually to U.S. jails. </a:t>
            </a:r>
          </a:p>
          <a:p>
            <a:pPr>
              <a:buFont typeface="Wingdings" panose="05000000000000000000" pitchFamily="2" charset="2"/>
              <a:buChar char="Ø"/>
            </a:pPr>
            <a:endParaRPr lang="en-US" dirty="0"/>
          </a:p>
          <a:p>
            <a:pPr>
              <a:buFont typeface="Wingdings" panose="05000000000000000000" pitchFamily="2" charset="2"/>
              <a:buChar char="Ø"/>
            </a:pPr>
            <a:r>
              <a:rPr lang="en-US" dirty="0"/>
              <a:t>Presently, more than </a:t>
            </a:r>
            <a:r>
              <a:rPr lang="en-US" b="1" dirty="0"/>
              <a:t>10,500 inmates in Ohio prisons suffer from mental illness</a:t>
            </a:r>
            <a:r>
              <a:rPr lang="en-US" dirty="0"/>
              <a:t>: More than 1 in 5 have a diagnosable mental illness and </a:t>
            </a:r>
            <a:r>
              <a:rPr lang="en-US" b="1" dirty="0"/>
              <a:t>1 in 12 has a serious and persistent condition</a:t>
            </a:r>
            <a:r>
              <a:rPr lang="en-US" dirty="0"/>
              <a:t>. </a:t>
            </a:r>
          </a:p>
          <a:p>
            <a:pPr>
              <a:buFont typeface="Wingdings" panose="05000000000000000000" pitchFamily="2" charset="2"/>
              <a:buChar char="Ø"/>
            </a:pPr>
            <a:endParaRPr lang="en-US" dirty="0"/>
          </a:p>
          <a:p>
            <a:pPr>
              <a:buFont typeface="Wingdings" panose="05000000000000000000" pitchFamily="2" charset="2"/>
              <a:buChar char="Ø"/>
            </a:pPr>
            <a:r>
              <a:rPr lang="en-US" dirty="0"/>
              <a:t>There are </a:t>
            </a:r>
            <a:r>
              <a:rPr lang="en-US" b="1" dirty="0"/>
              <a:t>10 times </a:t>
            </a:r>
            <a:r>
              <a:rPr lang="en-US" dirty="0"/>
              <a:t>as many mentally ill inmates as there are patients in Ohio’s 6 psychiatric hospitals.   </a:t>
            </a:r>
          </a:p>
          <a:p>
            <a:endParaRPr lang="en-US" dirty="0"/>
          </a:p>
        </p:txBody>
      </p:sp>
    </p:spTree>
    <p:extLst>
      <p:ext uri="{BB962C8B-B14F-4D97-AF65-F5344CB8AC3E}">
        <p14:creationId xmlns:p14="http://schemas.microsoft.com/office/powerpoint/2010/main" val="29527721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What is the </a:t>
            </a:r>
            <a:r>
              <a:rPr lang="en-US" dirty="0" smtClean="0"/>
              <a:t>Role </a:t>
            </a:r>
            <a:r>
              <a:rPr lang="en-US" dirty="0"/>
              <a:t>of </a:t>
            </a:r>
            <a:br>
              <a:rPr lang="en-US" dirty="0"/>
            </a:br>
            <a:r>
              <a:rPr lang="en-US" dirty="0"/>
              <a:t>Mental Health Court?</a:t>
            </a:r>
          </a:p>
        </p:txBody>
      </p:sp>
      <p:sp>
        <p:nvSpPr>
          <p:cNvPr id="3" name="Content Placeholder 2"/>
          <p:cNvSpPr>
            <a:spLocks noGrp="1"/>
          </p:cNvSpPr>
          <p:nvPr>
            <p:ph idx="1"/>
          </p:nvPr>
        </p:nvSpPr>
        <p:spPr>
          <a:xfrm>
            <a:off x="457200" y="1295400"/>
            <a:ext cx="8229600" cy="4525963"/>
          </a:xfrm>
        </p:spPr>
        <p:txBody>
          <a:bodyPr>
            <a:normAutofit fontScale="70000" lnSpcReduction="20000"/>
          </a:bodyPr>
          <a:lstStyle/>
          <a:p>
            <a:pPr marL="114300" indent="0" algn="ctr">
              <a:buNone/>
            </a:pPr>
            <a:r>
              <a:rPr lang="en-US" dirty="0"/>
              <a:t>The role of Mental Health Courts is to protect the public by addressing the mental illness (and in our case developmental disability of a defendant) that contributed to the criminal act.</a:t>
            </a:r>
          </a:p>
          <a:p>
            <a:pPr marL="114300" indent="0">
              <a:buNone/>
            </a:pPr>
            <a:endParaRPr lang="en-US" dirty="0"/>
          </a:p>
          <a:p>
            <a:pPr lvl="1"/>
            <a:r>
              <a:rPr lang="en-US" dirty="0"/>
              <a:t>Break the cycle of the mentally ill / DD being entangled by the criminal justice system by expanding and focusing on community-based solutions.</a:t>
            </a:r>
          </a:p>
          <a:p>
            <a:pPr marL="411480" lvl="1" indent="0">
              <a:buNone/>
            </a:pPr>
            <a:endParaRPr lang="en-US" dirty="0"/>
          </a:p>
          <a:p>
            <a:pPr lvl="1"/>
            <a:r>
              <a:rPr lang="en-US" dirty="0"/>
              <a:t>Provide effective and therapeutic options for the defendant rather than punitive sanctions.  </a:t>
            </a:r>
          </a:p>
          <a:p>
            <a:pPr marL="411480" lvl="1" indent="0">
              <a:buNone/>
            </a:pPr>
            <a:endParaRPr lang="en-US" dirty="0"/>
          </a:p>
          <a:p>
            <a:pPr lvl="1"/>
            <a:r>
              <a:rPr lang="en-US" dirty="0"/>
              <a:t>Invest in intensive treatment modalities that assist the defendant to address their mental illness, disabilities, drug abuse, lack of housing and employment, criminal thinking, and other </a:t>
            </a:r>
            <a:r>
              <a:rPr lang="en-US" dirty="0" err="1"/>
              <a:t>crimogenic</a:t>
            </a:r>
            <a:r>
              <a:rPr lang="en-US" dirty="0"/>
              <a:t> needs. </a:t>
            </a:r>
          </a:p>
          <a:p>
            <a:endParaRPr lang="en-US" dirty="0"/>
          </a:p>
        </p:txBody>
      </p:sp>
    </p:spTree>
    <p:extLst>
      <p:ext uri="{BB962C8B-B14F-4D97-AF65-F5344CB8AC3E}">
        <p14:creationId xmlns:p14="http://schemas.microsoft.com/office/powerpoint/2010/main" val="3739616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5448" y="6317342"/>
            <a:ext cx="1721365" cy="448907"/>
          </a:xfrm>
          <a:prstGeom prst="rect">
            <a:avLst/>
          </a:prstGeom>
        </p:spPr>
      </p:pic>
      <p:pic>
        <p:nvPicPr>
          <p:cNvPr id="5" name="Picture 4"/>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3429000" y="1219188"/>
            <a:ext cx="5791212" cy="5791212"/>
          </a:xfrm>
          <a:prstGeom prst="rect">
            <a:avLst/>
          </a:prstGeom>
        </p:spPr>
      </p:pic>
      <p:pic>
        <p:nvPicPr>
          <p:cNvPr id="4" name="Picture 5"/>
          <p:cNvPicPr>
            <a:picLocks noChangeAspect="1" noChangeArrowheads="1"/>
          </p:cNvPicPr>
          <p:nvPr/>
        </p:nvPicPr>
        <p:blipFill>
          <a:blip r:embed="rId4" cstate="print"/>
          <a:srcRect/>
          <a:stretch>
            <a:fillRect/>
          </a:stretch>
        </p:blipFill>
        <p:spPr bwMode="auto">
          <a:xfrm>
            <a:off x="304801" y="4953000"/>
            <a:ext cx="2507858" cy="1676400"/>
          </a:xfrm>
          <a:prstGeom prst="rect">
            <a:avLst/>
          </a:prstGeom>
          <a:noFill/>
          <a:ln w="9525">
            <a:noFill/>
            <a:miter lim="800000"/>
            <a:headEnd/>
            <a:tailEnd/>
          </a:ln>
        </p:spPr>
      </p:pic>
      <p:sp>
        <p:nvSpPr>
          <p:cNvPr id="2" name="Title 1"/>
          <p:cNvSpPr>
            <a:spLocks noGrp="1"/>
          </p:cNvSpPr>
          <p:nvPr>
            <p:ph type="title"/>
          </p:nvPr>
        </p:nvSpPr>
        <p:spPr>
          <a:xfrm>
            <a:off x="457200" y="0"/>
            <a:ext cx="8229600" cy="1143000"/>
          </a:xfrm>
        </p:spPr>
        <p:txBody>
          <a:bodyPr>
            <a:noAutofit/>
          </a:bodyPr>
          <a:lstStyle/>
          <a:p>
            <a:r>
              <a:rPr lang="en-US" sz="3200" dirty="0"/>
              <a:t>Mental Health and Developmental Disabilities (MHDD) Court History</a:t>
            </a:r>
          </a:p>
        </p:txBody>
      </p:sp>
      <p:sp>
        <p:nvSpPr>
          <p:cNvPr id="3" name="Content Placeholder 2"/>
          <p:cNvSpPr>
            <a:spLocks noGrp="1"/>
          </p:cNvSpPr>
          <p:nvPr>
            <p:ph idx="1"/>
          </p:nvPr>
        </p:nvSpPr>
        <p:spPr>
          <a:xfrm>
            <a:off x="457200" y="1295400"/>
            <a:ext cx="8229600" cy="4525963"/>
          </a:xfrm>
        </p:spPr>
        <p:txBody>
          <a:bodyPr>
            <a:normAutofit fontScale="85000" lnSpcReduction="10000"/>
          </a:bodyPr>
          <a:lstStyle/>
          <a:p>
            <a:pPr marL="617220" lvl="1" indent="-342900">
              <a:buFont typeface="Wingdings" panose="05000000000000000000" pitchFamily="2" charset="2"/>
              <a:buChar char="Ø"/>
            </a:pPr>
            <a:r>
              <a:rPr lang="en-US" sz="1800" b="1" dirty="0"/>
              <a:t>1980s</a:t>
            </a:r>
            <a:r>
              <a:rPr lang="en-US" sz="1800" dirty="0"/>
              <a:t>: Due to increased numbers of defendants suffering from MH and DD issues in the criminal justice system, the Cuyahoga County’s Probation Department created the MDO (mentally disorder offenders) and MRO (mentally retarded offenders) supervision units.</a:t>
            </a:r>
          </a:p>
          <a:p>
            <a:pPr marL="274320" lvl="1" indent="0">
              <a:buNone/>
            </a:pPr>
            <a:endParaRPr lang="en-US" sz="1800" dirty="0"/>
          </a:p>
          <a:p>
            <a:pPr marL="617220" lvl="1" indent="-342900">
              <a:buFont typeface="Wingdings" panose="05000000000000000000" pitchFamily="2" charset="2"/>
              <a:buChar char="Ø"/>
            </a:pPr>
            <a:r>
              <a:rPr lang="en-US" sz="1800" b="1" dirty="0"/>
              <a:t>2002</a:t>
            </a:r>
            <a:r>
              <a:rPr lang="en-US" sz="1800" dirty="0"/>
              <a:t>: Suburban court partners and community stakeholders created the </a:t>
            </a:r>
            <a:r>
              <a:rPr lang="en-US" sz="1800" i="1" dirty="0"/>
              <a:t>Mental Health Initiative</a:t>
            </a:r>
            <a:r>
              <a:rPr lang="en-US" sz="1800" dirty="0"/>
              <a:t>.  This collaboration was to identify existing programs and services, identify gaps, expand resources, enhance communication and training that serves the MHDD population.</a:t>
            </a:r>
          </a:p>
          <a:p>
            <a:pPr marL="617220" lvl="1" indent="-342900">
              <a:buFont typeface="Wingdings" panose="05000000000000000000" pitchFamily="2" charset="2"/>
              <a:buChar char="Ø"/>
            </a:pPr>
            <a:endParaRPr lang="en-US" sz="1800" dirty="0"/>
          </a:p>
          <a:p>
            <a:pPr marL="617220" lvl="1" indent="-342900">
              <a:buFont typeface="Wingdings" panose="05000000000000000000" pitchFamily="2" charset="2"/>
              <a:buChar char="Ø"/>
            </a:pPr>
            <a:r>
              <a:rPr lang="en-US" sz="1800" b="1" dirty="0"/>
              <a:t>June 9, 2003</a:t>
            </a:r>
            <a:r>
              <a:rPr lang="en-US" sz="1800" dirty="0"/>
              <a:t>: The Cuyahoga County Common Pleas Court established the MHDD Court after gaining knowledge and planning from the </a:t>
            </a:r>
            <a:r>
              <a:rPr lang="en-US" sz="1800" i="1" dirty="0"/>
              <a:t>MH Initiative</a:t>
            </a:r>
            <a:r>
              <a:rPr lang="en-US" sz="1800" dirty="0"/>
              <a:t>. Amendments were made to the Local Rules to include the changes (30, 30.1, and 33). </a:t>
            </a:r>
          </a:p>
          <a:p>
            <a:pPr marL="617220" lvl="1" indent="-342900">
              <a:buFont typeface="Wingdings" panose="05000000000000000000" pitchFamily="2" charset="2"/>
              <a:buChar char="Ø"/>
            </a:pPr>
            <a:endParaRPr lang="en-US" sz="1800" dirty="0"/>
          </a:p>
          <a:p>
            <a:pPr marL="617220" lvl="1" indent="-342900">
              <a:buFont typeface="Wingdings" panose="05000000000000000000" pitchFamily="2" charset="2"/>
              <a:buChar char="Ø"/>
            </a:pPr>
            <a:r>
              <a:rPr lang="en-US" sz="1800" b="1" dirty="0"/>
              <a:t>Late 2000s</a:t>
            </a:r>
            <a:r>
              <a:rPr lang="en-US" sz="1800" dirty="0"/>
              <a:t>: The MDO and MRO probation units were renamed the Mental Health and Developmental Disabilities probation unit as a way to promote appropriate terminology for the community it represents.</a:t>
            </a:r>
          </a:p>
          <a:p>
            <a:pPr marL="274320" lvl="1" indent="0">
              <a:buNone/>
            </a:pPr>
            <a:endParaRPr lang="en-US" sz="1800" dirty="0"/>
          </a:p>
          <a:p>
            <a:pPr marL="617220" lvl="1" indent="-342900">
              <a:buFont typeface="Wingdings" panose="05000000000000000000" pitchFamily="2" charset="2"/>
              <a:buChar char="Ø"/>
            </a:pPr>
            <a:r>
              <a:rPr lang="en-US" sz="1800" b="1" dirty="0"/>
              <a:t>2015-2016</a:t>
            </a:r>
            <a:r>
              <a:rPr lang="en-US" sz="1800" dirty="0"/>
              <a:t>: MHDD Court will apply for Supreme Court’s Specialized Docket Certification and begin to analyze court outcomes with the assistance of Case Western Reserve University. </a:t>
            </a:r>
          </a:p>
          <a:p>
            <a:endParaRPr lang="en-US" dirty="0"/>
          </a:p>
        </p:txBody>
      </p:sp>
    </p:spTree>
    <p:extLst>
      <p:ext uri="{BB962C8B-B14F-4D97-AF65-F5344CB8AC3E}">
        <p14:creationId xmlns:p14="http://schemas.microsoft.com/office/powerpoint/2010/main" val="20566105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5448" y="6317342"/>
            <a:ext cx="1721365" cy="448907"/>
          </a:xfrm>
          <a:prstGeom prst="rect">
            <a:avLst/>
          </a:prstGeom>
        </p:spPr>
      </p:pic>
      <p:pic>
        <p:nvPicPr>
          <p:cNvPr id="5" name="Picture 4"/>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3429000" y="1219188"/>
            <a:ext cx="5791212" cy="5791212"/>
          </a:xfrm>
          <a:prstGeom prst="rect">
            <a:avLst/>
          </a:prstGeom>
        </p:spPr>
      </p:pic>
      <p:pic>
        <p:nvPicPr>
          <p:cNvPr id="4" name="Picture 5"/>
          <p:cNvPicPr>
            <a:picLocks noChangeAspect="1" noChangeArrowheads="1"/>
          </p:cNvPicPr>
          <p:nvPr/>
        </p:nvPicPr>
        <p:blipFill>
          <a:blip r:embed="rId4" cstate="print"/>
          <a:srcRect/>
          <a:stretch>
            <a:fillRect/>
          </a:stretch>
        </p:blipFill>
        <p:spPr bwMode="auto">
          <a:xfrm>
            <a:off x="304801" y="4953000"/>
            <a:ext cx="2507858" cy="1676400"/>
          </a:xfrm>
          <a:prstGeom prst="rect">
            <a:avLst/>
          </a:prstGeom>
          <a:noFill/>
          <a:ln w="9525">
            <a:noFill/>
            <a:miter lim="800000"/>
            <a:headEnd/>
            <a:tailEnd/>
          </a:ln>
        </p:spPr>
      </p:pic>
      <p:sp>
        <p:nvSpPr>
          <p:cNvPr id="2" name="Title 1"/>
          <p:cNvSpPr>
            <a:spLocks noGrp="1"/>
          </p:cNvSpPr>
          <p:nvPr>
            <p:ph type="title"/>
          </p:nvPr>
        </p:nvSpPr>
        <p:spPr>
          <a:xfrm>
            <a:off x="457200" y="274638"/>
            <a:ext cx="8229600" cy="715962"/>
          </a:xfrm>
        </p:spPr>
        <p:txBody>
          <a:bodyPr>
            <a:normAutofit fontScale="90000"/>
          </a:bodyPr>
          <a:lstStyle/>
          <a:p>
            <a:r>
              <a:rPr lang="en-US" dirty="0" smtClean="0"/>
              <a:t/>
            </a:r>
            <a:br>
              <a:rPr lang="en-US" dirty="0" smtClean="0"/>
            </a:br>
            <a:r>
              <a:rPr lang="en-US" dirty="0" smtClean="0"/>
              <a:t>MHDD </a:t>
            </a:r>
            <a:r>
              <a:rPr lang="en-US" dirty="0"/>
              <a:t>Court’s Mission </a:t>
            </a:r>
            <a:r>
              <a:rPr lang="en-US" dirty="0" smtClean="0"/>
              <a:t>Statement</a:t>
            </a:r>
            <a:br>
              <a:rPr lang="en-US" dirty="0" smtClean="0"/>
            </a:br>
            <a:endParaRPr lang="en-US" dirty="0"/>
          </a:p>
        </p:txBody>
      </p:sp>
      <p:sp>
        <p:nvSpPr>
          <p:cNvPr id="3" name="Content Placeholder 2"/>
          <p:cNvSpPr>
            <a:spLocks noGrp="1"/>
          </p:cNvSpPr>
          <p:nvPr>
            <p:ph idx="1"/>
          </p:nvPr>
        </p:nvSpPr>
        <p:spPr>
          <a:xfrm>
            <a:off x="457200" y="1219189"/>
            <a:ext cx="8229600" cy="4906975"/>
          </a:xfrm>
        </p:spPr>
        <p:txBody>
          <a:bodyPr>
            <a:normAutofit fontScale="70000" lnSpcReduction="20000"/>
          </a:bodyPr>
          <a:lstStyle/>
          <a:p>
            <a:pPr marL="0" indent="0" algn="ctr">
              <a:buNone/>
            </a:pPr>
            <a:r>
              <a:rPr lang="en-US" u="sng" dirty="0" smtClean="0">
                <a:effectLst>
                  <a:outerShdw blurRad="38100" dist="38100" dir="2700000" algn="tl">
                    <a:srgbClr val="000000">
                      <a:alpha val="43137"/>
                    </a:srgbClr>
                  </a:outerShdw>
                </a:effectLst>
              </a:rPr>
              <a:t>Mission </a:t>
            </a:r>
            <a:r>
              <a:rPr lang="en-US" u="sng" dirty="0">
                <a:effectLst>
                  <a:outerShdw blurRad="38100" dist="38100" dir="2700000" algn="tl">
                    <a:srgbClr val="000000">
                      <a:alpha val="43137"/>
                    </a:srgbClr>
                  </a:outerShdw>
                </a:effectLst>
              </a:rPr>
              <a:t>Statement</a:t>
            </a:r>
          </a:p>
          <a:p>
            <a:pPr marL="0" indent="0" algn="just">
              <a:buNone/>
            </a:pPr>
            <a:r>
              <a:rPr lang="en-US" i="1" dirty="0"/>
              <a:t>“The mission of the Mental Health and Developmental Disabilities Court is to </a:t>
            </a:r>
            <a:r>
              <a:rPr lang="en-US" b="1" i="1" dirty="0"/>
              <a:t>promote early identification </a:t>
            </a:r>
            <a:r>
              <a:rPr lang="en-US" i="1" dirty="0"/>
              <a:t>of defendants with severe mental health and/or developmental disabilities in order to promote coordination and cooperation among law enforcement, jails, community treatment providers, attorneys, and courts for defendants during the legal process and achieve outcomes that both </a:t>
            </a:r>
            <a:r>
              <a:rPr lang="en-US" b="1" i="1" dirty="0"/>
              <a:t>protect society </a:t>
            </a:r>
            <a:r>
              <a:rPr lang="en-US" i="1" dirty="0"/>
              <a:t>and </a:t>
            </a:r>
            <a:r>
              <a:rPr lang="en-US" b="1" i="1" dirty="0"/>
              <a:t>support mental health care and disability needs </a:t>
            </a:r>
            <a:r>
              <a:rPr lang="en-US" i="1" dirty="0"/>
              <a:t>of the defendant</a:t>
            </a:r>
            <a:r>
              <a:rPr lang="en-US" i="1" dirty="0" smtClean="0"/>
              <a:t>.”</a:t>
            </a:r>
            <a:endParaRPr lang="en-US" i="1" dirty="0"/>
          </a:p>
          <a:p>
            <a:pPr marL="0" indent="0" algn="ctr">
              <a:buNone/>
            </a:pPr>
            <a:r>
              <a:rPr lang="en-US" sz="2600" b="1" u="sng" dirty="0">
                <a:effectLst>
                  <a:outerShdw blurRad="38100" dist="38100" dir="2700000" algn="tl">
                    <a:srgbClr val="000000">
                      <a:alpha val="43137"/>
                    </a:srgbClr>
                  </a:outerShdw>
                </a:effectLst>
              </a:rPr>
              <a:t>MHDD Court Goals</a:t>
            </a:r>
          </a:p>
          <a:p>
            <a:pPr marL="0" indent="0" algn="just">
              <a:buNone/>
            </a:pPr>
            <a:r>
              <a:rPr lang="en-US" sz="2000" dirty="0"/>
              <a:t>1. Increase community safety for Cuyahoga County.</a:t>
            </a:r>
          </a:p>
          <a:p>
            <a:pPr marL="0" indent="0" algn="just">
              <a:buNone/>
            </a:pPr>
            <a:r>
              <a:rPr lang="en-US" sz="2000" dirty="0"/>
              <a:t>2. Improve continuum of programming.</a:t>
            </a:r>
          </a:p>
          <a:p>
            <a:pPr marL="0" indent="0" algn="just">
              <a:buNone/>
            </a:pPr>
            <a:r>
              <a:rPr lang="en-US" sz="2000" dirty="0"/>
              <a:t>3. Continue and increase collaboration with community agencies and partnerships.</a:t>
            </a:r>
          </a:p>
          <a:p>
            <a:pPr marL="0" indent="0" algn="just">
              <a:buNone/>
            </a:pPr>
            <a:r>
              <a:rPr lang="en-US" sz="2000" dirty="0"/>
              <a:t>4. Continue to increase early identification and engagement process.</a:t>
            </a:r>
          </a:p>
          <a:p>
            <a:pPr marL="0" indent="0" algn="just">
              <a:buNone/>
            </a:pPr>
            <a:r>
              <a:rPr lang="en-US" sz="2000" dirty="0"/>
              <a:t>5. Improve defendant’s supervision engagement and compliance.</a:t>
            </a:r>
          </a:p>
          <a:p>
            <a:pPr marL="0" indent="0" algn="just">
              <a:buNone/>
            </a:pPr>
            <a:r>
              <a:rPr lang="en-US" sz="2000" dirty="0"/>
              <a:t>6. Improve defendant’s long term participation with behavioral health agencies</a:t>
            </a:r>
            <a:r>
              <a:rPr lang="en-US" sz="2000" dirty="0" smtClean="0"/>
              <a:t>.</a:t>
            </a:r>
          </a:p>
          <a:p>
            <a:pPr marL="0" indent="0" algn="just">
              <a:buNone/>
            </a:pPr>
            <a:endParaRPr lang="en-US" dirty="0"/>
          </a:p>
          <a:p>
            <a:endParaRPr lang="en-US" dirty="0"/>
          </a:p>
        </p:txBody>
      </p:sp>
    </p:spTree>
    <p:extLst>
      <p:ext uri="{BB962C8B-B14F-4D97-AF65-F5344CB8AC3E}">
        <p14:creationId xmlns:p14="http://schemas.microsoft.com/office/powerpoint/2010/main" val="33993314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1"/>
            <a:ext cx="8229600" cy="1143000"/>
          </a:xfrm>
        </p:spPr>
        <p:txBody>
          <a:bodyPr>
            <a:normAutofit/>
          </a:bodyPr>
          <a:lstStyle/>
          <a:p>
            <a:r>
              <a:rPr lang="en-US" dirty="0" smtClean="0">
                <a:solidFill>
                  <a:schemeClr val="bg1"/>
                </a:solidFill>
              </a:rPr>
              <a:t>0</a:t>
            </a:r>
            <a:r>
              <a:rPr lang="en-US" dirty="0" smtClean="0"/>
              <a:t>Local </a:t>
            </a:r>
            <a:r>
              <a:rPr lang="en-US" dirty="0"/>
              <a:t>Rules 30, 30.1, </a:t>
            </a:r>
            <a:r>
              <a:rPr lang="en-US" dirty="0" smtClean="0"/>
              <a:t>33</a:t>
            </a:r>
            <a:r>
              <a:rPr lang="en-US" dirty="0" smtClean="0">
                <a:solidFill>
                  <a:schemeClr val="bg1"/>
                </a:solidFill>
              </a:rPr>
              <a:t>33</a:t>
            </a:r>
            <a:endParaRPr lang="en-US" dirty="0"/>
          </a:p>
        </p:txBody>
      </p:sp>
      <p:sp>
        <p:nvSpPr>
          <p:cNvPr id="3" name="Content Placeholder 2"/>
          <p:cNvSpPr>
            <a:spLocks noGrp="1"/>
          </p:cNvSpPr>
          <p:nvPr>
            <p:ph idx="1"/>
          </p:nvPr>
        </p:nvSpPr>
        <p:spPr>
          <a:xfrm>
            <a:off x="457200" y="990600"/>
            <a:ext cx="8229600" cy="4525963"/>
          </a:xfrm>
        </p:spPr>
        <p:txBody>
          <a:bodyPr>
            <a:normAutofit fontScale="92500" lnSpcReduction="20000"/>
          </a:bodyPr>
          <a:lstStyle/>
          <a:p>
            <a:pPr marL="114300" indent="0" algn="ctr">
              <a:buNone/>
            </a:pPr>
            <a:r>
              <a:rPr lang="en-US" sz="2100" dirty="0"/>
              <a:t>Common Pleas Court created Local Rules to implement the MHDD Court. </a:t>
            </a:r>
          </a:p>
          <a:p>
            <a:r>
              <a:rPr lang="en-US" sz="2100" b="1" dirty="0"/>
              <a:t>Local Rule 30: Assignment of Criminal Cases</a:t>
            </a:r>
          </a:p>
          <a:p>
            <a:pPr marL="114300" indent="0">
              <a:buNone/>
            </a:pPr>
            <a:endParaRPr lang="en-US" sz="2100" b="1" dirty="0"/>
          </a:p>
          <a:p>
            <a:r>
              <a:rPr lang="en-US" sz="2100" b="1" dirty="0"/>
              <a:t>Local Rule 30.1: Assignment of Criminal Cases to MHDD Court dockets</a:t>
            </a:r>
          </a:p>
          <a:p>
            <a:pPr marL="411480" lvl="1" indent="0">
              <a:buNone/>
            </a:pPr>
            <a:r>
              <a:rPr lang="en-US" sz="1900" dirty="0"/>
              <a:t>a. Definition</a:t>
            </a:r>
          </a:p>
          <a:p>
            <a:pPr marL="411480" lvl="1" indent="0">
              <a:buNone/>
            </a:pPr>
            <a:r>
              <a:rPr lang="en-US" sz="1900" dirty="0"/>
              <a:t>b. Appointment of judges to preside over MHDD Court </a:t>
            </a:r>
            <a:r>
              <a:rPr lang="en-US" sz="1900" dirty="0" smtClean="0"/>
              <a:t>dockets</a:t>
            </a:r>
          </a:p>
          <a:p>
            <a:pPr marL="0" indent="0">
              <a:buNone/>
            </a:pPr>
            <a:r>
              <a:rPr lang="en-US" sz="2100" dirty="0"/>
              <a:t>	</a:t>
            </a:r>
            <a:r>
              <a:rPr lang="en-US" sz="2100" b="1" dirty="0"/>
              <a:t>Judge Hollie L. Gallagher (Chair)</a:t>
            </a:r>
          </a:p>
          <a:p>
            <a:pPr marL="0" indent="0">
              <a:buNone/>
            </a:pPr>
            <a:r>
              <a:rPr lang="en-US" sz="2100" b="1" dirty="0" smtClean="0"/>
              <a:t>	Judge </a:t>
            </a:r>
            <a:r>
              <a:rPr lang="en-US" sz="2100" b="1" dirty="0"/>
              <a:t>Michael P. Donnelly</a:t>
            </a:r>
          </a:p>
          <a:p>
            <a:pPr marL="0" indent="0">
              <a:buNone/>
            </a:pPr>
            <a:r>
              <a:rPr lang="en-US" sz="2100" b="1" dirty="0" smtClean="0"/>
              <a:t>	Judge </a:t>
            </a:r>
            <a:r>
              <a:rPr lang="en-US" sz="2100" b="1" dirty="0"/>
              <a:t>Robert McClelland</a:t>
            </a:r>
          </a:p>
          <a:p>
            <a:pPr marL="0" indent="0">
              <a:buNone/>
            </a:pPr>
            <a:r>
              <a:rPr lang="en-US" sz="2100" b="1" dirty="0" smtClean="0"/>
              <a:t>	Judge </a:t>
            </a:r>
            <a:r>
              <a:rPr lang="en-US" sz="2100" b="1" dirty="0"/>
              <a:t>Deena R. Calabrese</a:t>
            </a:r>
          </a:p>
          <a:p>
            <a:pPr marL="0" indent="0">
              <a:buNone/>
            </a:pPr>
            <a:r>
              <a:rPr lang="en-US" sz="2100" b="1" dirty="0" smtClean="0"/>
              <a:t>	Judge </a:t>
            </a:r>
            <a:r>
              <a:rPr lang="en-US" sz="2100" b="1" dirty="0"/>
              <a:t>Cassandra </a:t>
            </a:r>
            <a:r>
              <a:rPr lang="en-US" sz="2100" b="1" dirty="0" smtClean="0"/>
              <a:t>Collier-Williams</a:t>
            </a:r>
            <a:endParaRPr lang="en-US" sz="2100" dirty="0"/>
          </a:p>
          <a:p>
            <a:pPr marL="411480" lvl="1" indent="0">
              <a:buNone/>
            </a:pPr>
            <a:r>
              <a:rPr lang="en-US" sz="1900" dirty="0"/>
              <a:t>c. Assignment of cases to MHDD Court dockets</a:t>
            </a:r>
          </a:p>
          <a:p>
            <a:pPr marL="411480" lvl="1" indent="0">
              <a:buNone/>
            </a:pPr>
            <a:r>
              <a:rPr lang="en-US" sz="1900" dirty="0"/>
              <a:t>d. Cases will not be assigned to MHDD Court dockets</a:t>
            </a:r>
          </a:p>
          <a:p>
            <a:pPr marL="114300" indent="0">
              <a:buNone/>
            </a:pPr>
            <a:endParaRPr lang="en-US" sz="2100" dirty="0"/>
          </a:p>
          <a:p>
            <a:r>
              <a:rPr lang="en-US" sz="2100" b="1" dirty="0"/>
              <a:t>Local Rule 33: Assignment and compensation of counsel to defend</a:t>
            </a:r>
            <a:endParaRPr lang="en-US" sz="2100" dirty="0"/>
          </a:p>
          <a:p>
            <a:endParaRPr lang="en-US" dirty="0"/>
          </a:p>
        </p:txBody>
      </p:sp>
    </p:spTree>
    <p:extLst>
      <p:ext uri="{BB962C8B-B14F-4D97-AF65-F5344CB8AC3E}">
        <p14:creationId xmlns:p14="http://schemas.microsoft.com/office/powerpoint/2010/main" val="3910238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5448" y="6317342"/>
            <a:ext cx="1721365" cy="448907"/>
          </a:xfrm>
          <a:prstGeom prst="rect">
            <a:avLst/>
          </a:prstGeom>
        </p:spPr>
      </p:pic>
      <p:pic>
        <p:nvPicPr>
          <p:cNvPr id="5" name="Picture 4"/>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3376076" y="1295400"/>
            <a:ext cx="5791212" cy="5791212"/>
          </a:xfrm>
          <a:prstGeom prst="rect">
            <a:avLst/>
          </a:prstGeom>
        </p:spPr>
      </p:pic>
      <p:pic>
        <p:nvPicPr>
          <p:cNvPr id="4" name="Picture 5"/>
          <p:cNvPicPr>
            <a:picLocks noChangeAspect="1" noChangeArrowheads="1"/>
          </p:cNvPicPr>
          <p:nvPr/>
        </p:nvPicPr>
        <p:blipFill>
          <a:blip r:embed="rId4" cstate="print"/>
          <a:srcRect/>
          <a:stretch>
            <a:fillRect/>
          </a:stretch>
        </p:blipFill>
        <p:spPr bwMode="auto">
          <a:xfrm>
            <a:off x="304801" y="4953000"/>
            <a:ext cx="2507858" cy="1676400"/>
          </a:xfrm>
          <a:prstGeom prst="rect">
            <a:avLst/>
          </a:prstGeom>
          <a:noFill/>
          <a:ln w="9525">
            <a:noFill/>
            <a:miter lim="800000"/>
            <a:headEnd/>
            <a:tailEnd/>
          </a:ln>
        </p:spPr>
      </p:pic>
      <p:sp>
        <p:nvSpPr>
          <p:cNvPr id="2" name="Title 1"/>
          <p:cNvSpPr>
            <a:spLocks noGrp="1"/>
          </p:cNvSpPr>
          <p:nvPr>
            <p:ph type="title"/>
          </p:nvPr>
        </p:nvSpPr>
        <p:spPr>
          <a:xfrm>
            <a:off x="457200" y="0"/>
            <a:ext cx="8229600" cy="1143000"/>
          </a:xfrm>
        </p:spPr>
        <p:txBody>
          <a:bodyPr>
            <a:normAutofit fontScale="90000"/>
          </a:bodyPr>
          <a:lstStyle/>
          <a:p>
            <a:r>
              <a:rPr lang="en-US" dirty="0"/>
              <a:t>MHDD Court Eligibility Requirements</a:t>
            </a:r>
          </a:p>
        </p:txBody>
      </p:sp>
      <p:sp>
        <p:nvSpPr>
          <p:cNvPr id="3" name="Content Placeholder 2"/>
          <p:cNvSpPr>
            <a:spLocks noGrp="1"/>
          </p:cNvSpPr>
          <p:nvPr>
            <p:ph idx="1"/>
          </p:nvPr>
        </p:nvSpPr>
        <p:spPr>
          <a:xfrm>
            <a:off x="457200" y="1143000"/>
            <a:ext cx="4191000" cy="4525963"/>
          </a:xfrm>
        </p:spPr>
        <p:txBody>
          <a:bodyPr>
            <a:normAutofit fontScale="92500" lnSpcReduction="10000"/>
          </a:bodyPr>
          <a:lstStyle/>
          <a:p>
            <a:pPr marL="0" indent="0">
              <a:buNone/>
            </a:pPr>
            <a:r>
              <a:rPr lang="en-US" sz="2100" dirty="0" smtClean="0"/>
              <a:t>      </a:t>
            </a:r>
            <a:r>
              <a:rPr lang="en-US" sz="2100" u="sng" dirty="0" smtClean="0"/>
              <a:t>Mental Health Diagnosis</a:t>
            </a:r>
          </a:p>
          <a:p>
            <a:pPr marL="0" indent="0">
              <a:buNone/>
            </a:pPr>
            <a:r>
              <a:rPr lang="en-US" sz="2100" b="1" dirty="0" smtClean="0"/>
              <a:t>A </a:t>
            </a:r>
            <a:r>
              <a:rPr lang="en-US" sz="2100" b="1" dirty="0"/>
              <a:t>defendant to suffer from a </a:t>
            </a:r>
          </a:p>
          <a:p>
            <a:pPr marL="0" indent="0">
              <a:buNone/>
            </a:pPr>
            <a:r>
              <a:rPr lang="en-US" sz="2100" b="1" dirty="0"/>
              <a:t>psychotic-spectrum mental illness</a:t>
            </a:r>
            <a:r>
              <a:rPr lang="en-US" sz="2100" b="1" dirty="0" smtClean="0"/>
              <a:t>.</a:t>
            </a:r>
            <a:endParaRPr lang="en-US" sz="2100" b="1" dirty="0"/>
          </a:p>
          <a:p>
            <a:pPr marL="0" indent="0">
              <a:buNone/>
            </a:pPr>
            <a:r>
              <a:rPr lang="en-US" sz="2100" b="1" dirty="0"/>
              <a:t>Examples: </a:t>
            </a:r>
          </a:p>
          <a:p>
            <a:pPr>
              <a:buFont typeface="Wingdings" panose="05000000000000000000" pitchFamily="2" charset="2"/>
              <a:buChar char="v"/>
            </a:pPr>
            <a:r>
              <a:rPr lang="en-US" sz="2100" dirty="0"/>
              <a:t>Brief Psychotic Disorder</a:t>
            </a:r>
          </a:p>
          <a:p>
            <a:pPr>
              <a:buFont typeface="Wingdings" panose="05000000000000000000" pitchFamily="2" charset="2"/>
              <a:buChar char="v"/>
            </a:pPr>
            <a:r>
              <a:rPr lang="en-US" sz="2100" dirty="0"/>
              <a:t>Schizophreniform Disorder</a:t>
            </a:r>
          </a:p>
          <a:p>
            <a:pPr>
              <a:buFont typeface="Wingdings" panose="05000000000000000000" pitchFamily="2" charset="2"/>
              <a:buChar char="v"/>
            </a:pPr>
            <a:r>
              <a:rPr lang="en-US" sz="2100" dirty="0"/>
              <a:t>Schizophrenia</a:t>
            </a:r>
          </a:p>
          <a:p>
            <a:pPr>
              <a:buFont typeface="Wingdings" panose="05000000000000000000" pitchFamily="2" charset="2"/>
              <a:buChar char="v"/>
            </a:pPr>
            <a:r>
              <a:rPr lang="en-US" sz="2100" dirty="0"/>
              <a:t>Schizoaffective Disorder</a:t>
            </a:r>
          </a:p>
          <a:p>
            <a:pPr>
              <a:buFont typeface="Wingdings" panose="05000000000000000000" pitchFamily="2" charset="2"/>
              <a:buChar char="v"/>
            </a:pPr>
            <a:r>
              <a:rPr lang="en-US" sz="2100" dirty="0"/>
              <a:t>Brief Psychotic Disorder</a:t>
            </a:r>
          </a:p>
          <a:p>
            <a:pPr>
              <a:buFont typeface="Wingdings" panose="05000000000000000000" pitchFamily="2" charset="2"/>
              <a:buChar char="v"/>
            </a:pPr>
            <a:r>
              <a:rPr lang="en-US" sz="2100" dirty="0"/>
              <a:t>Schizophreniform Disorder</a:t>
            </a:r>
          </a:p>
          <a:p>
            <a:pPr>
              <a:buFont typeface="Wingdings" panose="05000000000000000000" pitchFamily="2" charset="2"/>
              <a:buChar char="v"/>
            </a:pPr>
            <a:r>
              <a:rPr lang="en-US" sz="2100" dirty="0"/>
              <a:t>Schizophrenia</a:t>
            </a:r>
          </a:p>
          <a:p>
            <a:pPr>
              <a:buFont typeface="Wingdings" panose="05000000000000000000" pitchFamily="2" charset="2"/>
              <a:buChar char="v"/>
            </a:pPr>
            <a:r>
              <a:rPr lang="en-US" sz="2100" dirty="0"/>
              <a:t>Schizoaffective Disorder</a:t>
            </a:r>
          </a:p>
          <a:p>
            <a:pPr>
              <a:buFont typeface="Wingdings" panose="05000000000000000000" pitchFamily="2" charset="2"/>
              <a:buChar char="v"/>
            </a:pPr>
            <a:r>
              <a:rPr lang="en-US" sz="2100" dirty="0"/>
              <a:t>Bipolar I Disorder with Mood Congruent Psychotic Features</a:t>
            </a:r>
          </a:p>
          <a:p>
            <a:pPr marL="0" indent="0">
              <a:buNone/>
            </a:pPr>
            <a:endParaRPr lang="en-US" dirty="0"/>
          </a:p>
        </p:txBody>
      </p:sp>
      <p:sp>
        <p:nvSpPr>
          <p:cNvPr id="8" name="TextBox 7"/>
          <p:cNvSpPr txBox="1"/>
          <p:nvPr/>
        </p:nvSpPr>
        <p:spPr>
          <a:xfrm>
            <a:off x="4800600" y="1143000"/>
            <a:ext cx="3733800" cy="3970318"/>
          </a:xfrm>
          <a:prstGeom prst="rect">
            <a:avLst/>
          </a:prstGeom>
          <a:noFill/>
        </p:spPr>
        <p:txBody>
          <a:bodyPr wrap="square" rtlCol="0">
            <a:spAutoFit/>
          </a:bodyPr>
          <a:lstStyle/>
          <a:p>
            <a:r>
              <a:rPr lang="en-US" u="sng" dirty="0">
                <a:solidFill>
                  <a:prstClr val="black"/>
                </a:solidFill>
              </a:rPr>
              <a:t>Developmental Disability </a:t>
            </a:r>
            <a:r>
              <a:rPr lang="en-US" u="sng" dirty="0" smtClean="0">
                <a:solidFill>
                  <a:prstClr val="black"/>
                </a:solidFill>
              </a:rPr>
              <a:t>Diagnoses</a:t>
            </a:r>
            <a:endParaRPr lang="en-US" b="1" dirty="0" smtClean="0">
              <a:solidFill>
                <a:prstClr val="black"/>
              </a:solidFill>
            </a:endParaRPr>
          </a:p>
          <a:p>
            <a:pPr>
              <a:buFont typeface="Wingdings" panose="05000000000000000000" pitchFamily="2" charset="2"/>
              <a:buChar char="v"/>
            </a:pPr>
            <a:r>
              <a:rPr lang="en-US" dirty="0" smtClean="0">
                <a:solidFill>
                  <a:prstClr val="black"/>
                </a:solidFill>
              </a:rPr>
              <a:t>Intellectual </a:t>
            </a:r>
            <a:r>
              <a:rPr lang="en-US" dirty="0">
                <a:solidFill>
                  <a:prstClr val="black"/>
                </a:solidFill>
              </a:rPr>
              <a:t>Disability (Mild, Moderate, Severe, Profound) and/or an adaptive skills deficit based on a diagnostic report</a:t>
            </a:r>
            <a:r>
              <a:rPr lang="en-US" dirty="0" smtClean="0">
                <a:solidFill>
                  <a:prstClr val="black"/>
                </a:solidFill>
              </a:rPr>
              <a:t>.</a:t>
            </a:r>
            <a:endParaRPr lang="en-US" dirty="0">
              <a:solidFill>
                <a:prstClr val="black"/>
              </a:solidFill>
            </a:endParaRPr>
          </a:p>
          <a:p>
            <a:pPr>
              <a:buFont typeface="Wingdings" panose="05000000000000000000" pitchFamily="2" charset="2"/>
              <a:buChar char="v"/>
            </a:pPr>
            <a:r>
              <a:rPr lang="en-US" dirty="0">
                <a:solidFill>
                  <a:prstClr val="black"/>
                </a:solidFill>
              </a:rPr>
              <a:t>Unspecified Intellectual </a:t>
            </a:r>
            <a:r>
              <a:rPr lang="en-US" dirty="0" smtClean="0">
                <a:solidFill>
                  <a:prstClr val="black"/>
                </a:solidFill>
              </a:rPr>
              <a:t>Disability</a:t>
            </a:r>
            <a:endParaRPr lang="en-US" dirty="0">
              <a:solidFill>
                <a:prstClr val="black"/>
              </a:solidFill>
            </a:endParaRPr>
          </a:p>
          <a:p>
            <a:pPr>
              <a:buFont typeface="Wingdings" panose="05000000000000000000" pitchFamily="2" charset="2"/>
              <a:buChar char="v"/>
            </a:pPr>
            <a:r>
              <a:rPr lang="en-US" dirty="0">
                <a:solidFill>
                  <a:prstClr val="black"/>
                </a:solidFill>
              </a:rPr>
              <a:t>Borderline Intellectual Functioning (if Full Scale IQ score is 75 or lower) </a:t>
            </a:r>
          </a:p>
          <a:p>
            <a:pPr>
              <a:buFont typeface="Wingdings" panose="05000000000000000000" pitchFamily="2" charset="2"/>
              <a:buChar char="v"/>
            </a:pPr>
            <a:r>
              <a:rPr lang="en-US" dirty="0">
                <a:solidFill>
                  <a:prstClr val="black"/>
                </a:solidFill>
              </a:rPr>
              <a:t>Autism Spectrum Disorder (e.g., Asperger's Disorder</a:t>
            </a:r>
            <a:r>
              <a:rPr lang="en-US" dirty="0" smtClean="0">
                <a:solidFill>
                  <a:prstClr val="black"/>
                </a:solidFill>
              </a:rPr>
              <a:t>)</a:t>
            </a:r>
            <a:endParaRPr lang="en-US" dirty="0">
              <a:solidFill>
                <a:prstClr val="black"/>
              </a:solidFill>
            </a:endParaRPr>
          </a:p>
          <a:p>
            <a:pPr>
              <a:buFont typeface="Wingdings" panose="05000000000000000000" pitchFamily="2" charset="2"/>
              <a:buChar char="v"/>
            </a:pPr>
            <a:r>
              <a:rPr lang="en-US" dirty="0">
                <a:solidFill>
                  <a:prstClr val="black"/>
                </a:solidFill>
              </a:rPr>
              <a:t>Tic Disorder (e.g., Tourette's Disorder</a:t>
            </a:r>
            <a:r>
              <a:rPr lang="en-US" dirty="0" smtClean="0">
                <a:solidFill>
                  <a:prstClr val="black"/>
                </a:solidFill>
              </a:rPr>
              <a:t>)</a:t>
            </a:r>
            <a:endParaRPr lang="en-US" dirty="0">
              <a:solidFill>
                <a:prstClr val="black"/>
              </a:solidFill>
            </a:endParaRPr>
          </a:p>
          <a:p>
            <a:pPr>
              <a:buFont typeface="Wingdings" panose="05000000000000000000" pitchFamily="2" charset="2"/>
              <a:buChar char="v"/>
            </a:pPr>
            <a:r>
              <a:rPr lang="en-US" dirty="0">
                <a:solidFill>
                  <a:prstClr val="black"/>
                </a:solidFill>
              </a:rPr>
              <a:t>Major or Mild Neurocognitive Disorder (with onset prior to age 22)</a:t>
            </a:r>
          </a:p>
        </p:txBody>
      </p:sp>
    </p:spTree>
    <p:extLst>
      <p:ext uri="{BB962C8B-B14F-4D97-AF65-F5344CB8AC3E}">
        <p14:creationId xmlns:p14="http://schemas.microsoft.com/office/powerpoint/2010/main" val="17666172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en-US" dirty="0" smtClean="0"/>
              <a:t>2015 MHDD Court Statistics </a:t>
            </a:r>
            <a:endParaRPr lang="en-US" dirty="0"/>
          </a:p>
        </p:txBody>
      </p:sp>
      <p:sp>
        <p:nvSpPr>
          <p:cNvPr id="3" name="Content Placeholder 2"/>
          <p:cNvSpPr>
            <a:spLocks noGrp="1"/>
          </p:cNvSpPr>
          <p:nvPr>
            <p:ph idx="1"/>
          </p:nvPr>
        </p:nvSpPr>
        <p:spPr/>
        <p:txBody>
          <a:bodyPr>
            <a:noAutofit/>
          </a:bodyPr>
          <a:lstStyle/>
          <a:p>
            <a:r>
              <a:rPr lang="en-US" sz="1300" b="1" dirty="0" smtClean="0"/>
              <a:t>72% </a:t>
            </a:r>
            <a:r>
              <a:rPr lang="en-US" sz="1300" dirty="0" smtClean="0"/>
              <a:t>of  all “Mental Health” designations went to MHDD Court Judges. </a:t>
            </a:r>
          </a:p>
          <a:p>
            <a:pPr marL="114300" indent="0">
              <a:buNone/>
            </a:pPr>
            <a:endParaRPr lang="en-US" sz="1300" dirty="0" smtClean="0"/>
          </a:p>
          <a:p>
            <a:r>
              <a:rPr lang="en-US" sz="1300" dirty="0" smtClean="0"/>
              <a:t>The MHDD Court judges dockets consisted of </a:t>
            </a:r>
            <a:r>
              <a:rPr lang="en-US" sz="1300" b="1" dirty="0" smtClean="0"/>
              <a:t>45%</a:t>
            </a:r>
            <a:r>
              <a:rPr lang="en-US" sz="1300" dirty="0" smtClean="0"/>
              <a:t> of MHDD defendants (approximately 150 cases at anyone time).</a:t>
            </a:r>
          </a:p>
          <a:p>
            <a:pPr marL="114300" indent="0">
              <a:buNone/>
            </a:pPr>
            <a:endParaRPr lang="en-US" sz="1300" dirty="0" smtClean="0"/>
          </a:p>
          <a:p>
            <a:r>
              <a:rPr lang="en-US" sz="1300" b="1" dirty="0" smtClean="0"/>
              <a:t>136 </a:t>
            </a:r>
            <a:r>
              <a:rPr lang="en-US" sz="1300" dirty="0" smtClean="0"/>
              <a:t>MHDD defendants were placed on Court Supervised </a:t>
            </a:r>
            <a:r>
              <a:rPr lang="en-US" sz="1300" dirty="0"/>
              <a:t>R</a:t>
            </a:r>
            <a:r>
              <a:rPr lang="en-US" sz="1300" dirty="0" smtClean="0"/>
              <a:t>elease as a condition of bond. </a:t>
            </a:r>
          </a:p>
          <a:p>
            <a:pPr marL="114300" indent="0">
              <a:buNone/>
            </a:pPr>
            <a:endParaRPr lang="en-US" sz="1300" dirty="0"/>
          </a:p>
          <a:p>
            <a:r>
              <a:rPr lang="en-US" sz="1300" b="1" dirty="0" smtClean="0"/>
              <a:t>442 MHDD defendants  </a:t>
            </a:r>
            <a:r>
              <a:rPr lang="en-US" sz="1300" dirty="0" smtClean="0"/>
              <a:t>were placed into MHDD supervision, </a:t>
            </a:r>
            <a:r>
              <a:rPr lang="en-US" sz="1300" b="1" dirty="0" smtClean="0"/>
              <a:t>293 defendants </a:t>
            </a:r>
            <a:r>
              <a:rPr lang="en-US" sz="1300" dirty="0" smtClean="0"/>
              <a:t>came directly from the MHDD Court judges. </a:t>
            </a:r>
          </a:p>
          <a:p>
            <a:endParaRPr lang="en-US" sz="1300" dirty="0" smtClean="0"/>
          </a:p>
          <a:p>
            <a:r>
              <a:rPr lang="en-US" sz="1300" dirty="0" smtClean="0"/>
              <a:t>MHDD Probation typically serves </a:t>
            </a:r>
            <a:r>
              <a:rPr lang="en-US" sz="1300" b="1" dirty="0" smtClean="0"/>
              <a:t>750 MHDD defendants </a:t>
            </a:r>
            <a:r>
              <a:rPr lang="en-US" sz="1300" dirty="0" smtClean="0"/>
              <a:t>at any one time, approximately </a:t>
            </a:r>
            <a:r>
              <a:rPr lang="en-US" sz="1300" b="1" dirty="0" smtClean="0"/>
              <a:t>550 </a:t>
            </a:r>
            <a:r>
              <a:rPr lang="en-US" sz="1300" dirty="0" smtClean="0"/>
              <a:t>are directly from MHDD Court.</a:t>
            </a:r>
          </a:p>
          <a:p>
            <a:pPr marL="114300" indent="0">
              <a:buNone/>
            </a:pPr>
            <a:endParaRPr lang="en-US" sz="1300" dirty="0" smtClean="0"/>
          </a:p>
          <a:p>
            <a:r>
              <a:rPr lang="en-US" sz="1300" dirty="0" smtClean="0"/>
              <a:t>Defendants in MHDD Court are similar to the overall offender population in distribution of race. However, a </a:t>
            </a:r>
            <a:r>
              <a:rPr lang="en-US" sz="1300" b="1" dirty="0" smtClean="0"/>
              <a:t>higher percentage of females </a:t>
            </a:r>
            <a:r>
              <a:rPr lang="en-US" sz="1300" dirty="0" smtClean="0"/>
              <a:t>defendants are found on the MHDD Court than in the overall offender population.</a:t>
            </a:r>
          </a:p>
          <a:p>
            <a:endParaRPr lang="en-US" sz="1300" dirty="0" smtClean="0"/>
          </a:p>
          <a:p>
            <a:r>
              <a:rPr lang="en-US" sz="1300" dirty="0" smtClean="0"/>
              <a:t>Defendants may struggle with </a:t>
            </a:r>
            <a:r>
              <a:rPr lang="en-US" sz="1300" b="1" dirty="0" smtClean="0"/>
              <a:t>chronic homelessness</a:t>
            </a:r>
            <a:r>
              <a:rPr lang="en-US" sz="1300" dirty="0" smtClean="0"/>
              <a:t>, are often </a:t>
            </a:r>
            <a:r>
              <a:rPr lang="en-US" sz="1300" b="1" dirty="0" smtClean="0"/>
              <a:t>unemployed</a:t>
            </a:r>
            <a:r>
              <a:rPr lang="en-US" sz="1300" dirty="0" smtClean="0"/>
              <a:t>, and </a:t>
            </a:r>
            <a:r>
              <a:rPr lang="en-US" sz="1300" b="1" dirty="0" smtClean="0"/>
              <a:t>indigent</a:t>
            </a:r>
            <a:r>
              <a:rPr lang="en-US" sz="1500" dirty="0" smtClean="0"/>
              <a:t>. </a:t>
            </a:r>
          </a:p>
          <a:p>
            <a:endParaRPr lang="en-US" sz="1500" dirty="0"/>
          </a:p>
        </p:txBody>
      </p:sp>
    </p:spTree>
    <p:extLst>
      <p:ext uri="{BB962C8B-B14F-4D97-AF65-F5344CB8AC3E}">
        <p14:creationId xmlns:p14="http://schemas.microsoft.com/office/powerpoint/2010/main" val="15756601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MHDD Court Early Track	</a:t>
            </a:r>
          </a:p>
        </p:txBody>
      </p:sp>
      <p:sp>
        <p:nvSpPr>
          <p:cNvPr id="3" name="Content Placeholder 2"/>
          <p:cNvSpPr>
            <a:spLocks noGrp="1"/>
          </p:cNvSpPr>
          <p:nvPr>
            <p:ph idx="1"/>
          </p:nvPr>
        </p:nvSpPr>
        <p:spPr/>
        <p:txBody>
          <a:bodyPr>
            <a:normAutofit fontScale="47500" lnSpcReduction="20000"/>
          </a:bodyPr>
          <a:lstStyle/>
          <a:p>
            <a:pPr marL="114300" indent="0" algn="ctr">
              <a:buNone/>
            </a:pPr>
            <a:r>
              <a:rPr lang="en-US" b="1" dirty="0"/>
              <a:t>Any action from arrest to sentencing</a:t>
            </a:r>
          </a:p>
          <a:p>
            <a:pPr marL="114300" indent="0" algn="ctr">
              <a:buNone/>
            </a:pPr>
            <a:endParaRPr lang="en-US" dirty="0"/>
          </a:p>
          <a:p>
            <a:pPr marL="114300" indent="0">
              <a:buNone/>
            </a:pPr>
            <a:r>
              <a:rPr lang="en-US" dirty="0"/>
              <a:t>The MHDD Court’s mission is to serve all defendants who may suffer from a severe mental illness or developmental disability regardless of the outcome of their case. As one of the largest urban counties within the state of Ohio, the court functions differently than smaller felony courts and offers a unique approach to serving this population. </a:t>
            </a:r>
          </a:p>
          <a:p>
            <a:pPr marL="114300" indent="0">
              <a:buNone/>
            </a:pPr>
            <a:endParaRPr lang="en-US" i="1" dirty="0">
              <a:effectLst>
                <a:outerShdw blurRad="38100" dist="38100" dir="2700000" algn="tl">
                  <a:srgbClr val="000000">
                    <a:alpha val="43137"/>
                  </a:srgbClr>
                </a:outerShdw>
              </a:effectLst>
            </a:endParaRPr>
          </a:p>
          <a:p>
            <a:pPr marL="114300" indent="0">
              <a:buNone/>
            </a:pPr>
            <a:r>
              <a:rPr lang="en-US" dirty="0"/>
              <a:t>Historically, the MHDD Court has placed a high importance of promoting early identification of defendants who meet the clinical criteria prior to arraignment and throughout the pretrial process. This practice, named </a:t>
            </a:r>
            <a:r>
              <a:rPr lang="en-US" i="1" dirty="0"/>
              <a:t>MHDD Court Early Track</a:t>
            </a:r>
            <a:r>
              <a:rPr lang="en-US" dirty="0"/>
              <a:t>, allows for cases that have been identified as </a:t>
            </a:r>
            <a:r>
              <a:rPr lang="en-US" b="1" i="1" dirty="0"/>
              <a:t>clinically eligible</a:t>
            </a:r>
            <a:r>
              <a:rPr lang="en-US" dirty="0"/>
              <a:t> to be assigned or transferred to a MHDD Court judge and provided a MHDD Court trained and certified assigned attorney. </a:t>
            </a:r>
          </a:p>
          <a:p>
            <a:pPr marL="114300" indent="0">
              <a:buNone/>
            </a:pPr>
            <a:endParaRPr lang="en-US" dirty="0"/>
          </a:p>
          <a:p>
            <a:pPr marL="114300" indent="0">
              <a:buNone/>
            </a:pPr>
            <a:r>
              <a:rPr lang="en-US" dirty="0"/>
              <a:t>This practice allows for all eligible defendants to receive specialized services that have been developed throughout the court system. Once a defendant is granted community control sanctions and is </a:t>
            </a:r>
            <a:r>
              <a:rPr lang="en-US" b="1" i="1" dirty="0"/>
              <a:t>clinically and legally eligible</a:t>
            </a:r>
            <a:r>
              <a:rPr lang="en-US" dirty="0"/>
              <a:t>, they will enter into the MHDD Court's </a:t>
            </a:r>
            <a:r>
              <a:rPr lang="en-US" i="1" dirty="0"/>
              <a:t>Official Admission</a:t>
            </a:r>
            <a:r>
              <a:rPr lang="en-US" dirty="0"/>
              <a:t>. </a:t>
            </a:r>
          </a:p>
          <a:p>
            <a:pPr marL="114300" indent="0">
              <a:buNone/>
            </a:pPr>
            <a:endParaRPr lang="en-US" dirty="0"/>
          </a:p>
        </p:txBody>
      </p:sp>
    </p:spTree>
    <p:extLst>
      <p:ext uri="{BB962C8B-B14F-4D97-AF65-F5344CB8AC3E}">
        <p14:creationId xmlns:p14="http://schemas.microsoft.com/office/powerpoint/2010/main" val="2583658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4450" y="609600"/>
            <a:ext cx="6515100" cy="2732116"/>
          </a:xfrm>
        </p:spPr>
        <p:txBody>
          <a:bodyPr>
            <a:normAutofit/>
          </a:bodyPr>
          <a:lstStyle/>
          <a:p>
            <a:r>
              <a:rPr lang="en-US" sz="5400" b="1" dirty="0" smtClean="0"/>
              <a:t>Introduction</a:t>
            </a:r>
            <a:endParaRPr lang="en-US" sz="5400" b="1" dirty="0"/>
          </a:p>
        </p:txBody>
      </p:sp>
      <p:sp>
        <p:nvSpPr>
          <p:cNvPr id="3" name="Subtitle 2"/>
          <p:cNvSpPr>
            <a:spLocks noGrp="1"/>
          </p:cNvSpPr>
          <p:nvPr>
            <p:ph type="subTitle" idx="1"/>
          </p:nvPr>
        </p:nvSpPr>
        <p:spPr>
          <a:xfrm>
            <a:off x="1119077" y="2905653"/>
            <a:ext cx="6858000" cy="2971800"/>
          </a:xfrm>
        </p:spPr>
        <p:txBody>
          <a:bodyPr>
            <a:normAutofit/>
          </a:bodyPr>
          <a:lstStyle/>
          <a:p>
            <a:r>
              <a:rPr lang="en-US" sz="2800" b="1" dirty="0"/>
              <a:t>The Arc’s National Center </a:t>
            </a:r>
            <a:r>
              <a:rPr lang="en-US" sz="2800" b="1" dirty="0" smtClean="0"/>
              <a:t>on </a:t>
            </a:r>
          </a:p>
          <a:p>
            <a:r>
              <a:rPr lang="en-US" sz="2800" b="1" dirty="0" smtClean="0"/>
              <a:t>Criminal </a:t>
            </a:r>
            <a:r>
              <a:rPr lang="en-US" sz="2800" b="1" dirty="0"/>
              <a:t>Justice and </a:t>
            </a:r>
            <a:r>
              <a:rPr lang="en-US" sz="2800" b="1" dirty="0" smtClean="0"/>
              <a:t>Disability® </a:t>
            </a:r>
          </a:p>
          <a:p>
            <a:endParaRPr lang="en-US" sz="2000" dirty="0" smtClean="0"/>
          </a:p>
          <a:p>
            <a:endParaRPr lang="en-US" sz="2000" dirty="0"/>
          </a:p>
          <a:p>
            <a:pPr algn="r"/>
            <a:r>
              <a:rPr lang="en-US" sz="2000" b="1" dirty="0"/>
              <a:t>Leigh Ann Davis</a:t>
            </a:r>
            <a:r>
              <a:rPr lang="en-US" sz="2000" dirty="0"/>
              <a:t>, M.S.S.W., M.P.A., Program </a:t>
            </a:r>
            <a:r>
              <a:rPr lang="en-US" sz="2000" dirty="0" smtClean="0"/>
              <a:t>Manager</a:t>
            </a:r>
          </a:p>
          <a:p>
            <a:pPr algn="r"/>
            <a:r>
              <a:rPr lang="en-US" sz="2000" b="1" dirty="0" smtClean="0"/>
              <a:t>Ashley Brompton</a:t>
            </a:r>
            <a:r>
              <a:rPr lang="en-US" sz="2000" dirty="0" smtClean="0"/>
              <a:t>, J.D., Criminal Justice Fellow</a:t>
            </a:r>
          </a:p>
          <a:p>
            <a:pPr algn="r"/>
            <a:endParaRPr lang="en-US" sz="2800" dirty="0"/>
          </a:p>
        </p:txBody>
      </p:sp>
    </p:spTree>
    <p:extLst>
      <p:ext uri="{BB962C8B-B14F-4D97-AF65-F5344CB8AC3E}">
        <p14:creationId xmlns:p14="http://schemas.microsoft.com/office/powerpoint/2010/main" val="38071416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050"/>
          <p:cNvSpPr txBox="1">
            <a:spLocks noChangeArrowheads="1"/>
          </p:cNvSpPr>
          <p:nvPr/>
        </p:nvSpPr>
        <p:spPr bwMode="auto">
          <a:xfrm>
            <a:off x="880361" y="285775"/>
            <a:ext cx="7094379"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600" b="1" dirty="0">
                <a:solidFill>
                  <a:prstClr val="black"/>
                </a:solidFill>
                <a:latin typeface="Arial" charset="0"/>
              </a:rPr>
              <a:t>MENTAL HEALTH COURT INITIATIVE</a:t>
            </a:r>
          </a:p>
          <a:p>
            <a:pPr algn="ctr" eaLnBrk="1" hangingPunct="1">
              <a:spcBef>
                <a:spcPct val="0"/>
              </a:spcBef>
              <a:buFontTx/>
              <a:buNone/>
            </a:pPr>
            <a:r>
              <a:rPr lang="en-US" altLang="en-US" sz="1600" b="1" dirty="0">
                <a:solidFill>
                  <a:prstClr val="black"/>
                </a:solidFill>
                <a:latin typeface="Arial" charset="0"/>
              </a:rPr>
              <a:t>Points of Identification, Assessment, Case Review &amp; Access to Service</a:t>
            </a:r>
          </a:p>
        </p:txBody>
      </p:sp>
      <p:sp>
        <p:nvSpPr>
          <p:cNvPr id="7171" name="Rectangle 2051"/>
          <p:cNvSpPr>
            <a:spLocks noChangeArrowheads="1"/>
          </p:cNvSpPr>
          <p:nvPr/>
        </p:nvSpPr>
        <p:spPr bwMode="auto">
          <a:xfrm>
            <a:off x="685800" y="1357314"/>
            <a:ext cx="1219200" cy="9286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600" dirty="0">
                <a:solidFill>
                  <a:prstClr val="black"/>
                </a:solidFill>
                <a:latin typeface="Arial" charset="0"/>
              </a:rPr>
              <a:t>Incident</a:t>
            </a:r>
          </a:p>
          <a:p>
            <a:pPr algn="ctr" eaLnBrk="1" hangingPunct="1">
              <a:spcBef>
                <a:spcPct val="0"/>
              </a:spcBef>
              <a:buFontTx/>
              <a:buNone/>
            </a:pPr>
            <a:r>
              <a:rPr lang="en-US" altLang="en-US" sz="1600" dirty="0">
                <a:solidFill>
                  <a:prstClr val="black"/>
                </a:solidFill>
                <a:latin typeface="Arial" charset="0"/>
              </a:rPr>
              <a:t>reported</a:t>
            </a:r>
          </a:p>
          <a:p>
            <a:pPr algn="ctr" eaLnBrk="1" hangingPunct="1">
              <a:spcBef>
                <a:spcPct val="0"/>
              </a:spcBef>
              <a:buFontTx/>
              <a:buNone/>
            </a:pPr>
            <a:r>
              <a:rPr lang="en-US" altLang="en-US" sz="1600" dirty="0">
                <a:solidFill>
                  <a:prstClr val="black"/>
                </a:solidFill>
                <a:latin typeface="Arial" charset="0"/>
              </a:rPr>
              <a:t>or observed</a:t>
            </a:r>
          </a:p>
        </p:txBody>
      </p:sp>
      <p:sp>
        <p:nvSpPr>
          <p:cNvPr id="7172" name="Rectangle 2054"/>
          <p:cNvSpPr>
            <a:spLocks noChangeArrowheads="1"/>
          </p:cNvSpPr>
          <p:nvPr/>
        </p:nvSpPr>
        <p:spPr bwMode="auto">
          <a:xfrm>
            <a:off x="3733800" y="1357314"/>
            <a:ext cx="838200" cy="9286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endParaRPr lang="en-US" altLang="en-US" sz="1600" dirty="0">
              <a:solidFill>
                <a:prstClr val="black"/>
              </a:solidFill>
              <a:latin typeface="Arial" charset="0"/>
            </a:endParaRPr>
          </a:p>
          <a:p>
            <a:pPr algn="ctr" eaLnBrk="1" hangingPunct="1">
              <a:spcBef>
                <a:spcPct val="0"/>
              </a:spcBef>
              <a:buFontTx/>
              <a:buNone/>
            </a:pPr>
            <a:r>
              <a:rPr lang="en-US" altLang="en-US" sz="1600" dirty="0">
                <a:solidFill>
                  <a:prstClr val="black"/>
                </a:solidFill>
                <a:latin typeface="Arial" charset="0"/>
              </a:rPr>
              <a:t>Booked</a:t>
            </a:r>
          </a:p>
          <a:p>
            <a:pPr algn="ctr" eaLnBrk="1" hangingPunct="1">
              <a:spcBef>
                <a:spcPct val="0"/>
              </a:spcBef>
              <a:buFontTx/>
              <a:buNone/>
            </a:pPr>
            <a:endParaRPr lang="en-US" altLang="en-US" sz="1600" dirty="0">
              <a:solidFill>
                <a:prstClr val="black"/>
              </a:solidFill>
              <a:latin typeface="Arial" charset="0"/>
            </a:endParaRPr>
          </a:p>
        </p:txBody>
      </p:sp>
      <p:sp>
        <p:nvSpPr>
          <p:cNvPr id="7173" name="Rectangle 2055"/>
          <p:cNvSpPr>
            <a:spLocks noChangeArrowheads="1"/>
          </p:cNvSpPr>
          <p:nvPr/>
        </p:nvSpPr>
        <p:spPr bwMode="auto">
          <a:xfrm>
            <a:off x="3048000" y="1357314"/>
            <a:ext cx="685800" cy="9286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600" dirty="0">
                <a:solidFill>
                  <a:prstClr val="black"/>
                </a:solidFill>
                <a:latin typeface="Arial" charset="0"/>
              </a:rPr>
              <a:t>CIT </a:t>
            </a:r>
          </a:p>
          <a:p>
            <a:pPr algn="ctr" eaLnBrk="1" hangingPunct="1">
              <a:spcBef>
                <a:spcPct val="0"/>
              </a:spcBef>
              <a:buFontTx/>
              <a:buNone/>
            </a:pPr>
            <a:r>
              <a:rPr lang="en-US" altLang="en-US" sz="1600" dirty="0">
                <a:solidFill>
                  <a:prstClr val="black"/>
                </a:solidFill>
                <a:latin typeface="Arial" charset="0"/>
              </a:rPr>
              <a:t>option</a:t>
            </a:r>
          </a:p>
          <a:p>
            <a:pPr algn="ctr" eaLnBrk="1" hangingPunct="1">
              <a:spcBef>
                <a:spcPct val="0"/>
              </a:spcBef>
              <a:buFontTx/>
              <a:buNone/>
            </a:pPr>
            <a:r>
              <a:rPr lang="en-US" altLang="en-US" sz="1600" dirty="0">
                <a:solidFill>
                  <a:prstClr val="black"/>
                </a:solidFill>
                <a:latin typeface="Arial" charset="0"/>
              </a:rPr>
              <a:t>and/or</a:t>
            </a:r>
          </a:p>
          <a:p>
            <a:pPr algn="ctr" eaLnBrk="1" hangingPunct="1">
              <a:spcBef>
                <a:spcPct val="0"/>
              </a:spcBef>
              <a:buFontTx/>
              <a:buNone/>
            </a:pPr>
            <a:r>
              <a:rPr lang="en-US" altLang="en-US" sz="1600" dirty="0">
                <a:solidFill>
                  <a:prstClr val="black"/>
                </a:solidFill>
                <a:latin typeface="Arial" charset="0"/>
              </a:rPr>
              <a:t>arrest</a:t>
            </a:r>
          </a:p>
        </p:txBody>
      </p:sp>
      <p:sp>
        <p:nvSpPr>
          <p:cNvPr id="7174" name="Rectangle 2056"/>
          <p:cNvSpPr>
            <a:spLocks noChangeArrowheads="1"/>
          </p:cNvSpPr>
          <p:nvPr/>
        </p:nvSpPr>
        <p:spPr bwMode="auto">
          <a:xfrm>
            <a:off x="5562600" y="3000375"/>
            <a:ext cx="1066800" cy="9286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600" dirty="0">
                <a:solidFill>
                  <a:prstClr val="black"/>
                </a:solidFill>
                <a:latin typeface="Arial" charset="0"/>
              </a:rPr>
              <a:t>Sentencing</a:t>
            </a:r>
          </a:p>
        </p:txBody>
      </p:sp>
      <p:sp>
        <p:nvSpPr>
          <p:cNvPr id="7175" name="Rectangle 2057"/>
          <p:cNvSpPr>
            <a:spLocks noChangeArrowheads="1"/>
          </p:cNvSpPr>
          <p:nvPr/>
        </p:nvSpPr>
        <p:spPr bwMode="auto">
          <a:xfrm>
            <a:off x="3657600" y="2851176"/>
            <a:ext cx="1905000" cy="107791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endParaRPr lang="en-US" altLang="en-US" sz="1600" dirty="0">
              <a:solidFill>
                <a:prstClr val="black"/>
              </a:solidFill>
              <a:latin typeface="Arial" charset="0"/>
            </a:endParaRPr>
          </a:p>
          <a:p>
            <a:pPr algn="ctr" eaLnBrk="1" hangingPunct="1">
              <a:spcBef>
                <a:spcPct val="0"/>
              </a:spcBef>
              <a:buFontTx/>
              <a:buNone/>
            </a:pPr>
            <a:r>
              <a:rPr lang="en-US" altLang="en-US" sz="1600" dirty="0">
                <a:solidFill>
                  <a:prstClr val="black"/>
                </a:solidFill>
                <a:latin typeface="Arial" charset="0"/>
              </a:rPr>
              <a:t>Felony:</a:t>
            </a:r>
          </a:p>
          <a:p>
            <a:pPr algn="ctr" eaLnBrk="1" hangingPunct="1">
              <a:spcBef>
                <a:spcPct val="0"/>
              </a:spcBef>
              <a:buFontTx/>
              <a:buNone/>
            </a:pPr>
            <a:r>
              <a:rPr lang="en-US" altLang="en-US" sz="1600" dirty="0">
                <a:solidFill>
                  <a:prstClr val="black"/>
                </a:solidFill>
                <a:latin typeface="Arial" charset="0"/>
              </a:rPr>
              <a:t>Initial Appearance/</a:t>
            </a:r>
          </a:p>
          <a:p>
            <a:pPr algn="ctr" eaLnBrk="1" hangingPunct="1">
              <a:spcBef>
                <a:spcPct val="0"/>
              </a:spcBef>
              <a:buFontTx/>
              <a:buNone/>
            </a:pPr>
            <a:r>
              <a:rPr lang="en-US" altLang="en-US" sz="1600" dirty="0">
                <a:solidFill>
                  <a:prstClr val="black"/>
                </a:solidFill>
                <a:latin typeface="Arial" charset="0"/>
              </a:rPr>
              <a:t>Preliminary Hearing</a:t>
            </a:r>
          </a:p>
          <a:p>
            <a:pPr algn="ctr" eaLnBrk="1" hangingPunct="1">
              <a:spcBef>
                <a:spcPct val="0"/>
              </a:spcBef>
              <a:buFontTx/>
              <a:buNone/>
            </a:pPr>
            <a:r>
              <a:rPr lang="en-US" altLang="en-US" sz="1600" dirty="0">
                <a:solidFill>
                  <a:prstClr val="black"/>
                </a:solidFill>
                <a:latin typeface="Arial" charset="0"/>
              </a:rPr>
              <a:t>(3D</a:t>
            </a:r>
            <a:r>
              <a:rPr lang="en-US" altLang="en-US" sz="1600" dirty="0" smtClean="0">
                <a:solidFill>
                  <a:prstClr val="black"/>
                </a:solidFill>
                <a:latin typeface="Arial" charset="0"/>
              </a:rPr>
              <a:t>)</a:t>
            </a:r>
          </a:p>
          <a:p>
            <a:pPr algn="ctr" eaLnBrk="1" hangingPunct="1">
              <a:spcBef>
                <a:spcPct val="0"/>
              </a:spcBef>
              <a:buFontTx/>
              <a:buNone/>
            </a:pPr>
            <a:endParaRPr lang="en-US" altLang="en-US" sz="1600" dirty="0">
              <a:solidFill>
                <a:prstClr val="black"/>
              </a:solidFill>
              <a:latin typeface="Arial" charset="0"/>
            </a:endParaRPr>
          </a:p>
        </p:txBody>
      </p:sp>
      <p:sp>
        <p:nvSpPr>
          <p:cNvPr id="7176" name="Rectangle 2058"/>
          <p:cNvSpPr>
            <a:spLocks noChangeArrowheads="1"/>
          </p:cNvSpPr>
          <p:nvPr/>
        </p:nvSpPr>
        <p:spPr bwMode="auto">
          <a:xfrm>
            <a:off x="6629400" y="3000375"/>
            <a:ext cx="1676400" cy="9286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600">
                <a:solidFill>
                  <a:prstClr val="black"/>
                </a:solidFill>
                <a:latin typeface="Arial" charset="0"/>
              </a:rPr>
              <a:t>Plea</a:t>
            </a:r>
          </a:p>
        </p:txBody>
      </p:sp>
      <p:sp>
        <p:nvSpPr>
          <p:cNvPr id="7177" name="Rectangle 2059"/>
          <p:cNvSpPr>
            <a:spLocks noChangeArrowheads="1"/>
          </p:cNvSpPr>
          <p:nvPr/>
        </p:nvSpPr>
        <p:spPr bwMode="auto">
          <a:xfrm>
            <a:off x="6629400" y="2286026"/>
            <a:ext cx="1676400"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400" dirty="0">
                <a:solidFill>
                  <a:prstClr val="black"/>
                </a:solidFill>
                <a:latin typeface="Arial" charset="0"/>
              </a:rPr>
              <a:t>Initial Appearance</a:t>
            </a:r>
          </a:p>
          <a:p>
            <a:pPr algn="ctr" eaLnBrk="1" hangingPunct="1">
              <a:spcBef>
                <a:spcPct val="0"/>
              </a:spcBef>
              <a:buFontTx/>
              <a:buNone/>
            </a:pPr>
            <a:r>
              <a:rPr lang="en-US" altLang="en-US" sz="1400" dirty="0">
                <a:solidFill>
                  <a:prstClr val="black"/>
                </a:solidFill>
                <a:latin typeface="Arial" charset="0"/>
              </a:rPr>
              <a:t>In Municipal Court</a:t>
            </a:r>
          </a:p>
        </p:txBody>
      </p:sp>
      <p:sp>
        <p:nvSpPr>
          <p:cNvPr id="7178" name="Rectangle 2061"/>
          <p:cNvSpPr>
            <a:spLocks noChangeArrowheads="1"/>
          </p:cNvSpPr>
          <p:nvPr/>
        </p:nvSpPr>
        <p:spPr bwMode="auto">
          <a:xfrm>
            <a:off x="6629400" y="1357314"/>
            <a:ext cx="1676400" cy="9286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600" dirty="0">
                <a:solidFill>
                  <a:prstClr val="black"/>
                </a:solidFill>
                <a:latin typeface="Arial" charset="0"/>
              </a:rPr>
              <a:t>Felony</a:t>
            </a:r>
          </a:p>
          <a:p>
            <a:pPr algn="ctr" eaLnBrk="1" hangingPunct="1">
              <a:spcBef>
                <a:spcPct val="0"/>
              </a:spcBef>
              <a:buFontTx/>
              <a:buNone/>
            </a:pPr>
            <a:r>
              <a:rPr lang="en-US" altLang="en-US" sz="1600" dirty="0">
                <a:solidFill>
                  <a:prstClr val="black"/>
                </a:solidFill>
                <a:latin typeface="Arial" charset="0"/>
              </a:rPr>
              <a:t>- skip 3 spaces</a:t>
            </a:r>
          </a:p>
        </p:txBody>
      </p:sp>
      <p:sp>
        <p:nvSpPr>
          <p:cNvPr id="7179" name="Rectangle 2063"/>
          <p:cNvSpPr>
            <a:spLocks noChangeArrowheads="1"/>
          </p:cNvSpPr>
          <p:nvPr/>
        </p:nvSpPr>
        <p:spPr bwMode="auto">
          <a:xfrm>
            <a:off x="5410200" y="1357314"/>
            <a:ext cx="1219200" cy="9286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600" dirty="0">
                <a:solidFill>
                  <a:prstClr val="black"/>
                </a:solidFill>
                <a:latin typeface="Arial" charset="0"/>
              </a:rPr>
              <a:t>Prosecutor</a:t>
            </a:r>
          </a:p>
          <a:p>
            <a:pPr algn="ctr" eaLnBrk="1" hangingPunct="1">
              <a:spcBef>
                <a:spcPct val="0"/>
              </a:spcBef>
              <a:buFontTx/>
              <a:buNone/>
            </a:pPr>
            <a:r>
              <a:rPr lang="en-US" altLang="en-US" sz="1600" dirty="0">
                <a:solidFill>
                  <a:prstClr val="black"/>
                </a:solidFill>
                <a:latin typeface="Arial" charset="0"/>
              </a:rPr>
              <a:t>reviews</a:t>
            </a:r>
          </a:p>
          <a:p>
            <a:pPr algn="ctr" eaLnBrk="1" hangingPunct="1">
              <a:spcBef>
                <a:spcPct val="0"/>
              </a:spcBef>
              <a:buFontTx/>
              <a:buNone/>
            </a:pPr>
            <a:r>
              <a:rPr lang="en-US" altLang="en-US" sz="1600" dirty="0">
                <a:solidFill>
                  <a:prstClr val="black"/>
                </a:solidFill>
                <a:latin typeface="Arial" charset="0"/>
              </a:rPr>
              <a:t>case</a:t>
            </a:r>
          </a:p>
        </p:txBody>
      </p:sp>
      <p:sp>
        <p:nvSpPr>
          <p:cNvPr id="7180" name="Rectangle 2066"/>
          <p:cNvSpPr>
            <a:spLocks noChangeArrowheads="1"/>
          </p:cNvSpPr>
          <p:nvPr/>
        </p:nvSpPr>
        <p:spPr bwMode="auto">
          <a:xfrm>
            <a:off x="609600" y="3000375"/>
            <a:ext cx="1295400" cy="9286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endParaRPr lang="en-US" altLang="en-US" sz="1600" dirty="0">
              <a:solidFill>
                <a:prstClr val="black"/>
              </a:solidFill>
              <a:latin typeface="Arial" charset="0"/>
            </a:endParaRPr>
          </a:p>
          <a:p>
            <a:pPr algn="ctr" eaLnBrk="1" hangingPunct="1">
              <a:spcBef>
                <a:spcPct val="0"/>
              </a:spcBef>
              <a:buFontTx/>
              <a:buNone/>
            </a:pPr>
            <a:r>
              <a:rPr lang="en-US" altLang="en-US" sz="1600" dirty="0">
                <a:solidFill>
                  <a:prstClr val="black"/>
                </a:solidFill>
                <a:latin typeface="Arial" charset="0"/>
              </a:rPr>
              <a:t>Bound over</a:t>
            </a:r>
          </a:p>
          <a:p>
            <a:pPr algn="ctr" eaLnBrk="1" hangingPunct="1">
              <a:spcBef>
                <a:spcPct val="0"/>
              </a:spcBef>
              <a:buFontTx/>
              <a:buNone/>
            </a:pPr>
            <a:r>
              <a:rPr lang="en-US" altLang="en-US" sz="1600" dirty="0">
                <a:solidFill>
                  <a:prstClr val="black"/>
                </a:solidFill>
                <a:latin typeface="Arial" charset="0"/>
              </a:rPr>
              <a:t>to Grand</a:t>
            </a:r>
          </a:p>
          <a:p>
            <a:pPr algn="ctr" eaLnBrk="1" hangingPunct="1">
              <a:spcBef>
                <a:spcPct val="0"/>
              </a:spcBef>
              <a:buFontTx/>
              <a:buNone/>
            </a:pPr>
            <a:r>
              <a:rPr lang="en-US" altLang="en-US" sz="1600" dirty="0">
                <a:solidFill>
                  <a:prstClr val="black"/>
                </a:solidFill>
                <a:latin typeface="Arial" charset="0"/>
              </a:rPr>
              <a:t>Jury</a:t>
            </a:r>
          </a:p>
          <a:p>
            <a:pPr algn="ctr" eaLnBrk="1" hangingPunct="1">
              <a:spcBef>
                <a:spcPct val="0"/>
              </a:spcBef>
              <a:buFontTx/>
              <a:buNone/>
            </a:pPr>
            <a:endParaRPr lang="en-US" altLang="en-US" sz="1600" dirty="0">
              <a:solidFill>
                <a:prstClr val="black"/>
              </a:solidFill>
              <a:latin typeface="Arial" charset="0"/>
            </a:endParaRPr>
          </a:p>
        </p:txBody>
      </p:sp>
      <p:sp>
        <p:nvSpPr>
          <p:cNvPr id="7181" name="Rectangle 2067"/>
          <p:cNvSpPr>
            <a:spLocks noChangeArrowheads="1"/>
          </p:cNvSpPr>
          <p:nvPr/>
        </p:nvSpPr>
        <p:spPr bwMode="auto">
          <a:xfrm>
            <a:off x="609600" y="3929063"/>
            <a:ext cx="1295400" cy="1143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600" dirty="0">
                <a:solidFill>
                  <a:prstClr val="black"/>
                </a:solidFill>
                <a:latin typeface="Arial" charset="0"/>
              </a:rPr>
              <a:t>Information</a:t>
            </a:r>
          </a:p>
          <a:p>
            <a:pPr algn="ctr" eaLnBrk="1" hangingPunct="1">
              <a:spcBef>
                <a:spcPct val="0"/>
              </a:spcBef>
              <a:buFontTx/>
              <a:buNone/>
            </a:pPr>
            <a:r>
              <a:rPr lang="en-US" altLang="en-US" sz="1600" dirty="0">
                <a:solidFill>
                  <a:prstClr val="black"/>
                </a:solidFill>
                <a:latin typeface="Arial" charset="0"/>
              </a:rPr>
              <a:t>or</a:t>
            </a:r>
          </a:p>
          <a:p>
            <a:pPr algn="ctr" eaLnBrk="1" hangingPunct="1">
              <a:spcBef>
                <a:spcPct val="0"/>
              </a:spcBef>
              <a:buFontTx/>
              <a:buNone/>
            </a:pPr>
            <a:r>
              <a:rPr lang="en-US" altLang="en-US" sz="1600" dirty="0">
                <a:solidFill>
                  <a:prstClr val="black"/>
                </a:solidFill>
                <a:latin typeface="Arial" charset="0"/>
              </a:rPr>
              <a:t>Indictment</a:t>
            </a:r>
          </a:p>
        </p:txBody>
      </p:sp>
      <p:sp>
        <p:nvSpPr>
          <p:cNvPr id="7182" name="Rectangle 2068"/>
          <p:cNvSpPr>
            <a:spLocks noChangeArrowheads="1"/>
          </p:cNvSpPr>
          <p:nvPr/>
        </p:nvSpPr>
        <p:spPr bwMode="auto">
          <a:xfrm>
            <a:off x="609600" y="5078413"/>
            <a:ext cx="1295400" cy="120491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600" dirty="0">
                <a:solidFill>
                  <a:prstClr val="black"/>
                </a:solidFill>
                <a:latin typeface="Arial" charset="0"/>
              </a:rPr>
              <a:t>Arraignment</a:t>
            </a:r>
          </a:p>
          <a:p>
            <a:pPr algn="ctr" eaLnBrk="1" hangingPunct="1">
              <a:spcBef>
                <a:spcPct val="0"/>
              </a:spcBef>
              <a:buFontTx/>
              <a:buNone/>
            </a:pPr>
            <a:r>
              <a:rPr lang="en-US" altLang="en-US" sz="1600" dirty="0">
                <a:solidFill>
                  <a:prstClr val="black"/>
                </a:solidFill>
                <a:latin typeface="Arial" charset="0"/>
              </a:rPr>
              <a:t>*Assign MH</a:t>
            </a:r>
          </a:p>
          <a:p>
            <a:pPr algn="ctr" eaLnBrk="1" hangingPunct="1">
              <a:spcBef>
                <a:spcPct val="0"/>
              </a:spcBef>
              <a:buFontTx/>
              <a:buNone/>
            </a:pPr>
            <a:r>
              <a:rPr lang="en-US" altLang="en-US" sz="1600" dirty="0">
                <a:solidFill>
                  <a:prstClr val="black"/>
                </a:solidFill>
                <a:latin typeface="Arial" charset="0"/>
              </a:rPr>
              <a:t>Judge &amp; atty</a:t>
            </a:r>
            <a:r>
              <a:rPr lang="en-US" altLang="en-US" sz="1600" dirty="0" smtClean="0">
                <a:solidFill>
                  <a:prstClr val="black"/>
                </a:solidFill>
                <a:latin typeface="Arial" charset="0"/>
              </a:rPr>
              <a:t>.</a:t>
            </a:r>
          </a:p>
        </p:txBody>
      </p:sp>
      <p:sp>
        <p:nvSpPr>
          <p:cNvPr id="7183" name="Rectangle 2070"/>
          <p:cNvSpPr>
            <a:spLocks noChangeArrowheads="1"/>
          </p:cNvSpPr>
          <p:nvPr/>
        </p:nvSpPr>
        <p:spPr bwMode="auto">
          <a:xfrm>
            <a:off x="2971800" y="5078413"/>
            <a:ext cx="1295400" cy="1071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600" dirty="0">
                <a:solidFill>
                  <a:prstClr val="black"/>
                </a:solidFill>
                <a:latin typeface="Arial" charset="0"/>
              </a:rPr>
              <a:t>Pretrial</a:t>
            </a:r>
          </a:p>
          <a:p>
            <a:pPr algn="ctr" eaLnBrk="1" hangingPunct="1">
              <a:spcBef>
                <a:spcPct val="0"/>
              </a:spcBef>
              <a:buFontTx/>
              <a:buNone/>
            </a:pPr>
            <a:r>
              <a:rPr lang="en-US" altLang="en-US" sz="1600" dirty="0">
                <a:solidFill>
                  <a:prstClr val="black"/>
                </a:solidFill>
                <a:latin typeface="Arial" charset="0"/>
              </a:rPr>
              <a:t>Hearings</a:t>
            </a:r>
          </a:p>
          <a:p>
            <a:pPr algn="ctr" eaLnBrk="1" hangingPunct="1">
              <a:spcBef>
                <a:spcPct val="0"/>
              </a:spcBef>
              <a:buFontTx/>
              <a:buNone/>
            </a:pPr>
            <a:r>
              <a:rPr lang="en-US" altLang="en-US" sz="1600" dirty="0">
                <a:solidFill>
                  <a:prstClr val="black"/>
                </a:solidFill>
                <a:latin typeface="Arial" charset="0"/>
              </a:rPr>
              <a:t>*assessment</a:t>
            </a:r>
          </a:p>
          <a:p>
            <a:pPr algn="ctr" eaLnBrk="1" hangingPunct="1">
              <a:spcBef>
                <a:spcPct val="0"/>
              </a:spcBef>
              <a:buFontTx/>
              <a:buNone/>
            </a:pPr>
            <a:r>
              <a:rPr lang="en-US" altLang="en-US" sz="1600" dirty="0">
                <a:solidFill>
                  <a:prstClr val="black"/>
                </a:solidFill>
                <a:latin typeface="Arial" charset="0"/>
              </a:rPr>
              <a:t>by CPC</a:t>
            </a:r>
          </a:p>
        </p:txBody>
      </p:sp>
      <p:sp>
        <p:nvSpPr>
          <p:cNvPr id="3088" name="Rectangle 2071"/>
          <p:cNvSpPr>
            <a:spLocks noChangeArrowheads="1"/>
          </p:cNvSpPr>
          <p:nvPr/>
        </p:nvSpPr>
        <p:spPr bwMode="auto">
          <a:xfrm>
            <a:off x="4267200" y="5078413"/>
            <a:ext cx="1143000" cy="1071562"/>
          </a:xfrm>
          <a:prstGeom prst="rect">
            <a:avLst/>
          </a:prstGeom>
          <a:ln w="9525">
            <a:solidFill>
              <a:schemeClr val="accent4"/>
            </a:solidFill>
            <a:headEnd/>
            <a:tailEnd/>
          </a:ln>
        </p:spPr>
        <p:style>
          <a:lnRef idx="2">
            <a:schemeClr val="dk1"/>
          </a:lnRef>
          <a:fillRef idx="1">
            <a:schemeClr val="lt1"/>
          </a:fillRef>
          <a:effectRef idx="0">
            <a:schemeClr val="dk1"/>
          </a:effectRef>
          <a:fontRef idx="minor">
            <a:schemeClr val="dk1"/>
          </a:fontRef>
        </p:style>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defRPr/>
            </a:pPr>
            <a:endParaRPr lang="en-US" altLang="en-US" sz="1600" dirty="0" smtClean="0">
              <a:solidFill>
                <a:prstClr val="black"/>
              </a:solidFill>
              <a:latin typeface="Arial" charset="0"/>
            </a:endParaRPr>
          </a:p>
          <a:p>
            <a:pPr algn="ctr" eaLnBrk="1" hangingPunct="1">
              <a:spcBef>
                <a:spcPct val="0"/>
              </a:spcBef>
              <a:buFontTx/>
              <a:buNone/>
              <a:defRPr/>
            </a:pPr>
            <a:r>
              <a:rPr lang="en-US" altLang="en-US" sz="1600" dirty="0" smtClean="0">
                <a:solidFill>
                  <a:prstClr val="black"/>
                </a:solidFill>
                <a:latin typeface="Arial" charset="0"/>
              </a:rPr>
              <a:t>Plea / Trial</a:t>
            </a:r>
          </a:p>
          <a:p>
            <a:pPr algn="ctr" eaLnBrk="1" hangingPunct="1">
              <a:spcBef>
                <a:spcPct val="0"/>
              </a:spcBef>
              <a:buFontTx/>
              <a:buNone/>
              <a:defRPr/>
            </a:pPr>
            <a:r>
              <a:rPr lang="en-US" altLang="en-US" sz="1600" dirty="0" smtClean="0">
                <a:solidFill>
                  <a:prstClr val="black"/>
                </a:solidFill>
                <a:latin typeface="Arial" charset="0"/>
              </a:rPr>
              <a:t>*Competency</a:t>
            </a:r>
          </a:p>
          <a:p>
            <a:pPr algn="ctr" eaLnBrk="1" hangingPunct="1">
              <a:spcBef>
                <a:spcPct val="0"/>
              </a:spcBef>
              <a:buFontTx/>
              <a:buNone/>
              <a:defRPr/>
            </a:pPr>
            <a:r>
              <a:rPr lang="en-US" altLang="en-US" sz="1600" dirty="0" smtClean="0">
                <a:solidFill>
                  <a:prstClr val="black"/>
                </a:solidFill>
                <a:latin typeface="Arial" charset="0"/>
              </a:rPr>
              <a:t>and/or</a:t>
            </a:r>
          </a:p>
          <a:p>
            <a:pPr algn="ctr" eaLnBrk="1" hangingPunct="1">
              <a:spcBef>
                <a:spcPct val="0"/>
              </a:spcBef>
              <a:buFontTx/>
              <a:buNone/>
              <a:defRPr/>
            </a:pPr>
            <a:r>
              <a:rPr lang="en-US" altLang="en-US" sz="1600" dirty="0" smtClean="0">
                <a:solidFill>
                  <a:prstClr val="black"/>
                </a:solidFill>
                <a:latin typeface="Arial" charset="0"/>
              </a:rPr>
              <a:t>NGRI</a:t>
            </a:r>
          </a:p>
          <a:p>
            <a:pPr algn="ctr" eaLnBrk="1" hangingPunct="1">
              <a:spcBef>
                <a:spcPct val="0"/>
              </a:spcBef>
              <a:buFontTx/>
              <a:buNone/>
              <a:defRPr/>
            </a:pPr>
            <a:endParaRPr lang="en-US" altLang="en-US" sz="1600" dirty="0" smtClean="0">
              <a:solidFill>
                <a:prstClr val="black"/>
              </a:solidFill>
              <a:latin typeface="Arial" charset="0"/>
            </a:endParaRPr>
          </a:p>
        </p:txBody>
      </p:sp>
      <p:sp>
        <p:nvSpPr>
          <p:cNvPr id="7185" name="Rectangle 2072"/>
          <p:cNvSpPr>
            <a:spLocks noChangeArrowheads="1"/>
          </p:cNvSpPr>
          <p:nvPr/>
        </p:nvSpPr>
        <p:spPr bwMode="auto">
          <a:xfrm>
            <a:off x="5410200" y="5078413"/>
            <a:ext cx="1447800" cy="1071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400">
                <a:solidFill>
                  <a:prstClr val="black"/>
                </a:solidFill>
                <a:latin typeface="Arial" charset="0"/>
              </a:rPr>
              <a:t>Pre-sentence</a:t>
            </a:r>
          </a:p>
          <a:p>
            <a:pPr algn="ctr" eaLnBrk="1" hangingPunct="1">
              <a:spcBef>
                <a:spcPct val="0"/>
              </a:spcBef>
              <a:buFontTx/>
              <a:buNone/>
            </a:pPr>
            <a:r>
              <a:rPr lang="en-US" altLang="en-US" sz="1400">
                <a:solidFill>
                  <a:prstClr val="black"/>
                </a:solidFill>
                <a:latin typeface="Arial" charset="0"/>
              </a:rPr>
              <a:t>Investigation / </a:t>
            </a:r>
          </a:p>
          <a:p>
            <a:pPr algn="ctr" eaLnBrk="1" hangingPunct="1">
              <a:spcBef>
                <a:spcPct val="0"/>
              </a:spcBef>
              <a:buFontTx/>
              <a:buNone/>
            </a:pPr>
            <a:r>
              <a:rPr lang="en-US" altLang="en-US" sz="1400">
                <a:solidFill>
                  <a:prstClr val="black"/>
                </a:solidFill>
                <a:latin typeface="Arial" charset="0"/>
              </a:rPr>
              <a:t>Assessments/</a:t>
            </a:r>
          </a:p>
          <a:p>
            <a:pPr algn="ctr" eaLnBrk="1" hangingPunct="1">
              <a:spcBef>
                <a:spcPct val="0"/>
              </a:spcBef>
              <a:buFontTx/>
              <a:buNone/>
            </a:pPr>
            <a:r>
              <a:rPr lang="en-US" altLang="en-US" sz="1400">
                <a:solidFill>
                  <a:prstClr val="black"/>
                </a:solidFill>
                <a:latin typeface="Arial" charset="0"/>
              </a:rPr>
              <a:t>Sentencing</a:t>
            </a:r>
          </a:p>
        </p:txBody>
      </p:sp>
      <p:sp>
        <p:nvSpPr>
          <p:cNvPr id="7186" name="Rectangle 2097"/>
          <p:cNvSpPr>
            <a:spLocks noChangeArrowheads="1"/>
          </p:cNvSpPr>
          <p:nvPr/>
        </p:nvSpPr>
        <p:spPr bwMode="auto">
          <a:xfrm>
            <a:off x="1905000" y="1357314"/>
            <a:ext cx="1143000" cy="9286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600" dirty="0">
                <a:solidFill>
                  <a:prstClr val="black"/>
                </a:solidFill>
                <a:latin typeface="Arial" charset="0"/>
              </a:rPr>
              <a:t>Complaint</a:t>
            </a:r>
          </a:p>
          <a:p>
            <a:pPr algn="ctr" eaLnBrk="1" hangingPunct="1">
              <a:spcBef>
                <a:spcPct val="0"/>
              </a:spcBef>
              <a:buFontTx/>
              <a:buNone/>
            </a:pPr>
            <a:r>
              <a:rPr lang="en-US" altLang="en-US" sz="1600" dirty="0">
                <a:solidFill>
                  <a:prstClr val="black"/>
                </a:solidFill>
                <a:latin typeface="Arial" charset="0"/>
              </a:rPr>
              <a:t>filed</a:t>
            </a:r>
          </a:p>
        </p:txBody>
      </p:sp>
      <p:sp>
        <p:nvSpPr>
          <p:cNvPr id="7187" name="Text Box 2098"/>
          <p:cNvSpPr txBox="1">
            <a:spLocks noChangeArrowheads="1"/>
          </p:cNvSpPr>
          <p:nvPr/>
        </p:nvSpPr>
        <p:spPr bwMode="auto">
          <a:xfrm>
            <a:off x="228600" y="6429375"/>
            <a:ext cx="1091966"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spcBef>
                <a:spcPct val="0"/>
              </a:spcBef>
              <a:buFontTx/>
              <a:buNone/>
            </a:pPr>
            <a:r>
              <a:rPr lang="en-US" altLang="en-US" sz="800">
                <a:solidFill>
                  <a:prstClr val="black"/>
                </a:solidFill>
                <a:latin typeface="Arial" charset="0"/>
              </a:rPr>
              <a:t>December 10, 2001</a:t>
            </a:r>
          </a:p>
        </p:txBody>
      </p:sp>
      <p:sp>
        <p:nvSpPr>
          <p:cNvPr id="7188" name="Line 2107"/>
          <p:cNvSpPr>
            <a:spLocks noChangeShapeType="1"/>
          </p:cNvSpPr>
          <p:nvPr/>
        </p:nvSpPr>
        <p:spPr bwMode="auto">
          <a:xfrm>
            <a:off x="6858000" y="514985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189" name="Line 2108"/>
          <p:cNvSpPr>
            <a:spLocks noChangeShapeType="1"/>
          </p:cNvSpPr>
          <p:nvPr/>
        </p:nvSpPr>
        <p:spPr bwMode="auto">
          <a:xfrm>
            <a:off x="6858000" y="54356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190" name="Line 2109"/>
          <p:cNvSpPr>
            <a:spLocks noChangeShapeType="1"/>
          </p:cNvSpPr>
          <p:nvPr/>
        </p:nvSpPr>
        <p:spPr bwMode="auto">
          <a:xfrm>
            <a:off x="6858000" y="572135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191" name="Line 2110"/>
          <p:cNvSpPr>
            <a:spLocks noChangeShapeType="1"/>
          </p:cNvSpPr>
          <p:nvPr/>
        </p:nvSpPr>
        <p:spPr bwMode="auto">
          <a:xfrm>
            <a:off x="6858000" y="6078538"/>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192" name="Text Box 2111"/>
          <p:cNvSpPr txBox="1">
            <a:spLocks noChangeArrowheads="1"/>
          </p:cNvSpPr>
          <p:nvPr/>
        </p:nvSpPr>
        <p:spPr bwMode="auto">
          <a:xfrm>
            <a:off x="7620013" y="4929213"/>
            <a:ext cx="849913"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spcBef>
                <a:spcPct val="0"/>
              </a:spcBef>
              <a:buFontTx/>
              <a:buNone/>
            </a:pPr>
            <a:r>
              <a:rPr lang="en-US" altLang="en-US" sz="2400">
                <a:solidFill>
                  <a:prstClr val="black"/>
                </a:solidFill>
                <a:latin typeface="Arial" charset="0"/>
              </a:rPr>
              <a:t> </a:t>
            </a:r>
            <a:r>
              <a:rPr lang="en-US" altLang="en-US" sz="1600">
                <a:solidFill>
                  <a:prstClr val="black"/>
                </a:solidFill>
                <a:latin typeface="Arial" charset="0"/>
              </a:rPr>
              <a:t>Prison</a:t>
            </a:r>
          </a:p>
        </p:txBody>
      </p:sp>
      <p:sp>
        <p:nvSpPr>
          <p:cNvPr id="7193" name="Text Box 2112"/>
          <p:cNvSpPr txBox="1">
            <a:spLocks noChangeArrowheads="1"/>
          </p:cNvSpPr>
          <p:nvPr/>
        </p:nvSpPr>
        <p:spPr bwMode="auto">
          <a:xfrm>
            <a:off x="7696200" y="5286375"/>
            <a:ext cx="49084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spcBef>
                <a:spcPct val="0"/>
              </a:spcBef>
              <a:buFontTx/>
              <a:buNone/>
            </a:pPr>
            <a:r>
              <a:rPr lang="en-US" altLang="en-US" sz="1600" dirty="0">
                <a:solidFill>
                  <a:prstClr val="black"/>
                </a:solidFill>
                <a:latin typeface="Arial" charset="0"/>
              </a:rPr>
              <a:t>Jail</a:t>
            </a:r>
          </a:p>
        </p:txBody>
      </p:sp>
      <p:sp>
        <p:nvSpPr>
          <p:cNvPr id="7194" name="Text Box 2114"/>
          <p:cNvSpPr txBox="1">
            <a:spLocks noChangeArrowheads="1"/>
          </p:cNvSpPr>
          <p:nvPr/>
        </p:nvSpPr>
        <p:spPr bwMode="auto">
          <a:xfrm>
            <a:off x="7696219" y="5572125"/>
            <a:ext cx="582211"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spcBef>
                <a:spcPct val="0"/>
              </a:spcBef>
              <a:buFontTx/>
              <a:buNone/>
            </a:pPr>
            <a:r>
              <a:rPr lang="en-US" altLang="en-US" sz="1600" dirty="0">
                <a:solidFill>
                  <a:prstClr val="black"/>
                </a:solidFill>
                <a:latin typeface="Arial" charset="0"/>
              </a:rPr>
              <a:t>Fine</a:t>
            </a:r>
          </a:p>
        </p:txBody>
      </p:sp>
      <p:sp>
        <p:nvSpPr>
          <p:cNvPr id="7195" name="Rectangle 2115"/>
          <p:cNvSpPr>
            <a:spLocks noChangeArrowheads="1"/>
          </p:cNvSpPr>
          <p:nvPr/>
        </p:nvSpPr>
        <p:spPr bwMode="auto">
          <a:xfrm>
            <a:off x="7696200" y="5935689"/>
            <a:ext cx="990600" cy="6953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600" dirty="0">
                <a:solidFill>
                  <a:prstClr val="black"/>
                </a:solidFill>
                <a:latin typeface="Arial" charset="0"/>
              </a:rPr>
              <a:t>Probation</a:t>
            </a:r>
          </a:p>
          <a:p>
            <a:pPr algn="ctr" eaLnBrk="1" hangingPunct="1">
              <a:spcBef>
                <a:spcPct val="0"/>
              </a:spcBef>
              <a:buFontTx/>
              <a:buNone/>
            </a:pPr>
            <a:r>
              <a:rPr lang="en-US" altLang="en-US" sz="1600" dirty="0">
                <a:solidFill>
                  <a:prstClr val="black"/>
                </a:solidFill>
                <a:latin typeface="Arial" charset="0"/>
              </a:rPr>
              <a:t>*MHDD </a:t>
            </a:r>
          </a:p>
          <a:p>
            <a:pPr algn="ctr" eaLnBrk="1" hangingPunct="1">
              <a:spcBef>
                <a:spcPct val="0"/>
              </a:spcBef>
              <a:buFontTx/>
              <a:buNone/>
            </a:pPr>
            <a:r>
              <a:rPr lang="en-US" altLang="en-US" sz="1600" dirty="0">
                <a:solidFill>
                  <a:prstClr val="black"/>
                </a:solidFill>
                <a:latin typeface="Arial" charset="0"/>
              </a:rPr>
              <a:t>supervision</a:t>
            </a:r>
          </a:p>
        </p:txBody>
      </p:sp>
      <p:sp>
        <p:nvSpPr>
          <p:cNvPr id="7196" name="Line 2132"/>
          <p:cNvSpPr>
            <a:spLocks noChangeShapeType="1"/>
          </p:cNvSpPr>
          <p:nvPr/>
        </p:nvSpPr>
        <p:spPr bwMode="auto">
          <a:xfrm>
            <a:off x="4572000" y="1785938"/>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197" name="Line 2133"/>
          <p:cNvSpPr>
            <a:spLocks noChangeShapeType="1"/>
          </p:cNvSpPr>
          <p:nvPr/>
        </p:nvSpPr>
        <p:spPr bwMode="auto">
          <a:xfrm>
            <a:off x="4572000" y="1643063"/>
            <a:ext cx="3810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198" name="Line 2134"/>
          <p:cNvSpPr>
            <a:spLocks noChangeShapeType="1"/>
          </p:cNvSpPr>
          <p:nvPr/>
        </p:nvSpPr>
        <p:spPr bwMode="auto">
          <a:xfrm>
            <a:off x="4572000" y="1928813"/>
            <a:ext cx="3810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199" name="Line 2135"/>
          <p:cNvSpPr>
            <a:spLocks noChangeShapeType="1"/>
          </p:cNvSpPr>
          <p:nvPr/>
        </p:nvSpPr>
        <p:spPr bwMode="auto">
          <a:xfrm flipV="1">
            <a:off x="4953000" y="1357313"/>
            <a:ext cx="0" cy="28575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200" name="Line 2136"/>
          <p:cNvSpPr>
            <a:spLocks noChangeShapeType="1"/>
          </p:cNvSpPr>
          <p:nvPr/>
        </p:nvSpPr>
        <p:spPr bwMode="auto">
          <a:xfrm>
            <a:off x="4953000" y="1928813"/>
            <a:ext cx="0" cy="28575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201" name="Line 2137"/>
          <p:cNvSpPr>
            <a:spLocks noChangeShapeType="1"/>
          </p:cNvSpPr>
          <p:nvPr/>
        </p:nvSpPr>
        <p:spPr bwMode="auto">
          <a:xfrm>
            <a:off x="1905000" y="5578475"/>
            <a:ext cx="1066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202" name="Rectangle 2139"/>
          <p:cNvSpPr>
            <a:spLocks noChangeArrowheads="1"/>
          </p:cNvSpPr>
          <p:nvPr/>
        </p:nvSpPr>
        <p:spPr bwMode="auto">
          <a:xfrm>
            <a:off x="2209800" y="4857750"/>
            <a:ext cx="381000" cy="2921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400">
                <a:solidFill>
                  <a:prstClr val="black"/>
                </a:solidFill>
                <a:latin typeface="Arial" charset="0"/>
              </a:rPr>
              <a:t>Jail</a:t>
            </a:r>
          </a:p>
        </p:txBody>
      </p:sp>
      <p:sp>
        <p:nvSpPr>
          <p:cNvPr id="7203" name="Rectangle 2140"/>
          <p:cNvSpPr>
            <a:spLocks noChangeArrowheads="1"/>
          </p:cNvSpPr>
          <p:nvPr/>
        </p:nvSpPr>
        <p:spPr bwMode="auto">
          <a:xfrm>
            <a:off x="2209800" y="6007100"/>
            <a:ext cx="457200" cy="279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400">
                <a:solidFill>
                  <a:prstClr val="black"/>
                </a:solidFill>
                <a:latin typeface="Arial" charset="0"/>
              </a:rPr>
              <a:t>Bail</a:t>
            </a:r>
          </a:p>
        </p:txBody>
      </p:sp>
      <p:sp>
        <p:nvSpPr>
          <p:cNvPr id="7204" name="Line 2141"/>
          <p:cNvSpPr>
            <a:spLocks noChangeShapeType="1"/>
          </p:cNvSpPr>
          <p:nvPr/>
        </p:nvSpPr>
        <p:spPr bwMode="auto">
          <a:xfrm>
            <a:off x="1905000" y="5435600"/>
            <a:ext cx="5334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205" name="Line 2142"/>
          <p:cNvSpPr>
            <a:spLocks noChangeShapeType="1"/>
          </p:cNvSpPr>
          <p:nvPr/>
        </p:nvSpPr>
        <p:spPr bwMode="auto">
          <a:xfrm>
            <a:off x="1905000" y="5721350"/>
            <a:ext cx="5334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206" name="Line 2143"/>
          <p:cNvSpPr>
            <a:spLocks noChangeShapeType="1"/>
          </p:cNvSpPr>
          <p:nvPr/>
        </p:nvSpPr>
        <p:spPr bwMode="auto">
          <a:xfrm>
            <a:off x="2438400" y="5721350"/>
            <a:ext cx="0" cy="28575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207" name="Line 2144"/>
          <p:cNvSpPr>
            <a:spLocks noChangeShapeType="1"/>
          </p:cNvSpPr>
          <p:nvPr/>
        </p:nvSpPr>
        <p:spPr bwMode="auto">
          <a:xfrm flipV="1">
            <a:off x="2438400" y="5149850"/>
            <a:ext cx="0" cy="28575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208" name="Line 2152"/>
          <p:cNvSpPr>
            <a:spLocks noChangeShapeType="1"/>
          </p:cNvSpPr>
          <p:nvPr/>
        </p:nvSpPr>
        <p:spPr bwMode="auto">
          <a:xfrm flipH="1">
            <a:off x="1905000" y="3429000"/>
            <a:ext cx="1752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209" name="Line 2153"/>
          <p:cNvSpPr>
            <a:spLocks noChangeShapeType="1"/>
          </p:cNvSpPr>
          <p:nvPr/>
        </p:nvSpPr>
        <p:spPr bwMode="auto">
          <a:xfrm flipH="1">
            <a:off x="3276600" y="3286125"/>
            <a:ext cx="3810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210" name="Line 2154"/>
          <p:cNvSpPr>
            <a:spLocks noChangeShapeType="1"/>
          </p:cNvSpPr>
          <p:nvPr/>
        </p:nvSpPr>
        <p:spPr bwMode="auto">
          <a:xfrm flipH="1">
            <a:off x="3276600" y="3571875"/>
            <a:ext cx="3810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211" name="Line 2155"/>
          <p:cNvSpPr>
            <a:spLocks noChangeShapeType="1"/>
          </p:cNvSpPr>
          <p:nvPr/>
        </p:nvSpPr>
        <p:spPr bwMode="auto">
          <a:xfrm flipV="1">
            <a:off x="3276600" y="3143276"/>
            <a:ext cx="0"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212" name="Line 2156"/>
          <p:cNvSpPr>
            <a:spLocks noChangeShapeType="1"/>
          </p:cNvSpPr>
          <p:nvPr/>
        </p:nvSpPr>
        <p:spPr bwMode="auto">
          <a:xfrm>
            <a:off x="3276600" y="3571876"/>
            <a:ext cx="0" cy="214313"/>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213" name="Line 2159"/>
          <p:cNvSpPr>
            <a:spLocks noChangeShapeType="1"/>
          </p:cNvSpPr>
          <p:nvPr/>
        </p:nvSpPr>
        <p:spPr bwMode="auto">
          <a:xfrm flipV="1">
            <a:off x="1447800" y="2714625"/>
            <a:ext cx="0" cy="28575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214" name="Line 2161"/>
          <p:cNvSpPr>
            <a:spLocks noChangeShapeType="1"/>
          </p:cNvSpPr>
          <p:nvPr/>
        </p:nvSpPr>
        <p:spPr bwMode="auto">
          <a:xfrm>
            <a:off x="1447800" y="2714625"/>
            <a:ext cx="228600" cy="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215" name="Line 2162"/>
          <p:cNvSpPr>
            <a:spLocks noChangeShapeType="1"/>
          </p:cNvSpPr>
          <p:nvPr/>
        </p:nvSpPr>
        <p:spPr bwMode="auto">
          <a:xfrm flipV="1">
            <a:off x="1066800" y="2714625"/>
            <a:ext cx="0" cy="28575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216" name="Line 2163"/>
          <p:cNvSpPr>
            <a:spLocks noChangeShapeType="1"/>
          </p:cNvSpPr>
          <p:nvPr/>
        </p:nvSpPr>
        <p:spPr bwMode="auto">
          <a:xfrm flipH="1">
            <a:off x="762000" y="2714625"/>
            <a:ext cx="304800" cy="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217" name="Rectangle 2175"/>
          <p:cNvSpPr>
            <a:spLocks noChangeArrowheads="1"/>
          </p:cNvSpPr>
          <p:nvPr/>
        </p:nvSpPr>
        <p:spPr bwMode="auto">
          <a:xfrm>
            <a:off x="4343400" y="4357688"/>
            <a:ext cx="457200" cy="279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400">
                <a:solidFill>
                  <a:prstClr val="black"/>
                </a:solidFill>
                <a:latin typeface="Arial" charset="0"/>
              </a:rPr>
              <a:t>Bail</a:t>
            </a:r>
          </a:p>
        </p:txBody>
      </p:sp>
      <p:sp>
        <p:nvSpPr>
          <p:cNvPr id="7218" name="Rectangle 2176"/>
          <p:cNvSpPr>
            <a:spLocks noChangeArrowheads="1"/>
          </p:cNvSpPr>
          <p:nvPr/>
        </p:nvSpPr>
        <p:spPr bwMode="auto">
          <a:xfrm>
            <a:off x="1676400" y="2571750"/>
            <a:ext cx="457200" cy="279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400">
                <a:solidFill>
                  <a:prstClr val="black"/>
                </a:solidFill>
                <a:latin typeface="Arial" charset="0"/>
              </a:rPr>
              <a:t>Bail</a:t>
            </a:r>
          </a:p>
        </p:txBody>
      </p:sp>
      <p:sp>
        <p:nvSpPr>
          <p:cNvPr id="7219" name="Rectangle 2177"/>
          <p:cNvSpPr>
            <a:spLocks noChangeArrowheads="1"/>
          </p:cNvSpPr>
          <p:nvPr/>
        </p:nvSpPr>
        <p:spPr bwMode="auto">
          <a:xfrm>
            <a:off x="3048000" y="3786188"/>
            <a:ext cx="457200" cy="279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400" dirty="0">
                <a:solidFill>
                  <a:prstClr val="black"/>
                </a:solidFill>
                <a:latin typeface="Arial" charset="0"/>
              </a:rPr>
              <a:t>Bail</a:t>
            </a:r>
          </a:p>
        </p:txBody>
      </p:sp>
      <p:sp>
        <p:nvSpPr>
          <p:cNvPr id="7220" name="Rectangle 2178"/>
          <p:cNvSpPr>
            <a:spLocks noChangeArrowheads="1"/>
          </p:cNvSpPr>
          <p:nvPr/>
        </p:nvSpPr>
        <p:spPr bwMode="auto">
          <a:xfrm>
            <a:off x="4724400" y="2214563"/>
            <a:ext cx="457200" cy="279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400">
                <a:solidFill>
                  <a:prstClr val="black"/>
                </a:solidFill>
                <a:latin typeface="Arial" charset="0"/>
              </a:rPr>
              <a:t>Bail</a:t>
            </a:r>
          </a:p>
        </p:txBody>
      </p:sp>
      <p:sp>
        <p:nvSpPr>
          <p:cNvPr id="7221" name="Rectangle 2179"/>
          <p:cNvSpPr>
            <a:spLocks noChangeArrowheads="1"/>
          </p:cNvSpPr>
          <p:nvPr/>
        </p:nvSpPr>
        <p:spPr bwMode="auto">
          <a:xfrm>
            <a:off x="3733800" y="4357688"/>
            <a:ext cx="381000" cy="2921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400">
                <a:solidFill>
                  <a:prstClr val="black"/>
                </a:solidFill>
                <a:latin typeface="Arial" charset="0"/>
              </a:rPr>
              <a:t>Jail</a:t>
            </a:r>
          </a:p>
        </p:txBody>
      </p:sp>
      <p:sp>
        <p:nvSpPr>
          <p:cNvPr id="7222" name="Rectangle 2180"/>
          <p:cNvSpPr>
            <a:spLocks noChangeArrowheads="1"/>
          </p:cNvSpPr>
          <p:nvPr/>
        </p:nvSpPr>
        <p:spPr bwMode="auto">
          <a:xfrm>
            <a:off x="381000" y="2571750"/>
            <a:ext cx="381000" cy="2921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400">
                <a:solidFill>
                  <a:prstClr val="black"/>
                </a:solidFill>
                <a:latin typeface="Arial" charset="0"/>
              </a:rPr>
              <a:t>Jail</a:t>
            </a:r>
          </a:p>
        </p:txBody>
      </p:sp>
      <p:sp>
        <p:nvSpPr>
          <p:cNvPr id="7223" name="Rectangle 2181"/>
          <p:cNvSpPr>
            <a:spLocks noChangeArrowheads="1"/>
          </p:cNvSpPr>
          <p:nvPr/>
        </p:nvSpPr>
        <p:spPr bwMode="auto">
          <a:xfrm>
            <a:off x="3048000" y="2857500"/>
            <a:ext cx="381000" cy="2921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400" dirty="0">
                <a:solidFill>
                  <a:prstClr val="black"/>
                </a:solidFill>
                <a:latin typeface="Arial" charset="0"/>
              </a:rPr>
              <a:t>Jail</a:t>
            </a:r>
          </a:p>
        </p:txBody>
      </p:sp>
      <p:sp>
        <p:nvSpPr>
          <p:cNvPr id="7224" name="Rectangle 2182"/>
          <p:cNvSpPr>
            <a:spLocks noChangeArrowheads="1"/>
          </p:cNvSpPr>
          <p:nvPr/>
        </p:nvSpPr>
        <p:spPr bwMode="auto">
          <a:xfrm>
            <a:off x="4724400" y="1071563"/>
            <a:ext cx="381000" cy="2921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en-US" altLang="en-US" sz="1400">
                <a:solidFill>
                  <a:prstClr val="black"/>
                </a:solidFill>
                <a:latin typeface="Arial" charset="0"/>
              </a:rPr>
              <a:t>Jail</a:t>
            </a:r>
          </a:p>
        </p:txBody>
      </p:sp>
      <p:sp>
        <p:nvSpPr>
          <p:cNvPr id="7225" name="Line 2193"/>
          <p:cNvSpPr>
            <a:spLocks noChangeShapeType="1"/>
          </p:cNvSpPr>
          <p:nvPr/>
        </p:nvSpPr>
        <p:spPr bwMode="auto">
          <a:xfrm>
            <a:off x="3886200" y="4929188"/>
            <a:ext cx="6858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226" name="Line 2194"/>
          <p:cNvSpPr>
            <a:spLocks noChangeShapeType="1"/>
          </p:cNvSpPr>
          <p:nvPr/>
        </p:nvSpPr>
        <p:spPr bwMode="auto">
          <a:xfrm flipV="1">
            <a:off x="3886200" y="4643438"/>
            <a:ext cx="0" cy="28575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227" name="Line 2196"/>
          <p:cNvSpPr>
            <a:spLocks noChangeShapeType="1"/>
          </p:cNvSpPr>
          <p:nvPr/>
        </p:nvSpPr>
        <p:spPr bwMode="auto">
          <a:xfrm flipV="1">
            <a:off x="4267200" y="4929214"/>
            <a:ext cx="0" cy="142875"/>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7228" name="Line 2197"/>
          <p:cNvSpPr>
            <a:spLocks noChangeShapeType="1"/>
          </p:cNvSpPr>
          <p:nvPr/>
        </p:nvSpPr>
        <p:spPr bwMode="auto">
          <a:xfrm flipV="1">
            <a:off x="4572000" y="4643438"/>
            <a:ext cx="0" cy="28575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black"/>
              </a:solidFill>
            </a:endParaRPr>
          </a:p>
        </p:txBody>
      </p:sp>
      <p:sp>
        <p:nvSpPr>
          <p:cNvPr id="3" name="Rectangle 2"/>
          <p:cNvSpPr/>
          <p:nvPr/>
        </p:nvSpPr>
        <p:spPr>
          <a:xfrm>
            <a:off x="4457700" y="6340501"/>
            <a:ext cx="1562100" cy="428625"/>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600" dirty="0">
                <a:solidFill>
                  <a:prstClr val="black"/>
                </a:solidFill>
                <a:latin typeface="Arial" panose="020B0604020202020204" pitchFamily="34" charset="0"/>
                <a:cs typeface="Arial" panose="020B0604020202020204" pitchFamily="34" charset="0"/>
              </a:rPr>
              <a:t>state hospital</a:t>
            </a:r>
          </a:p>
        </p:txBody>
      </p:sp>
      <p:cxnSp>
        <p:nvCxnSpPr>
          <p:cNvPr id="5" name="Straight Arrow Connector 4"/>
          <p:cNvCxnSpPr>
            <a:stCxn id="3088" idx="2"/>
          </p:cNvCxnSpPr>
          <p:nvPr/>
        </p:nvCxnSpPr>
        <p:spPr>
          <a:xfrm>
            <a:off x="4838700" y="6149975"/>
            <a:ext cx="0" cy="1905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 name="Straight Arrow Connector 3"/>
          <p:cNvCxnSpPr>
            <a:stCxn id="7173" idx="0"/>
            <a:endCxn id="6" idx="2"/>
          </p:cNvCxnSpPr>
          <p:nvPr/>
        </p:nvCxnSpPr>
        <p:spPr>
          <a:xfrm flipV="1">
            <a:off x="3390900" y="1065213"/>
            <a:ext cx="0" cy="292100"/>
          </a:xfrm>
          <a:prstGeom prst="straightConnector1">
            <a:avLst/>
          </a:prstGeom>
          <a:ln>
            <a:prstDash val="sysDot"/>
            <a:tailEnd type="arrow"/>
          </a:ln>
        </p:spPr>
        <p:style>
          <a:lnRef idx="1">
            <a:schemeClr val="dk1"/>
          </a:lnRef>
          <a:fillRef idx="0">
            <a:schemeClr val="dk1"/>
          </a:fillRef>
          <a:effectRef idx="0">
            <a:schemeClr val="dk1"/>
          </a:effectRef>
          <a:fontRef idx="minor">
            <a:schemeClr val="tx1"/>
          </a:fontRef>
        </p:style>
      </p:cxnSp>
      <p:sp>
        <p:nvSpPr>
          <p:cNvPr id="6" name="Rectangle 5"/>
          <p:cNvSpPr/>
          <p:nvPr/>
        </p:nvSpPr>
        <p:spPr>
          <a:xfrm>
            <a:off x="2933700" y="823913"/>
            <a:ext cx="914400" cy="241300"/>
          </a:xfrm>
          <a:prstGeom prst="rect">
            <a:avLst/>
          </a:prstGeom>
          <a:solidFill>
            <a:schemeClr val="bg1"/>
          </a:solidFill>
          <a:ln w="635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400" dirty="0">
                <a:solidFill>
                  <a:prstClr val="black"/>
                </a:solidFill>
                <a:latin typeface="Arial" panose="020B0604020202020204" pitchFamily="34" charset="0"/>
                <a:cs typeface="Arial" panose="020B0604020202020204" pitchFamily="34" charset="0"/>
              </a:rPr>
              <a:t>hospital</a:t>
            </a:r>
          </a:p>
        </p:txBody>
      </p:sp>
    </p:spTree>
    <p:extLst>
      <p:ext uri="{BB962C8B-B14F-4D97-AF65-F5344CB8AC3E}">
        <p14:creationId xmlns:p14="http://schemas.microsoft.com/office/powerpoint/2010/main" val="318286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Local Responses: Case Flow Entry</a:t>
            </a:r>
          </a:p>
        </p:txBody>
      </p:sp>
      <p:sp>
        <p:nvSpPr>
          <p:cNvPr id="3" name="Content Placeholder 2"/>
          <p:cNvSpPr>
            <a:spLocks noGrp="1"/>
          </p:cNvSpPr>
          <p:nvPr>
            <p:ph idx="1"/>
          </p:nvPr>
        </p:nvSpPr>
        <p:spPr>
          <a:xfrm>
            <a:off x="457200" y="1066800"/>
            <a:ext cx="8229600" cy="4525963"/>
          </a:xfrm>
        </p:spPr>
        <p:txBody>
          <a:bodyPr>
            <a:normAutofit/>
          </a:bodyPr>
          <a:lstStyle/>
          <a:p>
            <a:pPr marL="114300" indent="0" algn="just">
              <a:buNone/>
            </a:pPr>
            <a:r>
              <a:rPr lang="en-US" sz="1900" dirty="0"/>
              <a:t>From arrest to disposition and community control supervision, many specialized services have been developed for defendants with serious mental illness and developmental disabilities. </a:t>
            </a:r>
          </a:p>
          <a:p>
            <a:pPr marL="114300" indent="0" algn="just">
              <a:buNone/>
            </a:pPr>
            <a:endParaRPr lang="en-US" sz="1900" b="1" dirty="0"/>
          </a:p>
          <a:p>
            <a:pPr marL="114300" indent="0" algn="just">
              <a:buNone/>
            </a:pPr>
            <a:r>
              <a:rPr lang="en-US" sz="1900" b="1" dirty="0"/>
              <a:t>Due to this high level of collaboration, criminal justice entities have developed several intercept points to create swift access to behavioral health measures:</a:t>
            </a:r>
          </a:p>
          <a:p>
            <a:pPr algn="just"/>
            <a:r>
              <a:rPr lang="en-US" sz="1900" dirty="0"/>
              <a:t>County Jail</a:t>
            </a:r>
          </a:p>
          <a:p>
            <a:pPr algn="just"/>
            <a:r>
              <a:rPr lang="en-US" sz="1900" dirty="0"/>
              <a:t>Bond Commissioner’s Office</a:t>
            </a:r>
          </a:p>
          <a:p>
            <a:pPr algn="just"/>
            <a:r>
              <a:rPr lang="en-US" sz="1900" dirty="0"/>
              <a:t>Alcohol, Drug, and Mental Health Service Board (ADAMHS) and </a:t>
            </a:r>
            <a:r>
              <a:rPr lang="en-US" sz="1900" dirty="0" smtClean="0"/>
              <a:t>behavioral </a:t>
            </a:r>
            <a:r>
              <a:rPr lang="en-US" sz="1900" dirty="0"/>
              <a:t>health agencies</a:t>
            </a:r>
          </a:p>
          <a:p>
            <a:pPr algn="just"/>
            <a:r>
              <a:rPr lang="en-US" sz="1900" dirty="0"/>
              <a:t>Cuyahoga County Board of Developmental Disabilities (CCBDD)</a:t>
            </a:r>
          </a:p>
          <a:p>
            <a:pPr algn="just"/>
            <a:r>
              <a:rPr lang="en-US" sz="1900" dirty="0"/>
              <a:t>Court Psychiatric Clinic</a:t>
            </a:r>
          </a:p>
          <a:p>
            <a:pPr algn="just"/>
            <a:r>
              <a:rPr lang="en-US" sz="1900" dirty="0"/>
              <a:t>Inpatient / Outpatient programming and </a:t>
            </a:r>
            <a:r>
              <a:rPr lang="en-US" sz="1900" dirty="0" smtClean="0"/>
              <a:t>resources</a:t>
            </a:r>
          </a:p>
          <a:p>
            <a:pPr marL="0" indent="0" algn="just">
              <a:buNone/>
            </a:pPr>
            <a:endParaRPr lang="en-US" sz="1900" dirty="0"/>
          </a:p>
          <a:p>
            <a:pPr marL="0" indent="0" algn="just">
              <a:buNone/>
            </a:pPr>
            <a:endParaRPr lang="en-US" sz="1900" dirty="0" smtClean="0"/>
          </a:p>
          <a:p>
            <a:pPr marL="0" indent="0" algn="just">
              <a:buNone/>
            </a:pPr>
            <a:endParaRPr lang="en-US" sz="1900" dirty="0"/>
          </a:p>
          <a:p>
            <a:endParaRPr lang="en-US" dirty="0"/>
          </a:p>
        </p:txBody>
      </p:sp>
    </p:spTree>
    <p:extLst>
      <p:ext uri="{BB962C8B-B14F-4D97-AF65-F5344CB8AC3E}">
        <p14:creationId xmlns:p14="http://schemas.microsoft.com/office/powerpoint/2010/main" val="37352453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61"/>
            <a:ext cx="8229600" cy="1143000"/>
          </a:xfrm>
        </p:spPr>
        <p:style>
          <a:lnRef idx="2">
            <a:schemeClr val="accent1"/>
          </a:lnRef>
          <a:fillRef idx="1">
            <a:schemeClr val="lt1"/>
          </a:fillRef>
          <a:effectRef idx="0">
            <a:schemeClr val="accent1"/>
          </a:effectRef>
          <a:fontRef idx="minor">
            <a:schemeClr val="dk1"/>
          </a:fontRef>
        </p:style>
        <p:txBody>
          <a:bodyPr/>
          <a:lstStyle/>
          <a:p>
            <a:pPr algn="ctr"/>
            <a:r>
              <a:rPr lang="en-US" sz="4000" dirty="0"/>
              <a:t>Local Responses: Case Flow Entry</a:t>
            </a:r>
          </a:p>
        </p:txBody>
      </p:sp>
      <p:sp>
        <p:nvSpPr>
          <p:cNvPr id="3" name="Content Placeholder 2"/>
          <p:cNvSpPr>
            <a:spLocks noGrp="1"/>
          </p:cNvSpPr>
          <p:nvPr>
            <p:ph idx="1"/>
          </p:nvPr>
        </p:nvSpPr>
        <p:spPr>
          <a:xfrm>
            <a:off x="457200" y="1219200"/>
            <a:ext cx="8229600" cy="4906969"/>
          </a:xfrm>
        </p:spPr>
        <p:txBody>
          <a:bodyPr>
            <a:normAutofit fontScale="70000" lnSpcReduction="20000"/>
          </a:bodyPr>
          <a:lstStyle/>
          <a:p>
            <a:pPr marL="114300" indent="0">
              <a:buNone/>
            </a:pPr>
            <a:r>
              <a:rPr lang="en-US" sz="2400" b="1" dirty="0">
                <a:effectLst>
                  <a:outerShdw blurRad="38100" dist="38100" dir="2700000" algn="tl">
                    <a:srgbClr val="000000">
                      <a:alpha val="43137"/>
                    </a:srgbClr>
                  </a:outerShdw>
                </a:effectLst>
              </a:rPr>
              <a:t>County Jail </a:t>
            </a:r>
            <a:r>
              <a:rPr lang="en-US" sz="2400" b="1" dirty="0" smtClean="0">
                <a:effectLst>
                  <a:outerShdw blurRad="38100" dist="38100" dir="2700000" algn="tl">
                    <a:srgbClr val="000000">
                      <a:alpha val="43137"/>
                    </a:srgbClr>
                  </a:outerShdw>
                </a:effectLst>
              </a:rPr>
              <a:t>Responses</a:t>
            </a:r>
            <a:endParaRPr lang="en-US" sz="2400" b="1" dirty="0">
              <a:effectLst>
                <a:outerShdw blurRad="38100" dist="38100" dir="2700000" algn="tl">
                  <a:srgbClr val="000000">
                    <a:alpha val="43137"/>
                  </a:srgbClr>
                </a:outerShdw>
              </a:effectLst>
            </a:endParaRPr>
          </a:p>
          <a:p>
            <a:pPr>
              <a:buFont typeface="Wingdings" panose="05000000000000000000" pitchFamily="2" charset="2"/>
              <a:buChar char="Ø"/>
            </a:pPr>
            <a:r>
              <a:rPr lang="en-US" sz="2400" dirty="0"/>
              <a:t>County Jail included MHDD screening questions to the booking process</a:t>
            </a:r>
            <a:r>
              <a:rPr lang="en-US" sz="2400" dirty="0" smtClean="0"/>
              <a:t>.</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County Jail’s Intake Specialist tracks and refers inmates to their existing community provider, to jail psychiatric services, and/or eligibility </a:t>
            </a:r>
            <a:r>
              <a:rPr lang="en-US" sz="2400" dirty="0" smtClean="0"/>
              <a:t>determination.</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County Jail has psychiatric medical staff on duty and has approximately </a:t>
            </a:r>
            <a:r>
              <a:rPr lang="en-US" sz="2400" dirty="0" smtClean="0"/>
              <a:t>65 </a:t>
            </a:r>
            <a:r>
              <a:rPr lang="en-US" sz="2400" dirty="0"/>
              <a:t>beds for acute MHDD defendants available. </a:t>
            </a:r>
            <a:endParaRPr lang="en-US" sz="2400" dirty="0" smtClean="0"/>
          </a:p>
          <a:p>
            <a:pPr>
              <a:buFont typeface="Wingdings" panose="05000000000000000000" pitchFamily="2" charset="2"/>
              <a:buChar char="Ø"/>
            </a:pPr>
            <a:endParaRPr lang="en-US" sz="2400" dirty="0"/>
          </a:p>
          <a:p>
            <a:pPr>
              <a:buFont typeface="Wingdings" panose="05000000000000000000" pitchFamily="2" charset="2"/>
              <a:buChar char="Ø"/>
            </a:pPr>
            <a:r>
              <a:rPr lang="en-US" sz="2400" dirty="0" err="1" smtClean="0"/>
              <a:t>Alcohoal</a:t>
            </a:r>
            <a:r>
              <a:rPr lang="en-US" sz="2400" dirty="0" smtClean="0"/>
              <a:t>, Drug, and Mental Health Services (ADAMHS) </a:t>
            </a:r>
            <a:r>
              <a:rPr lang="en-US" sz="2400" dirty="0"/>
              <a:t>Board and </a:t>
            </a:r>
            <a:r>
              <a:rPr lang="en-US" sz="2400" dirty="0" smtClean="0"/>
              <a:t>Cuyahoga County Board of Developmental Disabilities (CCBDD) electronically </a:t>
            </a:r>
            <a:r>
              <a:rPr lang="en-US" sz="2400" dirty="0"/>
              <a:t>receives and reviews daily booking list to assist with notification of clients in the county jail. </a:t>
            </a:r>
            <a:endParaRPr lang="en-US" sz="2400" dirty="0" smtClean="0"/>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Forensic Jail Liaisons </a:t>
            </a:r>
            <a:r>
              <a:rPr lang="en-US" sz="2400" dirty="0" smtClean="0"/>
              <a:t>from behavioral health agencies (Recovery </a:t>
            </a:r>
            <a:r>
              <a:rPr lang="en-US" sz="2400" dirty="0"/>
              <a:t>Resources, Frontline Services </a:t>
            </a:r>
            <a:r>
              <a:rPr lang="en-US" sz="2400" dirty="0" err="1"/>
              <a:t>Inc</a:t>
            </a:r>
            <a:r>
              <a:rPr lang="en-US" sz="2400" dirty="0"/>
              <a:t>, Connections, The Centers, Murtis Taylor, </a:t>
            </a:r>
            <a:r>
              <a:rPr lang="en-US" sz="2400" dirty="0" smtClean="0"/>
              <a:t>CCBDD, Metro Hospital) </a:t>
            </a:r>
            <a:r>
              <a:rPr lang="en-US" sz="2400" dirty="0"/>
              <a:t>are located in the county jail to assist obtaining existing reports from their agency, providing </a:t>
            </a:r>
            <a:r>
              <a:rPr lang="en-US" sz="2400" dirty="0" smtClean="0"/>
              <a:t>linkage and release </a:t>
            </a:r>
            <a:r>
              <a:rPr lang="en-US" sz="2400" dirty="0"/>
              <a:t>planning, </a:t>
            </a:r>
            <a:r>
              <a:rPr lang="en-US" sz="2400" dirty="0" smtClean="0"/>
              <a:t>working </a:t>
            </a:r>
            <a:r>
              <a:rPr lang="en-US" sz="2400" dirty="0"/>
              <a:t>closely with MHDD Judges and Probation staff in team staffings.</a:t>
            </a:r>
            <a:endParaRPr lang="en-US" dirty="0"/>
          </a:p>
        </p:txBody>
      </p:sp>
    </p:spTree>
    <p:extLst>
      <p:ext uri="{BB962C8B-B14F-4D97-AF65-F5344CB8AC3E}">
        <p14:creationId xmlns:p14="http://schemas.microsoft.com/office/powerpoint/2010/main" val="37598008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562"/>
            <a:ext cx="7620000" cy="1143000"/>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en-US" dirty="0"/>
              <a:t>Local Responses: Case Flow Entry</a:t>
            </a:r>
          </a:p>
        </p:txBody>
      </p:sp>
      <p:sp>
        <p:nvSpPr>
          <p:cNvPr id="3" name="Content Placeholder 2"/>
          <p:cNvSpPr>
            <a:spLocks noGrp="1"/>
          </p:cNvSpPr>
          <p:nvPr>
            <p:ph idx="1"/>
          </p:nvPr>
        </p:nvSpPr>
        <p:spPr>
          <a:xfrm>
            <a:off x="457200" y="1219200"/>
            <a:ext cx="8229600" cy="4906969"/>
          </a:xfrm>
        </p:spPr>
        <p:txBody>
          <a:bodyPr>
            <a:noAutofit/>
          </a:bodyPr>
          <a:lstStyle/>
          <a:p>
            <a:pPr marL="274320" lvl="1" indent="0">
              <a:buNone/>
            </a:pPr>
            <a:r>
              <a:rPr lang="en-US" sz="1200" b="1" u="sng" dirty="0" smtClean="0">
                <a:effectLst>
                  <a:outerShdw blurRad="38100" dist="38100" dir="2700000" algn="tl">
                    <a:srgbClr val="000000">
                      <a:alpha val="43137"/>
                    </a:srgbClr>
                  </a:outerShdw>
                </a:effectLst>
              </a:rPr>
              <a:t>Bond Commissioner’s Office:</a:t>
            </a:r>
          </a:p>
          <a:p>
            <a:pPr marL="560070" lvl="1" indent="-285750">
              <a:buFont typeface="Wingdings" panose="05000000000000000000" pitchFamily="2" charset="2"/>
              <a:buChar char="Ø"/>
            </a:pPr>
            <a:r>
              <a:rPr lang="en-US" sz="1200" dirty="0" smtClean="0"/>
              <a:t>Bond officers incorporated </a:t>
            </a:r>
            <a:r>
              <a:rPr lang="en-US" sz="1200" b="1" dirty="0" smtClean="0"/>
              <a:t>MHDD screening questions </a:t>
            </a:r>
            <a:r>
              <a:rPr lang="en-US" sz="1200" dirty="0" smtClean="0"/>
              <a:t>during their interview process. If the defendant answers positively to any of these questions, the bond officer will refer the defendant to jail liaisons for further eligibility determination. </a:t>
            </a:r>
          </a:p>
          <a:p>
            <a:pPr marL="274320" lvl="1" indent="0">
              <a:buNone/>
            </a:pPr>
            <a:endParaRPr lang="en-US" sz="1200" dirty="0" smtClean="0"/>
          </a:p>
          <a:p>
            <a:pPr marL="274320" lvl="1" indent="0">
              <a:buNone/>
            </a:pPr>
            <a:r>
              <a:rPr lang="en-US" sz="1200" b="1" u="sng" dirty="0" smtClean="0">
                <a:effectLst>
                  <a:outerShdw blurRad="38100" dist="38100" dir="2700000" algn="tl">
                    <a:srgbClr val="000000">
                      <a:alpha val="43137"/>
                    </a:srgbClr>
                  </a:outerShdw>
                </a:effectLst>
              </a:rPr>
              <a:t>Arraignment Room:</a:t>
            </a:r>
          </a:p>
          <a:p>
            <a:pPr marL="560070" lvl="1" indent="-285750">
              <a:buFont typeface="Wingdings" panose="05000000000000000000" pitchFamily="2" charset="2"/>
              <a:buChar char="Ø"/>
            </a:pPr>
            <a:r>
              <a:rPr lang="en-US" sz="1200" dirty="0" smtClean="0"/>
              <a:t>The Arraignment room and the </a:t>
            </a:r>
            <a:r>
              <a:rPr lang="en-US" sz="1200" i="1" dirty="0" smtClean="0"/>
              <a:t>Pretrial Treatment Service &amp; Probation Coordinator </a:t>
            </a:r>
            <a:r>
              <a:rPr lang="en-US" sz="1200" dirty="0" smtClean="0"/>
              <a:t>work together to provide the most updated information on whether a defendant qualifies for MHDD Court dockets.</a:t>
            </a:r>
          </a:p>
          <a:p>
            <a:pPr marL="560070" lvl="1" indent="-285750">
              <a:buFont typeface="Wingdings" panose="05000000000000000000" pitchFamily="2" charset="2"/>
              <a:buChar char="Ø"/>
            </a:pPr>
            <a:r>
              <a:rPr lang="en-US" sz="1200" dirty="0" smtClean="0"/>
              <a:t>If it is determined that they qualify for MHDD Court, the Arraignment room will </a:t>
            </a:r>
            <a:r>
              <a:rPr lang="en-US" sz="1200" b="1" dirty="0" smtClean="0"/>
              <a:t>automatically assign </a:t>
            </a:r>
            <a:r>
              <a:rPr lang="en-US" sz="1200" dirty="0" smtClean="0"/>
              <a:t>an MHDD Court judge to the case. </a:t>
            </a:r>
          </a:p>
          <a:p>
            <a:pPr marL="560070" lvl="1" indent="-285750">
              <a:buFont typeface="Wingdings" panose="05000000000000000000" pitchFamily="2" charset="2"/>
              <a:buChar char="Ø"/>
            </a:pPr>
            <a:r>
              <a:rPr lang="en-US" sz="1200" dirty="0" smtClean="0"/>
              <a:t>A </a:t>
            </a:r>
            <a:r>
              <a:rPr lang="en-US" sz="1200" b="1" dirty="0" smtClean="0"/>
              <a:t>specially trained MHDD attorney </a:t>
            </a:r>
            <a:r>
              <a:rPr lang="en-US" sz="1200" dirty="0" smtClean="0"/>
              <a:t>is often assigned at arraignment even if eligibility determination has not been made yet, but is expected. </a:t>
            </a:r>
          </a:p>
          <a:p>
            <a:pPr marL="274320" lvl="1" indent="0">
              <a:buNone/>
            </a:pPr>
            <a:endParaRPr lang="en-US" sz="1200" dirty="0" smtClean="0"/>
          </a:p>
          <a:p>
            <a:pPr marL="274320" lvl="1" indent="0">
              <a:buNone/>
            </a:pPr>
            <a:r>
              <a:rPr lang="en-US" sz="1200" b="1" u="sng" dirty="0" smtClean="0">
                <a:effectLst>
                  <a:outerShdw blurRad="38100" dist="38100" dir="2700000" algn="tl">
                    <a:srgbClr val="000000">
                      <a:alpha val="43137"/>
                    </a:srgbClr>
                  </a:outerShdw>
                </a:effectLst>
              </a:rPr>
              <a:t>Probation Coordinator / Eligibility Review:</a:t>
            </a:r>
          </a:p>
          <a:p>
            <a:pPr marL="560070" lvl="1" indent="-285750">
              <a:buFont typeface="Wingdings" panose="05000000000000000000" pitchFamily="2" charset="2"/>
              <a:buChar char="Ø"/>
            </a:pPr>
            <a:r>
              <a:rPr lang="en-US" sz="1200" dirty="0" smtClean="0"/>
              <a:t>Eligibility Determination can be requested through </a:t>
            </a:r>
            <a:r>
              <a:rPr lang="en-US" sz="1200" b="1" dirty="0" smtClean="0"/>
              <a:t>attorney referrals, bond investigation, jail liaisons, jails psychiatrist, Court </a:t>
            </a:r>
            <a:r>
              <a:rPr lang="en-US" sz="1200" b="1" dirty="0"/>
              <a:t>P</a:t>
            </a:r>
            <a:r>
              <a:rPr lang="en-US" sz="1200" b="1" dirty="0" smtClean="0"/>
              <a:t>sychiatric </a:t>
            </a:r>
            <a:r>
              <a:rPr lang="en-US" sz="1200" b="1" dirty="0"/>
              <a:t>C</a:t>
            </a:r>
            <a:r>
              <a:rPr lang="en-US" sz="1200" b="1" dirty="0" smtClean="0"/>
              <a:t>linic reports</a:t>
            </a:r>
            <a:r>
              <a:rPr lang="en-US" sz="1200" dirty="0" smtClean="0"/>
              <a:t>, previous placement on MHDD Court/probation. We verify the eligibility, flags the case, and notify the arraignment room or judge assigned.</a:t>
            </a:r>
          </a:p>
          <a:p>
            <a:pPr marL="560070" lvl="1" indent="-285750">
              <a:buFont typeface="Wingdings" panose="05000000000000000000" pitchFamily="2" charset="2"/>
              <a:buChar char="Ø"/>
            </a:pPr>
            <a:r>
              <a:rPr lang="en-US" sz="1200" dirty="0" smtClean="0"/>
              <a:t>To indicate the presence of MHDD eligibility, individuals have been flagged as “Mental Health” in the Court’s information system to allow for more expedient identification and linkage to services. More than </a:t>
            </a:r>
            <a:r>
              <a:rPr lang="en-US" sz="1200" b="1" dirty="0" smtClean="0"/>
              <a:t>5,101 cases </a:t>
            </a:r>
            <a:r>
              <a:rPr lang="en-US" sz="1200" dirty="0" smtClean="0"/>
              <a:t>have been flagged since its conception. </a:t>
            </a:r>
          </a:p>
          <a:p>
            <a:pPr marL="560070" lvl="1" indent="-285750">
              <a:buFont typeface="Wingdings" panose="05000000000000000000" pitchFamily="2" charset="2"/>
              <a:buChar char="Ø"/>
            </a:pPr>
            <a:r>
              <a:rPr lang="en-US" sz="1200" dirty="0" smtClean="0"/>
              <a:t>This position reviews approximately </a:t>
            </a:r>
            <a:r>
              <a:rPr lang="en-US" sz="1200" b="1" dirty="0" smtClean="0"/>
              <a:t>1,000 cases </a:t>
            </a:r>
            <a:r>
              <a:rPr lang="en-US" sz="1200" dirty="0" smtClean="0"/>
              <a:t>per year for eligibility determination. </a:t>
            </a:r>
          </a:p>
        </p:txBody>
      </p:sp>
    </p:spTree>
    <p:extLst>
      <p:ext uri="{BB962C8B-B14F-4D97-AF65-F5344CB8AC3E}">
        <p14:creationId xmlns:p14="http://schemas.microsoft.com/office/powerpoint/2010/main" val="1533671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
            </a:r>
            <a:br>
              <a:rPr lang="en-US" i="1" dirty="0" smtClean="0"/>
            </a:br>
            <a:r>
              <a:rPr lang="en-US" i="1" dirty="0" smtClean="0"/>
              <a:t>MHDD </a:t>
            </a:r>
            <a:r>
              <a:rPr lang="en-US" i="1" dirty="0"/>
              <a:t>Court </a:t>
            </a:r>
            <a:br>
              <a:rPr lang="en-US" i="1" dirty="0"/>
            </a:br>
            <a:r>
              <a:rPr lang="en-US" i="1" dirty="0"/>
              <a:t>Official Admission</a:t>
            </a:r>
            <a:r>
              <a:rPr lang="en-US" sz="5400" i="1" dirty="0"/>
              <a:t/>
            </a:r>
            <a:br>
              <a:rPr lang="en-US" sz="5400" i="1" dirty="0"/>
            </a:br>
            <a:endParaRPr lang="en-US" dirty="0"/>
          </a:p>
        </p:txBody>
      </p:sp>
      <p:sp>
        <p:nvSpPr>
          <p:cNvPr id="3" name="Content Placeholder 2"/>
          <p:cNvSpPr>
            <a:spLocks noGrp="1"/>
          </p:cNvSpPr>
          <p:nvPr>
            <p:ph idx="1"/>
          </p:nvPr>
        </p:nvSpPr>
        <p:spPr/>
        <p:txBody>
          <a:bodyPr>
            <a:normAutofit fontScale="40000" lnSpcReduction="20000"/>
          </a:bodyPr>
          <a:lstStyle/>
          <a:p>
            <a:pPr marL="114300" indent="0">
              <a:buNone/>
            </a:pPr>
            <a:r>
              <a:rPr lang="en-US" dirty="0"/>
              <a:t>Once a defendant is found </a:t>
            </a:r>
            <a:r>
              <a:rPr lang="en-US" b="1" dirty="0"/>
              <a:t>legally eligible</a:t>
            </a:r>
            <a:r>
              <a:rPr lang="en-US" dirty="0"/>
              <a:t>, they may be granted community control sanctions at the discretion of the MHDD Court judge presiding over the case. Once this transpires, a defendant will enter the </a:t>
            </a:r>
            <a:r>
              <a:rPr lang="en-US" i="1" dirty="0">
                <a:effectLst>
                  <a:outerShdw blurRad="38100" dist="38100" dir="2700000" algn="tl">
                    <a:srgbClr val="000000">
                      <a:alpha val="43137"/>
                    </a:srgbClr>
                  </a:outerShdw>
                </a:effectLst>
              </a:rPr>
              <a:t>MHDD Court’s Official Admission</a:t>
            </a:r>
            <a:r>
              <a:rPr lang="en-US" dirty="0"/>
              <a:t>. </a:t>
            </a:r>
          </a:p>
          <a:p>
            <a:pPr marL="114300" indent="0">
              <a:buNone/>
            </a:pPr>
            <a:endParaRPr lang="en-US" dirty="0"/>
          </a:p>
          <a:p>
            <a:pPr marL="114300" indent="0">
              <a:buNone/>
            </a:pPr>
            <a:r>
              <a:rPr lang="en-US" b="1" u="sng" dirty="0">
                <a:effectLst>
                  <a:outerShdw blurRad="38100" dist="38100" dir="2700000" algn="tl">
                    <a:srgbClr val="000000">
                      <a:alpha val="43137"/>
                    </a:srgbClr>
                  </a:outerShdw>
                </a:effectLst>
              </a:rPr>
              <a:t>Legal Eligibility Guidelines</a:t>
            </a:r>
          </a:p>
          <a:p>
            <a:pPr marL="114300" indent="0">
              <a:buNone/>
            </a:pPr>
            <a:endParaRPr lang="en-US" b="1" u="sng" dirty="0">
              <a:effectLst>
                <a:outerShdw blurRad="38100" dist="38100" dir="2700000" algn="tl">
                  <a:srgbClr val="000000">
                    <a:alpha val="43137"/>
                  </a:srgbClr>
                </a:outerShdw>
              </a:effectLst>
            </a:endParaRPr>
          </a:p>
          <a:p>
            <a:pPr>
              <a:buFont typeface="Wingdings" panose="05000000000000000000" pitchFamily="2" charset="2"/>
              <a:buChar char="Ø"/>
            </a:pPr>
            <a:r>
              <a:rPr lang="en-US" dirty="0"/>
              <a:t>Any felony or misdemeanor level offense for which a defendant may receive a community control sanction.</a:t>
            </a:r>
          </a:p>
          <a:p>
            <a:pPr marL="114300" indent="0">
              <a:buNone/>
            </a:pPr>
            <a:endParaRPr lang="en-US" dirty="0"/>
          </a:p>
          <a:p>
            <a:pPr>
              <a:buFont typeface="Wingdings" panose="05000000000000000000" pitchFamily="2" charset="2"/>
              <a:buChar char="Ø"/>
            </a:pPr>
            <a:r>
              <a:rPr lang="en-US" dirty="0"/>
              <a:t>Plea of guilty as charged or as required by a plea agreement</a:t>
            </a:r>
          </a:p>
          <a:p>
            <a:pPr>
              <a:buFont typeface="Wingdings" panose="05000000000000000000" pitchFamily="2" charset="2"/>
              <a:buChar char="Ø"/>
            </a:pPr>
            <a:endParaRPr lang="en-US" dirty="0"/>
          </a:p>
          <a:p>
            <a:pPr>
              <a:buFont typeface="Wingdings" panose="05000000000000000000" pitchFamily="2" charset="2"/>
              <a:buChar char="Ø"/>
            </a:pPr>
            <a:r>
              <a:rPr lang="en-US" dirty="0"/>
              <a:t>Judicial Release status</a:t>
            </a:r>
          </a:p>
          <a:p>
            <a:pPr>
              <a:buFont typeface="Wingdings" panose="05000000000000000000" pitchFamily="2" charset="2"/>
              <a:buChar char="Ø"/>
            </a:pPr>
            <a:endParaRPr lang="en-US" dirty="0"/>
          </a:p>
          <a:p>
            <a:pPr>
              <a:buFont typeface="Wingdings" panose="05000000000000000000" pitchFamily="2" charset="2"/>
              <a:buChar char="Ø"/>
            </a:pPr>
            <a:r>
              <a:rPr lang="en-US" dirty="0"/>
              <a:t>Defendants, if eligible, may be placed into MHDD Court pursuant to program eligibility terms for Diversion, Intervention in Lieu, or Early Intervention Programs.</a:t>
            </a:r>
          </a:p>
          <a:p>
            <a:pPr>
              <a:buFont typeface="Wingdings" panose="05000000000000000000" pitchFamily="2" charset="2"/>
              <a:buChar char="Ø"/>
            </a:pPr>
            <a:endParaRPr lang="en-US" dirty="0"/>
          </a:p>
          <a:p>
            <a:pPr>
              <a:buFont typeface="Wingdings" panose="05000000000000000000" pitchFamily="2" charset="2"/>
              <a:buChar char="Ø"/>
            </a:pPr>
            <a:r>
              <a:rPr lang="en-US" dirty="0"/>
              <a:t>All risk scores as identified through the Ohio Risk Assessment System (ORAS) are acceptable</a:t>
            </a:r>
          </a:p>
          <a:p>
            <a:pPr>
              <a:buFont typeface="Wingdings" panose="05000000000000000000" pitchFamily="2" charset="2"/>
              <a:buChar char="Ø"/>
            </a:pPr>
            <a:endParaRPr lang="en-US" dirty="0"/>
          </a:p>
          <a:p>
            <a:pPr>
              <a:buFont typeface="Wingdings" panose="05000000000000000000" pitchFamily="2" charset="2"/>
              <a:buChar char="Ø"/>
            </a:pPr>
            <a:r>
              <a:rPr lang="en-US" dirty="0"/>
              <a:t>Exclusions: Not Guilty by Reason of Insanity (NGRI), Incompetent to Stand Trial (ISTU), </a:t>
            </a:r>
            <a:r>
              <a:rPr lang="en-US" dirty="0" err="1"/>
              <a:t>unrestorable</a:t>
            </a:r>
            <a:r>
              <a:rPr lang="en-US" dirty="0"/>
              <a:t> (These cases are still disseminated with within MHDD Court, but not considered part of the official admission).</a:t>
            </a:r>
          </a:p>
          <a:p>
            <a:endParaRPr lang="en-US" dirty="0"/>
          </a:p>
        </p:txBody>
      </p:sp>
    </p:spTree>
    <p:extLst>
      <p:ext uri="{BB962C8B-B14F-4D97-AF65-F5344CB8AC3E}">
        <p14:creationId xmlns:p14="http://schemas.microsoft.com/office/powerpoint/2010/main" val="23370751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MHDD Court’s Therapeutic Approaches</a:t>
            </a:r>
          </a:p>
        </p:txBody>
      </p:sp>
      <p:sp>
        <p:nvSpPr>
          <p:cNvPr id="3" name="Content Placeholder 2"/>
          <p:cNvSpPr>
            <a:spLocks noGrp="1"/>
          </p:cNvSpPr>
          <p:nvPr>
            <p:ph idx="1"/>
          </p:nvPr>
        </p:nvSpPr>
        <p:spPr/>
        <p:txBody>
          <a:bodyPr>
            <a:normAutofit fontScale="70000" lnSpcReduction="20000"/>
          </a:bodyPr>
          <a:lstStyle/>
          <a:p>
            <a:pPr marL="274320" lvl="1" indent="0">
              <a:buNone/>
            </a:pPr>
            <a:r>
              <a:rPr lang="en-US" sz="2400" b="1" dirty="0"/>
              <a:t>The MHDD Court monitors a defendant’s performance and progress through judicial interactions and therapeutic approaches known as </a:t>
            </a:r>
            <a:r>
              <a:rPr lang="en-US" sz="2400" b="1" u="sng" dirty="0"/>
              <a:t>treatment team staffing hearings</a:t>
            </a:r>
            <a:r>
              <a:rPr lang="en-US" sz="2400" b="1" dirty="0"/>
              <a:t>. </a:t>
            </a:r>
          </a:p>
          <a:p>
            <a:pPr marL="274320" lvl="1" indent="0">
              <a:buNone/>
            </a:pPr>
            <a:endParaRPr lang="en-US" sz="2400" b="1" dirty="0"/>
          </a:p>
          <a:p>
            <a:pPr marL="617220" lvl="1" indent="-342900">
              <a:buFont typeface="Wingdings" panose="05000000000000000000" pitchFamily="2" charset="2"/>
              <a:buChar char="Ø"/>
            </a:pPr>
            <a:r>
              <a:rPr lang="en-US" sz="1900" dirty="0"/>
              <a:t>Each Judge has 2 Treatment Team staffings per month. Team meetings are to be proactive problem solving session with non-adversarial approaches for all members.</a:t>
            </a:r>
          </a:p>
          <a:p>
            <a:pPr marL="274320" lvl="1" indent="0">
              <a:buNone/>
            </a:pPr>
            <a:endParaRPr lang="en-US" sz="1900" dirty="0"/>
          </a:p>
          <a:p>
            <a:pPr marL="617220" lvl="1" indent="-342900">
              <a:buFont typeface="Wingdings" panose="05000000000000000000" pitchFamily="2" charset="2"/>
              <a:buChar char="Ø"/>
            </a:pPr>
            <a:r>
              <a:rPr lang="en-US" sz="1900" dirty="0"/>
              <a:t>The Treatment team meets immediately before MHDD Court hearings to discuss or “roundtable” the defendant’s progress, possible violations, recognition of the defendant’s accomplishments, etc., as a team. </a:t>
            </a:r>
          </a:p>
          <a:p>
            <a:pPr marL="274320" lvl="1" indent="0">
              <a:buNone/>
            </a:pPr>
            <a:endParaRPr lang="en-US" sz="1900" dirty="0"/>
          </a:p>
          <a:p>
            <a:pPr marL="617220" lvl="1" indent="-342900">
              <a:buFont typeface="Wingdings" panose="05000000000000000000" pitchFamily="2" charset="2"/>
              <a:buChar char="Ø"/>
            </a:pPr>
            <a:r>
              <a:rPr lang="en-US" sz="1900" dirty="0"/>
              <a:t>Monitors the defendant’s progress through designated phases with appropriate incentives and sanctions.</a:t>
            </a:r>
          </a:p>
          <a:p>
            <a:pPr marL="274320" lvl="1" indent="0">
              <a:buNone/>
            </a:pPr>
            <a:endParaRPr lang="en-US" sz="1900" dirty="0"/>
          </a:p>
          <a:p>
            <a:pPr marL="617220" lvl="1" indent="-342900">
              <a:buFont typeface="Wingdings" panose="05000000000000000000" pitchFamily="2" charset="2"/>
              <a:buChar char="Ø"/>
            </a:pPr>
            <a:r>
              <a:rPr lang="en-US" sz="1900" dirty="0"/>
              <a:t>Team establishes and reinforces the MHDD Court policies and ensures effective and efficient supervision of a defendant. </a:t>
            </a:r>
          </a:p>
          <a:p>
            <a:pPr marL="274320" lvl="1" indent="0">
              <a:buNone/>
            </a:pPr>
            <a:endParaRPr lang="en-US" sz="1900" dirty="0"/>
          </a:p>
          <a:p>
            <a:pPr marL="617220" lvl="1" indent="-342900">
              <a:buFont typeface="Wingdings" panose="05000000000000000000" pitchFamily="2" charset="2"/>
              <a:buChar char="Ø"/>
            </a:pPr>
            <a:r>
              <a:rPr lang="en-US" sz="1900" dirty="0"/>
              <a:t>MHDD Court strives to provide defendants with an opportunity to learn and manage their mental illness / DD from each other through participation in court hearings. </a:t>
            </a:r>
          </a:p>
          <a:p>
            <a:pPr marL="274320" lvl="1" indent="0">
              <a:buNone/>
            </a:pPr>
            <a:endParaRPr lang="en-US" sz="1900" dirty="0"/>
          </a:p>
          <a:p>
            <a:pPr marL="617220" lvl="1" indent="-342900">
              <a:buFont typeface="Wingdings" panose="05000000000000000000" pitchFamily="2" charset="2"/>
              <a:buChar char="Ø"/>
            </a:pPr>
            <a:r>
              <a:rPr lang="en-US" sz="1900" dirty="0"/>
              <a:t>Team allows other members (e.g. new POs or judges) to learn from each other in order to have an effective model of collaboration and to provide continuum of care for the defendant. </a:t>
            </a:r>
          </a:p>
          <a:p>
            <a:endParaRPr lang="en-US" dirty="0"/>
          </a:p>
        </p:txBody>
      </p:sp>
    </p:spTree>
    <p:extLst>
      <p:ext uri="{BB962C8B-B14F-4D97-AF65-F5344CB8AC3E}">
        <p14:creationId xmlns:p14="http://schemas.microsoft.com/office/powerpoint/2010/main" val="37995669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dirty="0" smtClean="0"/>
              <a:t>MHDD Court Team Members</a:t>
            </a:r>
            <a:endParaRPr lang="en-US" dirty="0"/>
          </a:p>
        </p:txBody>
      </p:sp>
      <p:sp>
        <p:nvSpPr>
          <p:cNvPr id="3" name="Content Placeholder 2"/>
          <p:cNvSpPr>
            <a:spLocks noGrp="1"/>
          </p:cNvSpPr>
          <p:nvPr>
            <p:ph idx="1"/>
          </p:nvPr>
        </p:nvSpPr>
        <p:spPr>
          <a:xfrm>
            <a:off x="457200" y="1600201"/>
            <a:ext cx="8229600" cy="4191000"/>
          </a:xfrm>
        </p:spPr>
        <p:style>
          <a:lnRef idx="2">
            <a:schemeClr val="accent1"/>
          </a:lnRef>
          <a:fillRef idx="1">
            <a:schemeClr val="lt1"/>
          </a:fillRef>
          <a:effectRef idx="0">
            <a:schemeClr val="accent1"/>
          </a:effectRef>
          <a:fontRef idx="minor">
            <a:schemeClr val="dk1"/>
          </a:fontRef>
        </p:style>
        <p:txBody>
          <a:bodyPr>
            <a:normAutofit/>
          </a:bodyPr>
          <a:lstStyle/>
          <a:p>
            <a:pPr marL="114300" indent="0">
              <a:buNone/>
            </a:pPr>
            <a:r>
              <a:rPr lang="en-US" sz="2800" dirty="0" smtClean="0"/>
              <a:t>The following are the treatment team members:</a:t>
            </a:r>
          </a:p>
          <a:p>
            <a:pPr>
              <a:buFont typeface="Wingdings" panose="05000000000000000000" pitchFamily="2" charset="2"/>
              <a:buChar char="Ø"/>
            </a:pPr>
            <a:r>
              <a:rPr lang="en-US" sz="1800" dirty="0" smtClean="0"/>
              <a:t>MHDD </a:t>
            </a:r>
            <a:r>
              <a:rPr lang="en-US" sz="1800" dirty="0"/>
              <a:t>Court judge(s)</a:t>
            </a:r>
          </a:p>
          <a:p>
            <a:pPr>
              <a:buFont typeface="Wingdings" panose="05000000000000000000" pitchFamily="2" charset="2"/>
              <a:buChar char="Ø"/>
            </a:pPr>
            <a:r>
              <a:rPr lang="en-US" sz="1800" dirty="0"/>
              <a:t>MHDD Court Coordinator</a:t>
            </a:r>
          </a:p>
          <a:p>
            <a:pPr>
              <a:buFont typeface="Wingdings" panose="05000000000000000000" pitchFamily="2" charset="2"/>
              <a:buChar char="Ø"/>
            </a:pPr>
            <a:r>
              <a:rPr lang="en-US" sz="1800" dirty="0"/>
              <a:t>Probation Supervisor(s</a:t>
            </a:r>
            <a:r>
              <a:rPr lang="en-US" sz="1800" dirty="0" smtClean="0"/>
              <a:t>) (2 supervisors)</a:t>
            </a:r>
            <a:endParaRPr lang="en-US" sz="1800" dirty="0"/>
          </a:p>
          <a:p>
            <a:pPr>
              <a:buFont typeface="Wingdings" panose="05000000000000000000" pitchFamily="2" charset="2"/>
              <a:buChar char="Ø"/>
            </a:pPr>
            <a:r>
              <a:rPr lang="en-US" sz="1800" dirty="0"/>
              <a:t>Probation </a:t>
            </a:r>
            <a:r>
              <a:rPr lang="en-US" sz="1800" dirty="0" smtClean="0"/>
              <a:t>Officers (10 MH officers / 3 DD Officers)</a:t>
            </a:r>
            <a:endParaRPr lang="en-US" sz="1800" dirty="0"/>
          </a:p>
          <a:p>
            <a:pPr>
              <a:buFont typeface="Wingdings" panose="05000000000000000000" pitchFamily="2" charset="2"/>
              <a:buChar char="Ø"/>
            </a:pPr>
            <a:r>
              <a:rPr lang="en-US" sz="1800" dirty="0"/>
              <a:t>Forensic Jail </a:t>
            </a:r>
            <a:r>
              <a:rPr lang="en-US" sz="1800" dirty="0" smtClean="0"/>
              <a:t>Liaisons from five BH agencies</a:t>
            </a:r>
          </a:p>
          <a:p>
            <a:pPr>
              <a:buFont typeface="Wingdings" panose="05000000000000000000" pitchFamily="2" charset="2"/>
              <a:buChar char="Ø"/>
            </a:pPr>
            <a:r>
              <a:rPr lang="en-US" sz="1800" dirty="0" smtClean="0"/>
              <a:t>County Jail Mental Health Specialist</a:t>
            </a:r>
            <a:endParaRPr lang="en-US" sz="1800" dirty="0"/>
          </a:p>
          <a:p>
            <a:pPr>
              <a:buFont typeface="Wingdings" panose="05000000000000000000" pitchFamily="2" charset="2"/>
              <a:buChar char="Ø"/>
            </a:pPr>
            <a:r>
              <a:rPr lang="en-US" sz="1800" dirty="0"/>
              <a:t>Behavioral Health case managers (CPSTs, Support Administrators – SAs)</a:t>
            </a:r>
          </a:p>
          <a:p>
            <a:pPr>
              <a:buFont typeface="Wingdings" panose="05000000000000000000" pitchFamily="2" charset="2"/>
              <a:buChar char="Ø"/>
            </a:pPr>
            <a:r>
              <a:rPr lang="en-US" sz="1800" dirty="0"/>
              <a:t>Public Defender, Assigned, or Retained Counsel</a:t>
            </a:r>
          </a:p>
          <a:p>
            <a:pPr>
              <a:buFont typeface="Wingdings" panose="05000000000000000000" pitchFamily="2" charset="2"/>
              <a:buChar char="Ø"/>
            </a:pPr>
            <a:r>
              <a:rPr lang="en-US" sz="1800" dirty="0"/>
              <a:t>Public Defender Social Worker</a:t>
            </a:r>
          </a:p>
          <a:p>
            <a:pPr>
              <a:buFont typeface="Wingdings" panose="05000000000000000000" pitchFamily="2" charset="2"/>
              <a:buChar char="Ø"/>
            </a:pPr>
            <a:r>
              <a:rPr lang="en-US" sz="1800" dirty="0"/>
              <a:t>Assistant Prosecutor (mainly during MHDD Court early track)</a:t>
            </a:r>
          </a:p>
          <a:p>
            <a:pPr marL="342900" lvl="1" indent="-342900">
              <a:buFont typeface="Wingdings" panose="05000000000000000000" pitchFamily="2" charset="2"/>
              <a:buChar char="v"/>
            </a:pPr>
            <a:endParaRPr lang="en-US" sz="2400" dirty="0"/>
          </a:p>
        </p:txBody>
      </p:sp>
    </p:spTree>
    <p:extLst>
      <p:ext uri="{BB962C8B-B14F-4D97-AF65-F5344CB8AC3E}">
        <p14:creationId xmlns:p14="http://schemas.microsoft.com/office/powerpoint/2010/main" val="10835614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en-US" sz="3600" dirty="0" smtClean="0"/>
              <a:t>MHDD Court </a:t>
            </a:r>
            <a:br>
              <a:rPr lang="en-US" sz="3600" dirty="0" smtClean="0"/>
            </a:br>
            <a:r>
              <a:rPr lang="en-US" sz="3600" dirty="0" smtClean="0"/>
              <a:t>Length and Phases</a:t>
            </a:r>
            <a:endParaRPr lang="en-US" sz="3600" dirty="0"/>
          </a:p>
        </p:txBody>
      </p:sp>
      <p:sp>
        <p:nvSpPr>
          <p:cNvPr id="3" name="Content Placeholder 2"/>
          <p:cNvSpPr>
            <a:spLocks noGrp="1"/>
          </p:cNvSpPr>
          <p:nvPr>
            <p:ph idx="1"/>
          </p:nvPr>
        </p:nvSpPr>
        <p:spPr/>
        <p:txBody>
          <a:bodyPr>
            <a:normAutofit/>
          </a:bodyPr>
          <a:lstStyle/>
          <a:p>
            <a:r>
              <a:rPr lang="en-US" sz="1400" dirty="0" smtClean="0"/>
              <a:t>Low, Low-Moderate Risk (to recidivate), and Intervention in Lieu defendants are placed on Community Control for 1 year and should completed approximately 100 to 150 hours of programming</a:t>
            </a:r>
          </a:p>
          <a:p>
            <a:pPr marL="114300" indent="0">
              <a:buNone/>
            </a:pPr>
            <a:endParaRPr lang="en-US" sz="1400" dirty="0" smtClean="0"/>
          </a:p>
          <a:p>
            <a:r>
              <a:rPr lang="en-US" sz="1400" dirty="0" smtClean="0"/>
              <a:t>High Risk and Moderate Risk (to recidivate) defendants are placed on Community Control for 2 years and should complete approximately 200 to 300 hours of programming.</a:t>
            </a:r>
          </a:p>
          <a:p>
            <a:pPr marL="114300" indent="0">
              <a:buNone/>
            </a:pPr>
            <a:endParaRPr lang="en-US" sz="1400" dirty="0" smtClean="0"/>
          </a:p>
          <a:p>
            <a:pPr marL="114300" indent="0">
              <a:buNone/>
            </a:pPr>
            <a:r>
              <a:rPr lang="en-US" sz="1400" dirty="0" smtClean="0"/>
              <a:t>Phases are the steps in which a defendant’s performance and progress through the MHDD Court is monitored. The phases are guides to meet defendant’s individual needs. </a:t>
            </a:r>
          </a:p>
          <a:p>
            <a:pPr marL="114300" indent="0">
              <a:buNone/>
            </a:pPr>
            <a:endParaRPr lang="en-US" sz="1400" dirty="0" smtClean="0"/>
          </a:p>
          <a:p>
            <a:pPr>
              <a:buFont typeface="Wingdings" panose="05000000000000000000" pitchFamily="2" charset="2"/>
              <a:buChar char="Ø"/>
            </a:pPr>
            <a:r>
              <a:rPr lang="en-US" sz="1400" b="1" dirty="0" smtClean="0"/>
              <a:t>Phase 1: Orientation Phase </a:t>
            </a:r>
          </a:p>
          <a:p>
            <a:pPr>
              <a:buFont typeface="Wingdings" panose="05000000000000000000" pitchFamily="2" charset="2"/>
              <a:buChar char="Ø"/>
            </a:pPr>
            <a:r>
              <a:rPr lang="en-US" sz="1400" b="1" dirty="0" smtClean="0"/>
              <a:t>Phase 2: Stabilization and Development Phase</a:t>
            </a:r>
          </a:p>
          <a:p>
            <a:pPr>
              <a:buFont typeface="Wingdings" panose="05000000000000000000" pitchFamily="2" charset="2"/>
              <a:buChar char="Ø"/>
            </a:pPr>
            <a:r>
              <a:rPr lang="en-US" sz="1400" b="1" dirty="0" smtClean="0"/>
              <a:t>Phase 3: Programming Phase</a:t>
            </a:r>
          </a:p>
          <a:p>
            <a:pPr>
              <a:buFont typeface="Wingdings" panose="05000000000000000000" pitchFamily="2" charset="2"/>
              <a:buChar char="Ø"/>
            </a:pPr>
            <a:r>
              <a:rPr lang="en-US" sz="1400" b="1" dirty="0" smtClean="0"/>
              <a:t>Phase 4: Maintenance / Completion Phase</a:t>
            </a:r>
          </a:p>
          <a:p>
            <a:pPr>
              <a:buFont typeface="Wingdings" panose="05000000000000000000" pitchFamily="2" charset="2"/>
              <a:buChar char="Ø"/>
            </a:pPr>
            <a:r>
              <a:rPr lang="en-US" sz="1400" b="1" dirty="0" smtClean="0"/>
              <a:t>Successful Termination (Graduation)</a:t>
            </a:r>
            <a:endParaRPr lang="en-US" sz="1400" b="1" dirty="0"/>
          </a:p>
        </p:txBody>
      </p:sp>
    </p:spTree>
    <p:extLst>
      <p:ext uri="{BB962C8B-B14F-4D97-AF65-F5344CB8AC3E}">
        <p14:creationId xmlns:p14="http://schemas.microsoft.com/office/powerpoint/2010/main" val="1059574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MHDD Court Benefits</a:t>
            </a:r>
          </a:p>
        </p:txBody>
      </p:sp>
      <p:sp>
        <p:nvSpPr>
          <p:cNvPr id="3" name="Content Placeholder 2"/>
          <p:cNvSpPr>
            <a:spLocks noGrp="1"/>
          </p:cNvSpPr>
          <p:nvPr>
            <p:ph idx="1"/>
          </p:nvPr>
        </p:nvSpPr>
        <p:spPr/>
        <p:txBody>
          <a:bodyPr>
            <a:noAutofit/>
          </a:bodyPr>
          <a:lstStyle/>
          <a:p>
            <a:r>
              <a:rPr lang="en-US" sz="1400" dirty="0"/>
              <a:t>Community Provider agencies accept forensic clients and work closely with MHDD </a:t>
            </a:r>
            <a:r>
              <a:rPr lang="en-US" sz="1400" dirty="0" err="1"/>
              <a:t>POs.</a:t>
            </a:r>
            <a:r>
              <a:rPr lang="en-US" sz="1400" dirty="0"/>
              <a:t> Officers and case managers attend monthly clinical staffings in order to create a culture of coordinated care.</a:t>
            </a:r>
          </a:p>
          <a:p>
            <a:endParaRPr lang="en-US" sz="1400" dirty="0"/>
          </a:p>
          <a:p>
            <a:r>
              <a:rPr lang="en-US" sz="1400" dirty="0"/>
              <a:t>MHDD designated residential and out-patient treatment services.</a:t>
            </a:r>
          </a:p>
          <a:p>
            <a:endParaRPr lang="en-US" sz="1400" dirty="0"/>
          </a:p>
          <a:p>
            <a:r>
              <a:rPr lang="en-US" sz="1400" dirty="0"/>
              <a:t>Regular MH, </a:t>
            </a:r>
            <a:r>
              <a:rPr lang="en-US" sz="1400" dirty="0" err="1"/>
              <a:t>AoD</a:t>
            </a:r>
            <a:r>
              <a:rPr lang="en-US" sz="1400" dirty="0"/>
              <a:t>, Criminal Justice meetings with ADAMHS Board and CCBDD. </a:t>
            </a:r>
          </a:p>
          <a:p>
            <a:endParaRPr lang="en-US" sz="1400" dirty="0"/>
          </a:p>
          <a:p>
            <a:r>
              <a:rPr lang="en-US" sz="1400" dirty="0"/>
              <a:t>Resource awareness and relationships with Cleveland Police Crisis Intervention Team officers, St. Vincent’s Psych ER, Crisis Stabilization unit, </a:t>
            </a:r>
            <a:r>
              <a:rPr lang="en-US" sz="1400" dirty="0" err="1"/>
              <a:t>NortCoast</a:t>
            </a:r>
            <a:r>
              <a:rPr lang="en-US" sz="1400" dirty="0"/>
              <a:t> Behavioral Healthcare (state hospital), etc.</a:t>
            </a:r>
          </a:p>
          <a:p>
            <a:endParaRPr lang="en-US" sz="1400" dirty="0"/>
          </a:p>
          <a:p>
            <a:r>
              <a:rPr lang="en-US" sz="1400" dirty="0"/>
              <a:t>Officers work closely with MHDD Court bailiffs and judges.</a:t>
            </a:r>
          </a:p>
          <a:p>
            <a:endParaRPr lang="en-US" sz="1400" dirty="0"/>
          </a:p>
          <a:p>
            <a:r>
              <a:rPr lang="en-US" sz="1400" dirty="0"/>
              <a:t>Officers address mental health/DD linkage or issues, housing concerns / placement, substance abuse, criminal thinking, criminal peers, education, employment, finances, leisure time, and any other issues. </a:t>
            </a:r>
          </a:p>
          <a:p>
            <a:endParaRPr lang="en-US" sz="1400" dirty="0"/>
          </a:p>
        </p:txBody>
      </p:sp>
    </p:spTree>
    <p:extLst>
      <p:ext uri="{BB962C8B-B14F-4D97-AF65-F5344CB8AC3E}">
        <p14:creationId xmlns:p14="http://schemas.microsoft.com/office/powerpoint/2010/main" val="38940628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Partnership with the </a:t>
            </a:r>
            <a:r>
              <a:rPr lang="en-US" dirty="0" err="1" smtClean="0"/>
              <a:t>Cuy</a:t>
            </a:r>
            <a:r>
              <a:rPr lang="en-US" dirty="0" smtClean="0"/>
              <a:t> Co. Board of Developmental Disabilities </a:t>
            </a:r>
            <a:endParaRPr lang="en-US" dirty="0"/>
          </a:p>
        </p:txBody>
      </p:sp>
      <p:sp>
        <p:nvSpPr>
          <p:cNvPr id="3" name="Content Placeholder 2"/>
          <p:cNvSpPr>
            <a:spLocks noGrp="1"/>
          </p:cNvSpPr>
          <p:nvPr>
            <p:ph idx="1"/>
          </p:nvPr>
        </p:nvSpPr>
        <p:spPr/>
        <p:txBody>
          <a:bodyPr>
            <a:noAutofit/>
          </a:bodyPr>
          <a:lstStyle/>
          <a:p>
            <a:pPr marL="502920" indent="-457200">
              <a:defRPr/>
            </a:pPr>
            <a:r>
              <a:rPr lang="en-US" sz="1600" dirty="0" smtClean="0"/>
              <a:t>Forensic Unit consists of Municipal and County Court community and jail liaisons.</a:t>
            </a:r>
          </a:p>
          <a:p>
            <a:pPr marL="45720" indent="0">
              <a:buNone/>
              <a:defRPr/>
            </a:pPr>
            <a:endParaRPr lang="en-US" sz="1600" dirty="0" smtClean="0"/>
          </a:p>
          <a:p>
            <a:pPr marL="502920" indent="-457200">
              <a:defRPr/>
            </a:pPr>
            <a:r>
              <a:rPr lang="en-US" sz="1600" dirty="0" smtClean="0"/>
              <a:t>Assists </a:t>
            </a:r>
            <a:r>
              <a:rPr lang="en-US" sz="1600" dirty="0"/>
              <a:t>individuals with disabilities who become involved in the criminal justice </a:t>
            </a:r>
            <a:r>
              <a:rPr lang="en-US" sz="1600" dirty="0" smtClean="0"/>
              <a:t>system.</a:t>
            </a:r>
          </a:p>
          <a:p>
            <a:pPr marL="45720" indent="0">
              <a:buNone/>
              <a:defRPr/>
            </a:pPr>
            <a:endParaRPr lang="en-US" sz="1600" dirty="0"/>
          </a:p>
          <a:p>
            <a:pPr marL="502920" indent="-457200">
              <a:defRPr/>
            </a:pPr>
            <a:r>
              <a:rPr lang="en-US" sz="1600" dirty="0"/>
              <a:t>Early identification in the criminal justice system, consultation throughout the court proceedings, re-entry linkage with community-based services and facilitating successful outcomes in parole/probation.  </a:t>
            </a:r>
            <a:endParaRPr lang="en-US" sz="1600" dirty="0" smtClean="0"/>
          </a:p>
          <a:p>
            <a:pPr marL="45720" indent="0">
              <a:buNone/>
              <a:defRPr/>
            </a:pPr>
            <a:endParaRPr lang="en-US" sz="1600" dirty="0"/>
          </a:p>
          <a:p>
            <a:pPr>
              <a:lnSpc>
                <a:spcPct val="80000"/>
              </a:lnSpc>
              <a:defRPr/>
            </a:pPr>
            <a:r>
              <a:rPr lang="en-US" altLang="en-US" sz="1600" dirty="0"/>
              <a:t>Understands legal system, its players and priorities</a:t>
            </a:r>
          </a:p>
          <a:p>
            <a:pPr marL="114300" indent="0">
              <a:lnSpc>
                <a:spcPct val="80000"/>
              </a:lnSpc>
              <a:buNone/>
              <a:defRPr/>
            </a:pPr>
            <a:endParaRPr lang="en-US" altLang="en-US" sz="1600" dirty="0"/>
          </a:p>
          <a:p>
            <a:pPr>
              <a:lnSpc>
                <a:spcPct val="80000"/>
              </a:lnSpc>
              <a:defRPr/>
            </a:pPr>
            <a:r>
              <a:rPr lang="en-US" altLang="en-US" sz="1600" dirty="0"/>
              <a:t>Sees that issues relevant to the individual’s disability are brought to the attention of the court and defense </a:t>
            </a:r>
            <a:r>
              <a:rPr lang="en-US" altLang="en-US" sz="1600" dirty="0" smtClean="0"/>
              <a:t>attorney.</a:t>
            </a:r>
            <a:endParaRPr lang="en-US" altLang="en-US" sz="1600" dirty="0"/>
          </a:p>
          <a:p>
            <a:pPr marL="114300" indent="0">
              <a:lnSpc>
                <a:spcPct val="80000"/>
              </a:lnSpc>
              <a:buNone/>
              <a:defRPr/>
            </a:pPr>
            <a:endParaRPr lang="en-US" altLang="en-US" sz="1600" dirty="0"/>
          </a:p>
          <a:p>
            <a:pPr>
              <a:lnSpc>
                <a:spcPct val="80000"/>
              </a:lnSpc>
              <a:defRPr/>
            </a:pPr>
            <a:r>
              <a:rPr lang="en-US" altLang="en-US" sz="1600" dirty="0"/>
              <a:t>Awareness of and connection with the community resources that provides the court with sentencing </a:t>
            </a:r>
            <a:r>
              <a:rPr lang="en-US" altLang="en-US" sz="1600" dirty="0" smtClean="0"/>
              <a:t>and probation alternatives.</a:t>
            </a:r>
            <a:endParaRPr lang="en-US" sz="1600" dirty="0"/>
          </a:p>
        </p:txBody>
      </p:sp>
    </p:spTree>
    <p:extLst>
      <p:ext uri="{BB962C8B-B14F-4D97-AF65-F5344CB8AC3E}">
        <p14:creationId xmlns:p14="http://schemas.microsoft.com/office/powerpoint/2010/main" val="186697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178" y="0"/>
            <a:ext cx="8229600" cy="1143000"/>
          </a:xfrm>
        </p:spPr>
        <p:txBody>
          <a:bodyPr/>
          <a:lstStyle/>
          <a:p>
            <a:r>
              <a:rPr lang="en-US" dirty="0">
                <a:solidFill>
                  <a:srgbClr val="EA7125"/>
                </a:solidFill>
                <a:effectLst>
                  <a:outerShdw blurRad="38100" dist="38100" dir="2700000" algn="tl">
                    <a:srgbClr val="000000">
                      <a:alpha val="43137"/>
                    </a:srgbClr>
                  </a:outerShdw>
                </a:effectLst>
              </a:rPr>
              <a:t>Thank you to </a:t>
            </a:r>
            <a:r>
              <a:rPr lang="en-US" dirty="0" smtClean="0">
                <a:solidFill>
                  <a:srgbClr val="EA7125"/>
                </a:solidFill>
                <a:effectLst>
                  <a:outerShdw blurRad="38100" dist="38100" dir="2700000" algn="tl">
                    <a:srgbClr val="000000">
                      <a:alpha val="43137"/>
                    </a:srgbClr>
                  </a:outerShdw>
                </a:effectLst>
              </a:rPr>
              <a:t>our </a:t>
            </a:r>
            <a:r>
              <a:rPr lang="en-US" dirty="0">
                <a:solidFill>
                  <a:srgbClr val="EA7125"/>
                </a:solidFill>
                <a:effectLst>
                  <a:outerShdw blurRad="38100" dist="38100" dir="2700000" algn="tl">
                    <a:srgbClr val="000000">
                      <a:alpha val="43137"/>
                    </a:srgbClr>
                  </a:outerShdw>
                </a:effectLst>
              </a:rPr>
              <a:t>presenters</a:t>
            </a:r>
            <a:endParaRPr lang="en-US" dirty="0"/>
          </a:p>
        </p:txBody>
      </p:sp>
      <p:sp>
        <p:nvSpPr>
          <p:cNvPr id="3" name="Content Placeholder 2"/>
          <p:cNvSpPr>
            <a:spLocks noGrp="1"/>
          </p:cNvSpPr>
          <p:nvPr>
            <p:ph idx="1"/>
          </p:nvPr>
        </p:nvSpPr>
        <p:spPr>
          <a:xfrm>
            <a:off x="379583" y="1338740"/>
            <a:ext cx="8372994" cy="5290660"/>
          </a:xfrm>
        </p:spPr>
        <p:txBody>
          <a:bodyPr>
            <a:normAutofit/>
          </a:bodyPr>
          <a:lstStyle/>
          <a:p>
            <a:r>
              <a:rPr lang="en-US" sz="2400" b="1" dirty="0" smtClean="0"/>
              <a:t>Jennifer Baird</a:t>
            </a:r>
            <a:r>
              <a:rPr lang="en-US" sz="2400" dirty="0" smtClean="0"/>
              <a:t>, Program Manager, Mental Health Court of St. Lucie County, FL  </a:t>
            </a:r>
          </a:p>
          <a:p>
            <a:r>
              <a:rPr lang="en-US" sz="2400" b="1" dirty="0" smtClean="0"/>
              <a:t>Meghan Patton</a:t>
            </a:r>
            <a:r>
              <a:rPr lang="en-US" sz="2400" dirty="0" smtClean="0"/>
              <a:t>, Court Coordinator, </a:t>
            </a:r>
            <a:r>
              <a:rPr lang="en-US" sz="2400" dirty="0"/>
              <a:t>Mental Health and Developmental Disabilities </a:t>
            </a:r>
            <a:r>
              <a:rPr lang="en-US" sz="2400" dirty="0" smtClean="0"/>
              <a:t>Court, Cuyahoga </a:t>
            </a:r>
            <a:r>
              <a:rPr lang="en-US" sz="2400" dirty="0"/>
              <a:t>County Common Pleas </a:t>
            </a:r>
            <a:r>
              <a:rPr lang="en-US" sz="2400" dirty="0" smtClean="0"/>
              <a:t>Court, Cuyahoga County, OH </a:t>
            </a:r>
          </a:p>
          <a:p>
            <a:r>
              <a:rPr lang="en-US" sz="2400" b="1" dirty="0" smtClean="0"/>
              <a:t>Adam C. Stone</a:t>
            </a:r>
            <a:r>
              <a:rPr lang="en-US" sz="2400" dirty="0" smtClean="0"/>
              <a:t>, Criminal Defense Attorney, Managing Partner Martin and Stone, LLC</a:t>
            </a:r>
            <a:endParaRPr lang="en-US" sz="2400" dirty="0"/>
          </a:p>
        </p:txBody>
      </p:sp>
    </p:spTree>
    <p:extLst>
      <p:ext uri="{BB962C8B-B14F-4D97-AF65-F5344CB8AC3E}">
        <p14:creationId xmlns:p14="http://schemas.microsoft.com/office/powerpoint/2010/main" val="39862129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Gaps Remain</a:t>
            </a:r>
            <a:endParaRPr lang="en-US" dirty="0"/>
          </a:p>
        </p:txBody>
      </p:sp>
      <p:sp>
        <p:nvSpPr>
          <p:cNvPr id="3" name="Content Placeholder 2"/>
          <p:cNvSpPr>
            <a:spLocks noGrp="1"/>
          </p:cNvSpPr>
          <p:nvPr>
            <p:ph idx="1"/>
          </p:nvPr>
        </p:nvSpPr>
        <p:spPr>
          <a:xfrm>
            <a:off x="457200" y="1295403"/>
            <a:ext cx="8229600" cy="4830763"/>
          </a:xfrm>
        </p:spPr>
        <p:txBody>
          <a:bodyPr>
            <a:normAutofit/>
          </a:bodyPr>
          <a:lstStyle/>
          <a:p>
            <a:r>
              <a:rPr lang="en-US" sz="1800" dirty="0" smtClean="0"/>
              <a:t>Defendants that have an eligible DD diagnosis, but NOT eligible for the CCBDD = Not many available resources.</a:t>
            </a:r>
          </a:p>
          <a:p>
            <a:pPr marL="0" indent="0">
              <a:buNone/>
            </a:pPr>
            <a:endParaRPr lang="en-US" sz="1800" dirty="0" smtClean="0"/>
          </a:p>
          <a:p>
            <a:r>
              <a:rPr lang="en-US" sz="1800" dirty="0" smtClean="0"/>
              <a:t>More effective programming/assistance for DD defendants not eligible for Board in regards to decision making, anger management, housing, employment, etc.</a:t>
            </a:r>
          </a:p>
          <a:p>
            <a:pPr marL="0" indent="0">
              <a:buNone/>
            </a:pPr>
            <a:endParaRPr lang="en-US" sz="1800" dirty="0" smtClean="0"/>
          </a:p>
          <a:p>
            <a:r>
              <a:rPr lang="en-US" sz="1800" dirty="0" smtClean="0"/>
              <a:t>Further research on how defendants with developmental disabilities far within specialized courts.  Different alternatives for how treatment teams interact with DD offenders vs. MH offenders.</a:t>
            </a:r>
          </a:p>
          <a:p>
            <a:pPr marL="0" indent="0">
              <a:buNone/>
            </a:pPr>
            <a:endParaRPr lang="en-US" sz="1800" dirty="0" smtClean="0"/>
          </a:p>
          <a:p>
            <a:r>
              <a:rPr lang="en-US" sz="1800" dirty="0" smtClean="0"/>
              <a:t>Continue to </a:t>
            </a:r>
            <a:r>
              <a:rPr lang="en-US" sz="1800" smtClean="0"/>
              <a:t>create appropriate </a:t>
            </a:r>
            <a:r>
              <a:rPr lang="en-US" sz="1800" dirty="0" smtClean="0"/>
              <a:t>resources to reduce the number of severely mentally ill and developmental disabilities incarcerated in the county jail.</a:t>
            </a:r>
            <a:endParaRPr lang="en-US" sz="2800" dirty="0"/>
          </a:p>
        </p:txBody>
      </p:sp>
    </p:spTree>
    <p:extLst>
      <p:ext uri="{BB962C8B-B14F-4D97-AF65-F5344CB8AC3E}">
        <p14:creationId xmlns:p14="http://schemas.microsoft.com/office/powerpoint/2010/main" val="36052147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981200" y="228600"/>
            <a:ext cx="5181600" cy="642938"/>
          </a:xfrm>
        </p:spPr>
        <p:txBody>
          <a:bodyPr>
            <a:normAutofit/>
          </a:bodyPr>
          <a:lstStyle/>
          <a:p>
            <a:pPr algn="ctr"/>
            <a:r>
              <a:rPr lang="en-US" dirty="0" smtClean="0"/>
              <a:t>MHDD Court Team members and clients</a:t>
            </a:r>
            <a:endParaRPr lang="en-US" dirty="0"/>
          </a:p>
        </p:txBody>
      </p:sp>
      <p:pic>
        <p:nvPicPr>
          <p:cNvPr id="6" name="Picture Placeholder 5"/>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t="6757" b="6757"/>
          <a:stretch>
            <a:fillRect/>
          </a:stretch>
        </p:blipFill>
        <p:spPr>
          <a:xfrm>
            <a:off x="1219200" y="838200"/>
            <a:ext cx="6858000" cy="2819400"/>
          </a:xfrm>
        </p:spPr>
      </p:pic>
      <p:sp>
        <p:nvSpPr>
          <p:cNvPr id="4" name="Text Placeholder 3"/>
          <p:cNvSpPr>
            <a:spLocks noGrp="1"/>
          </p:cNvSpPr>
          <p:nvPr>
            <p:ph type="body" sz="half" idx="2"/>
          </p:nvPr>
        </p:nvSpPr>
        <p:spPr>
          <a:xfrm>
            <a:off x="1447800" y="3810000"/>
            <a:ext cx="6019800" cy="2133600"/>
          </a:xfrm>
        </p:spPr>
        <p:txBody>
          <a:bodyPr>
            <a:normAutofit/>
          </a:bodyPr>
          <a:lstStyle/>
          <a:p>
            <a:pPr algn="ctr"/>
            <a:r>
              <a:rPr lang="en-US" dirty="0" smtClean="0"/>
              <a:t>“Mental Illness is nothing to be ashamed of, but stigma and bias shame us all.”  President Bill Clinton</a:t>
            </a:r>
          </a:p>
          <a:p>
            <a:pPr algn="ctr"/>
            <a:endParaRPr lang="en-US" dirty="0" smtClean="0"/>
          </a:p>
          <a:p>
            <a:pPr algn="ctr"/>
            <a:r>
              <a:rPr lang="en-US" dirty="0" smtClean="0"/>
              <a:t>The severity of one’s disability does not determine their level of potential. The greatest barriers that persons with disabilities have to overcome are not steps or curbs, it’s expectations.</a:t>
            </a:r>
          </a:p>
          <a:p>
            <a:pPr algn="ctr"/>
            <a:r>
              <a:rPr lang="en-US" dirty="0" smtClean="0"/>
              <a:t>Karen Clay</a:t>
            </a:r>
            <a:endParaRPr lang="en-US" dirty="0"/>
          </a:p>
        </p:txBody>
      </p:sp>
    </p:spTree>
    <p:extLst>
      <p:ext uri="{BB962C8B-B14F-4D97-AF65-F5344CB8AC3E}">
        <p14:creationId xmlns:p14="http://schemas.microsoft.com/office/powerpoint/2010/main" val="26482456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Presenter Contact Information</a:t>
            </a:r>
            <a:endParaRPr lang="en-US" dirty="0"/>
          </a:p>
        </p:txBody>
      </p:sp>
      <p:sp>
        <p:nvSpPr>
          <p:cNvPr id="6" name="Content Placeholder 5"/>
          <p:cNvSpPr>
            <a:spLocks noGrp="1"/>
          </p:cNvSpPr>
          <p:nvPr>
            <p:ph idx="1"/>
          </p:nvPr>
        </p:nvSpPr>
        <p:spPr/>
        <p:txBody>
          <a:bodyPr/>
          <a:lstStyle/>
          <a:p>
            <a:r>
              <a:rPr lang="en-US" dirty="0" smtClean="0"/>
              <a:t>Jennifer Baird - </a:t>
            </a:r>
            <a:r>
              <a:rPr lang="en-US" dirty="0" smtClean="0">
                <a:hlinkClick r:id="rId2"/>
              </a:rPr>
              <a:t>BairdJ@stlucieco.org</a:t>
            </a:r>
            <a:r>
              <a:rPr lang="en-US" dirty="0" smtClean="0"/>
              <a:t>   </a:t>
            </a:r>
          </a:p>
          <a:p>
            <a:pPr marL="0" indent="0">
              <a:buNone/>
            </a:pPr>
            <a:endParaRPr lang="en-US" dirty="0" smtClean="0"/>
          </a:p>
          <a:p>
            <a:r>
              <a:rPr lang="en-US" dirty="0"/>
              <a:t>Adam Stone </a:t>
            </a:r>
            <a:r>
              <a:rPr lang="en-US" dirty="0" smtClean="0"/>
              <a:t>- </a:t>
            </a:r>
            <a:r>
              <a:rPr lang="en-US" dirty="0" smtClean="0">
                <a:hlinkClick r:id="rId3"/>
              </a:rPr>
              <a:t>adamstonelawfirm@gmail.com</a:t>
            </a:r>
            <a:r>
              <a:rPr lang="en-US" dirty="0" smtClean="0"/>
              <a:t> </a:t>
            </a:r>
          </a:p>
          <a:p>
            <a:pPr marL="0" indent="0">
              <a:buNone/>
            </a:pPr>
            <a:endParaRPr lang="en-US" dirty="0" smtClean="0"/>
          </a:p>
          <a:p>
            <a:r>
              <a:rPr lang="en-US" dirty="0" smtClean="0"/>
              <a:t>Meghan Patton </a:t>
            </a:r>
            <a:r>
              <a:rPr lang="en-US" dirty="0"/>
              <a:t>- </a:t>
            </a:r>
            <a:r>
              <a:rPr lang="en-US" dirty="0" smtClean="0">
                <a:hlinkClick r:id="rId4"/>
              </a:rPr>
              <a:t>CPMEP@cuyahogacounty.us</a:t>
            </a:r>
            <a:r>
              <a:rPr lang="en-US" dirty="0" smtClean="0"/>
              <a:t> </a:t>
            </a:r>
          </a:p>
        </p:txBody>
      </p:sp>
    </p:spTree>
    <p:extLst>
      <p:ext uri="{BB962C8B-B14F-4D97-AF65-F5344CB8AC3E}">
        <p14:creationId xmlns:p14="http://schemas.microsoft.com/office/powerpoint/2010/main" val="42895941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76200"/>
            <a:ext cx="6172200" cy="1143000"/>
          </a:xfrm>
        </p:spPr>
        <p:txBody>
          <a:bodyPr>
            <a:normAutofit/>
          </a:bodyPr>
          <a:lstStyle/>
          <a:p>
            <a:r>
              <a:rPr lang="en-US" b="1" dirty="0" smtClean="0"/>
              <a:t>Questions?</a:t>
            </a:r>
            <a:endParaRPr lang="en-US" b="1" dirty="0"/>
          </a:p>
        </p:txBody>
      </p:sp>
      <p:sp>
        <p:nvSpPr>
          <p:cNvPr id="7" name="Content Placeholder 2"/>
          <p:cNvSpPr>
            <a:spLocks noGrp="1"/>
          </p:cNvSpPr>
          <p:nvPr>
            <p:ph idx="1"/>
          </p:nvPr>
        </p:nvSpPr>
        <p:spPr>
          <a:xfrm>
            <a:off x="381000" y="1066800"/>
            <a:ext cx="8458200" cy="5314122"/>
          </a:xfrm>
        </p:spPr>
        <p:txBody>
          <a:bodyPr>
            <a:normAutofit fontScale="92500" lnSpcReduction="20000"/>
          </a:bodyPr>
          <a:lstStyle/>
          <a:p>
            <a:r>
              <a:rPr lang="en-US" sz="3600" dirty="0"/>
              <a:t>Register </a:t>
            </a:r>
            <a:r>
              <a:rPr lang="en-US" sz="3600" dirty="0" smtClean="0"/>
              <a:t>for </a:t>
            </a:r>
            <a:r>
              <a:rPr lang="en-US" sz="3600" dirty="0"/>
              <a:t>the next webinar </a:t>
            </a:r>
            <a:r>
              <a:rPr lang="en-US" sz="3600" dirty="0" smtClean="0"/>
              <a:t>on competency – September 22</a:t>
            </a:r>
            <a:r>
              <a:rPr lang="en-US" sz="3600" baseline="30000" dirty="0" smtClean="0"/>
              <a:t>nd</a:t>
            </a:r>
            <a:r>
              <a:rPr lang="en-US" sz="3600" dirty="0" smtClean="0"/>
              <a:t> at 1-3 pm Eastern! Register here: </a:t>
            </a:r>
            <a:r>
              <a:rPr lang="en-US" sz="3600" dirty="0" smtClean="0">
                <a:hlinkClick r:id="rId3"/>
              </a:rPr>
              <a:t>https</a:t>
            </a:r>
            <a:r>
              <a:rPr lang="en-US" sz="3600" dirty="0">
                <a:hlinkClick r:id="rId3"/>
              </a:rPr>
              <a:t>://</a:t>
            </a:r>
            <a:r>
              <a:rPr lang="en-US" sz="3600" dirty="0" smtClean="0">
                <a:hlinkClick r:id="rId3"/>
              </a:rPr>
              <a:t>thearc2.webex.com/thearc2/onstage/g.php?MTID=e451005e7bc1f100340ac1c6bdfbf5c65</a:t>
            </a:r>
            <a:r>
              <a:rPr lang="en-US" sz="3600" dirty="0" smtClean="0"/>
              <a:t> </a:t>
            </a:r>
          </a:p>
          <a:p>
            <a:r>
              <a:rPr lang="en-US" sz="3600" dirty="0" smtClean="0"/>
              <a:t>Sign </a:t>
            </a:r>
            <a:r>
              <a:rPr lang="en-US" sz="3600" dirty="0"/>
              <a:t>up to receive email alerts, use I&amp;R/TA service, and refer </a:t>
            </a:r>
            <a:r>
              <a:rPr lang="en-US" sz="3600" dirty="0" smtClean="0"/>
              <a:t>others </a:t>
            </a:r>
          </a:p>
          <a:p>
            <a:r>
              <a:rPr lang="en-US" sz="3600" dirty="0" smtClean="0"/>
              <a:t>Our website: </a:t>
            </a:r>
            <a:r>
              <a:rPr lang="en-US" sz="3600" dirty="0" smtClean="0">
                <a:hlinkClick r:id="rId4"/>
              </a:rPr>
              <a:t>www.thearc.org/NCCJD</a:t>
            </a:r>
            <a:r>
              <a:rPr lang="en-US" sz="3600" dirty="0" smtClean="0"/>
              <a:t> </a:t>
            </a:r>
            <a:endParaRPr lang="en-US" sz="3600" dirty="0"/>
          </a:p>
          <a:p>
            <a:pPr marL="0" indent="0">
              <a:buNone/>
            </a:pPr>
            <a:endParaRPr lang="en-US" sz="2600" dirty="0"/>
          </a:p>
          <a:p>
            <a:pPr algn="r">
              <a:buNone/>
            </a:pPr>
            <a:endParaRPr lang="en-US" sz="2400" b="1" dirty="0">
              <a:solidFill>
                <a:srgbClr val="EA7125"/>
              </a:solidFill>
              <a:effectLst>
                <a:outerShdw blurRad="38100" dist="38100" dir="2700000" algn="tl">
                  <a:srgbClr val="000000">
                    <a:alpha val="43137"/>
                  </a:srgbClr>
                </a:outerShdw>
              </a:effectLst>
            </a:endParaRPr>
          </a:p>
          <a:p>
            <a:pPr algn="r">
              <a:buNone/>
            </a:pPr>
            <a:r>
              <a:rPr lang="en-US" sz="2400" b="1" dirty="0">
                <a:solidFill>
                  <a:srgbClr val="EA7125"/>
                </a:solidFill>
                <a:effectLst>
                  <a:outerShdw blurRad="38100" dist="38100" dir="2700000" algn="tl">
                    <a:srgbClr val="000000">
                      <a:alpha val="43137"/>
                    </a:srgbClr>
                  </a:outerShdw>
                </a:effectLst>
              </a:rPr>
              <a:t>Contact us at:</a:t>
            </a:r>
          </a:p>
          <a:p>
            <a:pPr algn="r">
              <a:buNone/>
            </a:pPr>
            <a:r>
              <a:rPr lang="en-US" sz="2400" u="sng" dirty="0">
                <a:solidFill>
                  <a:srgbClr val="44697D"/>
                </a:solidFill>
                <a:hlinkClick r:id="rId5"/>
              </a:rPr>
              <a:t>NCCJDinfo@thearc.org</a:t>
            </a:r>
            <a:r>
              <a:rPr lang="en-US" sz="2400" u="sng" dirty="0"/>
              <a:t> </a:t>
            </a:r>
            <a:endParaRPr lang="en-US" sz="2400" dirty="0"/>
          </a:p>
        </p:txBody>
      </p:sp>
    </p:spTree>
    <p:extLst>
      <p:ext uri="{BB962C8B-B14F-4D97-AF65-F5344CB8AC3E}">
        <p14:creationId xmlns:p14="http://schemas.microsoft.com/office/powerpoint/2010/main" val="933146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NCCJD’s Survey of MH Courts	</a:t>
            </a:r>
            <a:endParaRPr lang="en-US" dirty="0"/>
          </a:p>
        </p:txBody>
      </p:sp>
      <p:sp>
        <p:nvSpPr>
          <p:cNvPr id="3" name="Content Placeholder 2"/>
          <p:cNvSpPr>
            <a:spLocks noGrp="1"/>
          </p:cNvSpPr>
          <p:nvPr>
            <p:ph idx="1"/>
          </p:nvPr>
        </p:nvSpPr>
        <p:spPr>
          <a:xfrm>
            <a:off x="457200" y="1066801"/>
            <a:ext cx="8229600" cy="4572000"/>
          </a:xfrm>
        </p:spPr>
        <p:txBody>
          <a:bodyPr>
            <a:normAutofit fontScale="77500" lnSpcReduction="20000"/>
          </a:bodyPr>
          <a:lstStyle/>
          <a:p>
            <a:r>
              <a:rPr lang="en-US" dirty="0" smtClean="0"/>
              <a:t>NCCJD conducted an informal survey of mental health courts in </a:t>
            </a:r>
            <a:r>
              <a:rPr lang="en-US" dirty="0" smtClean="0"/>
              <a:t>6 </a:t>
            </a:r>
            <a:r>
              <a:rPr lang="en-US" dirty="0" smtClean="0"/>
              <a:t>states (FL, OH, TX, IL</a:t>
            </a:r>
            <a:r>
              <a:rPr lang="en-US" dirty="0" smtClean="0"/>
              <a:t>, NM, </a:t>
            </a:r>
            <a:r>
              <a:rPr lang="en-US" dirty="0" smtClean="0"/>
              <a:t>and CA) </a:t>
            </a:r>
          </a:p>
          <a:p>
            <a:r>
              <a:rPr lang="en-US" dirty="0" smtClean="0"/>
              <a:t>47 </a:t>
            </a:r>
            <a:r>
              <a:rPr lang="en-US" dirty="0" smtClean="0"/>
              <a:t>respondents </a:t>
            </a:r>
          </a:p>
          <a:p>
            <a:r>
              <a:rPr lang="en-US" dirty="0" smtClean="0"/>
              <a:t>Results: </a:t>
            </a:r>
          </a:p>
          <a:p>
            <a:pPr lvl="1"/>
            <a:r>
              <a:rPr lang="en-US" dirty="0" smtClean="0"/>
              <a:t>8 did not serve people with I/DD</a:t>
            </a:r>
          </a:p>
          <a:p>
            <a:pPr lvl="1"/>
            <a:r>
              <a:rPr lang="en-US" dirty="0" smtClean="0"/>
              <a:t>15 accepted people with I/DD even without a mental illness</a:t>
            </a:r>
          </a:p>
          <a:p>
            <a:pPr lvl="1"/>
            <a:r>
              <a:rPr lang="en-US" dirty="0" smtClean="0"/>
              <a:t>15 </a:t>
            </a:r>
            <a:r>
              <a:rPr lang="en-US" dirty="0" smtClean="0"/>
              <a:t>accepted people with I/DD ONLY if they had a primary diagnosis of mental illness (Axis I)</a:t>
            </a:r>
          </a:p>
          <a:p>
            <a:pPr lvl="1"/>
            <a:r>
              <a:rPr lang="en-US" dirty="0" smtClean="0"/>
              <a:t>The rest accepted people with I/DD on a case by case </a:t>
            </a:r>
            <a:r>
              <a:rPr lang="en-US" dirty="0" smtClean="0"/>
              <a:t>basis</a:t>
            </a:r>
          </a:p>
          <a:p>
            <a:pPr lvl="1"/>
            <a:r>
              <a:rPr lang="en-US" dirty="0"/>
              <a:t>Only 2 of the courts indicated that they had specific programs in place for individuals with I/DD</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4142345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3429000" y="1219188"/>
            <a:ext cx="5791212" cy="5791212"/>
          </a:xfrm>
          <a:prstGeom prst="rect">
            <a:avLst/>
          </a:prstGeom>
        </p:spPr>
      </p:pic>
      <p:pic>
        <p:nvPicPr>
          <p:cNvPr id="4" name="Picture 5"/>
          <p:cNvPicPr>
            <a:picLocks noChangeAspect="1" noChangeArrowheads="1"/>
          </p:cNvPicPr>
          <p:nvPr/>
        </p:nvPicPr>
        <p:blipFill>
          <a:blip r:embed="rId4" cstate="print"/>
          <a:srcRect/>
          <a:stretch>
            <a:fillRect/>
          </a:stretch>
        </p:blipFill>
        <p:spPr bwMode="auto">
          <a:xfrm>
            <a:off x="304801" y="4953000"/>
            <a:ext cx="2507858" cy="1676400"/>
          </a:xfrm>
          <a:prstGeom prst="rect">
            <a:avLst/>
          </a:prstGeom>
          <a:noFill/>
          <a:ln w="9525">
            <a:noFill/>
            <a:miter lim="800000"/>
            <a:headEnd/>
            <a:tailEnd/>
          </a:ln>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65448" y="6317342"/>
            <a:ext cx="1721365" cy="448907"/>
          </a:xfrm>
          <a:prstGeom prst="rect">
            <a:avLst/>
          </a:prstGeom>
        </p:spPr>
      </p:pic>
      <p:sp>
        <p:nvSpPr>
          <p:cNvPr id="2" name="Title 1"/>
          <p:cNvSpPr>
            <a:spLocks noGrp="1"/>
          </p:cNvSpPr>
          <p:nvPr>
            <p:ph type="ctrTitle"/>
          </p:nvPr>
        </p:nvSpPr>
        <p:spPr>
          <a:xfrm>
            <a:off x="685800" y="1295400"/>
            <a:ext cx="7772400" cy="1619250"/>
          </a:xfrm>
        </p:spPr>
        <p:txBody>
          <a:bodyPr>
            <a:normAutofit/>
          </a:bodyPr>
          <a:lstStyle/>
          <a:p>
            <a:r>
              <a:rPr lang="en-US" i="1" dirty="0" smtClean="0"/>
              <a:t>History of Mental Health Courts</a:t>
            </a:r>
            <a:endParaRPr lang="en-US" b="1" i="1" dirty="0"/>
          </a:p>
        </p:txBody>
      </p:sp>
      <p:sp>
        <p:nvSpPr>
          <p:cNvPr id="3" name="Subtitle 2"/>
          <p:cNvSpPr>
            <a:spLocks noGrp="1"/>
          </p:cNvSpPr>
          <p:nvPr>
            <p:ph type="subTitle" idx="1"/>
          </p:nvPr>
        </p:nvSpPr>
        <p:spPr>
          <a:xfrm>
            <a:off x="1371600" y="3124200"/>
            <a:ext cx="6400800" cy="1752600"/>
          </a:xfrm>
        </p:spPr>
        <p:txBody>
          <a:bodyPr>
            <a:normAutofit/>
          </a:bodyPr>
          <a:lstStyle/>
          <a:p>
            <a:r>
              <a:rPr lang="en-US" sz="2800" dirty="0" smtClean="0"/>
              <a:t>Jennifer Baird, LCSW</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Mental Health Courts?</a:t>
            </a:r>
            <a:endParaRPr lang="en-US" dirty="0"/>
          </a:p>
        </p:txBody>
      </p:sp>
      <p:sp>
        <p:nvSpPr>
          <p:cNvPr id="3" name="Content Placeholder 2"/>
          <p:cNvSpPr>
            <a:spLocks noGrp="1"/>
          </p:cNvSpPr>
          <p:nvPr>
            <p:ph idx="1"/>
          </p:nvPr>
        </p:nvSpPr>
        <p:spPr/>
        <p:txBody>
          <a:bodyPr/>
          <a:lstStyle/>
          <a:p>
            <a:r>
              <a:rPr lang="en-US" dirty="0" smtClean="0"/>
              <a:t>Mental Health Courts (MHC) are problem-solving initiatives</a:t>
            </a:r>
          </a:p>
          <a:p>
            <a:r>
              <a:rPr lang="en-US" dirty="0" smtClean="0"/>
              <a:t>Seek to address the root causes that contribute to criminal involvement relating to mental illness</a:t>
            </a:r>
          </a:p>
          <a:p>
            <a:r>
              <a:rPr lang="en-US" dirty="0" smtClean="0"/>
              <a:t>Focuses on those with mental illness and intellectual disabilities (ID). </a:t>
            </a:r>
            <a:endParaRPr lang="en-US" dirty="0"/>
          </a:p>
        </p:txBody>
      </p:sp>
    </p:spTree>
    <p:extLst>
      <p:ext uri="{BB962C8B-B14F-4D97-AF65-F5344CB8AC3E}">
        <p14:creationId xmlns:p14="http://schemas.microsoft.com/office/powerpoint/2010/main" val="299234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5448" y="6317342"/>
            <a:ext cx="1721365" cy="448907"/>
          </a:xfrm>
          <a:prstGeom prst="rect">
            <a:avLst/>
          </a:prstGeom>
        </p:spPr>
      </p:pic>
      <p:pic>
        <p:nvPicPr>
          <p:cNvPr id="5" name="Picture 4"/>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3429000" y="1219188"/>
            <a:ext cx="5791212" cy="5791212"/>
          </a:xfrm>
          <a:prstGeom prst="rect">
            <a:avLst/>
          </a:prstGeom>
        </p:spPr>
      </p:pic>
      <p:pic>
        <p:nvPicPr>
          <p:cNvPr id="4" name="Picture 5"/>
          <p:cNvPicPr>
            <a:picLocks noChangeAspect="1" noChangeArrowheads="1"/>
          </p:cNvPicPr>
          <p:nvPr/>
        </p:nvPicPr>
        <p:blipFill>
          <a:blip r:embed="rId4" cstate="print"/>
          <a:srcRect/>
          <a:stretch>
            <a:fillRect/>
          </a:stretch>
        </p:blipFill>
        <p:spPr bwMode="auto">
          <a:xfrm>
            <a:off x="304801" y="4953000"/>
            <a:ext cx="2507858" cy="16764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History of Mental Health Courts</a:t>
            </a:r>
            <a:endParaRPr lang="en-US" dirty="0"/>
          </a:p>
        </p:txBody>
      </p:sp>
      <p:sp>
        <p:nvSpPr>
          <p:cNvPr id="3" name="Content Placeholder 2"/>
          <p:cNvSpPr>
            <a:spLocks noGrp="1"/>
          </p:cNvSpPr>
          <p:nvPr>
            <p:ph idx="1"/>
          </p:nvPr>
        </p:nvSpPr>
        <p:spPr>
          <a:xfrm>
            <a:off x="228600" y="1295401"/>
            <a:ext cx="8686800" cy="4114799"/>
          </a:xfrm>
        </p:spPr>
        <p:txBody>
          <a:bodyPr>
            <a:normAutofit fontScale="92500" lnSpcReduction="10000"/>
          </a:bodyPr>
          <a:lstStyle/>
          <a:p>
            <a:r>
              <a:rPr lang="en-US" dirty="0" smtClean="0"/>
              <a:t>In 1997, Broward County, FL started the first recognized Mental Health Court.</a:t>
            </a:r>
          </a:p>
          <a:p>
            <a:r>
              <a:rPr lang="en-US" dirty="0" smtClean="0"/>
              <a:t>Developed as a response to:</a:t>
            </a:r>
          </a:p>
          <a:p>
            <a:pPr lvl="1"/>
            <a:r>
              <a:rPr lang="en-US" dirty="0" smtClean="0"/>
              <a:t>Jail overcrowding</a:t>
            </a:r>
          </a:p>
          <a:p>
            <a:pPr lvl="1"/>
            <a:r>
              <a:rPr lang="en-US" dirty="0" smtClean="0"/>
              <a:t>Critical problems faced by mentally ill inmates</a:t>
            </a:r>
          </a:p>
          <a:p>
            <a:pPr lvl="1"/>
            <a:r>
              <a:rPr lang="en-US" dirty="0" smtClean="0"/>
              <a:t>High prevalence of inmates with co-occurring mental health and substance abuse disorders.</a:t>
            </a:r>
          </a:p>
          <a:p>
            <a:r>
              <a:rPr lang="en-US" dirty="0" smtClean="0"/>
              <a:t>Numerous mental health courts have started since 1997.</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5448" y="6317342"/>
            <a:ext cx="1721365" cy="448907"/>
          </a:xfrm>
          <a:prstGeom prst="rect">
            <a:avLst/>
          </a:prstGeom>
        </p:spPr>
      </p:pic>
      <p:pic>
        <p:nvPicPr>
          <p:cNvPr id="5" name="Picture 4"/>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3429000" y="1219188"/>
            <a:ext cx="5791212" cy="5791212"/>
          </a:xfrm>
          <a:prstGeom prst="rect">
            <a:avLst/>
          </a:prstGeom>
        </p:spPr>
      </p:pic>
      <p:pic>
        <p:nvPicPr>
          <p:cNvPr id="4" name="Picture 5"/>
          <p:cNvPicPr>
            <a:picLocks noChangeAspect="1" noChangeArrowheads="1"/>
          </p:cNvPicPr>
          <p:nvPr/>
        </p:nvPicPr>
        <p:blipFill>
          <a:blip r:embed="rId4" cstate="print"/>
          <a:srcRect/>
          <a:stretch>
            <a:fillRect/>
          </a:stretch>
        </p:blipFill>
        <p:spPr bwMode="auto">
          <a:xfrm>
            <a:off x="304801" y="4953000"/>
            <a:ext cx="2507858" cy="16764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MHC St. Lucie County, FL	</a:t>
            </a:r>
            <a:endParaRPr lang="en-US" dirty="0"/>
          </a:p>
        </p:txBody>
      </p:sp>
      <p:sp>
        <p:nvSpPr>
          <p:cNvPr id="3" name="Content Placeholder 2"/>
          <p:cNvSpPr>
            <a:spLocks noGrp="1"/>
          </p:cNvSpPr>
          <p:nvPr>
            <p:ph idx="1"/>
          </p:nvPr>
        </p:nvSpPr>
        <p:spPr>
          <a:xfrm>
            <a:off x="457200" y="1295401"/>
            <a:ext cx="8229600" cy="4267200"/>
          </a:xfrm>
        </p:spPr>
        <p:txBody>
          <a:bodyPr>
            <a:normAutofit lnSpcReduction="10000"/>
          </a:bodyPr>
          <a:lstStyle/>
          <a:p>
            <a:r>
              <a:rPr lang="en-US" dirty="0" smtClean="0"/>
              <a:t>Started in 2006 with 6 participants</a:t>
            </a:r>
          </a:p>
          <a:p>
            <a:r>
              <a:rPr lang="en-US" dirty="0" smtClean="0"/>
              <a:t>Currently has 183 participants</a:t>
            </a:r>
          </a:p>
          <a:p>
            <a:r>
              <a:rPr lang="en-US" dirty="0" smtClean="0"/>
              <a:t>Developed in connection with community partners due to:</a:t>
            </a:r>
          </a:p>
          <a:p>
            <a:pPr lvl="1"/>
            <a:r>
              <a:rPr lang="en-US" dirty="0" smtClean="0"/>
              <a:t>Revolving door of mentally ill inmates in jail</a:t>
            </a:r>
          </a:p>
          <a:p>
            <a:pPr lvl="1"/>
            <a:r>
              <a:rPr lang="en-US" dirty="0" smtClean="0"/>
              <a:t>To reduce jail crowding</a:t>
            </a:r>
          </a:p>
          <a:p>
            <a:pPr lvl="1"/>
            <a:r>
              <a:rPr lang="en-US" dirty="0" smtClean="0"/>
              <a:t>To be rehabilitative for the mentally ill population</a:t>
            </a:r>
          </a:p>
          <a:p>
            <a:r>
              <a:rPr lang="en-US" dirty="0" smtClean="0"/>
              <a:t>Felony and Misdemeanor court</a:t>
            </a:r>
          </a:p>
        </p:txBody>
      </p:sp>
    </p:spTree>
    <p:extLst>
      <p:ext uri="{BB962C8B-B14F-4D97-AF65-F5344CB8AC3E}">
        <p14:creationId xmlns:p14="http://schemas.microsoft.com/office/powerpoint/2010/main" val="1696907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4102</TotalTime>
  <Words>3750</Words>
  <Application>Microsoft Office PowerPoint</Application>
  <PresentationFormat>On-screen Show (4:3)</PresentationFormat>
  <Paragraphs>437</Paragraphs>
  <Slides>43</Slides>
  <Notes>12</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43</vt:i4>
      </vt:variant>
    </vt:vector>
  </HeadingPairs>
  <TitlesOfParts>
    <vt:vector size="51" baseType="lpstr">
      <vt:lpstr>Arial</vt:lpstr>
      <vt:lpstr>Calibri</vt:lpstr>
      <vt:lpstr>Trebuchet MS</vt:lpstr>
      <vt:lpstr>Wingdings</vt:lpstr>
      <vt:lpstr>Office Theme</vt:lpstr>
      <vt:lpstr>2_Office Theme</vt:lpstr>
      <vt:lpstr>3_Office Theme</vt:lpstr>
      <vt:lpstr>4_Office Theme</vt:lpstr>
      <vt:lpstr>Mental Health Courts and Individuals with I/DD: A Criminal Justice Solution?  </vt:lpstr>
      <vt:lpstr>Welcome to NCCJD’s Webinar</vt:lpstr>
      <vt:lpstr>Introduction</vt:lpstr>
      <vt:lpstr>Thank you to our presenters</vt:lpstr>
      <vt:lpstr>NCCJD’s Survey of MH Courts </vt:lpstr>
      <vt:lpstr>History of Mental Health Courts</vt:lpstr>
      <vt:lpstr>What are Mental Health Courts?</vt:lpstr>
      <vt:lpstr>History of Mental Health Courts</vt:lpstr>
      <vt:lpstr>MHC St. Lucie County, FL </vt:lpstr>
      <vt:lpstr>MHC St. Lucie County, FL</vt:lpstr>
      <vt:lpstr>MHC St. Lucie County, FL</vt:lpstr>
      <vt:lpstr>MHC St. Lucie County, FL</vt:lpstr>
      <vt:lpstr>MHC St. Lucie County, FL</vt:lpstr>
      <vt:lpstr>Goals for MHC</vt:lpstr>
      <vt:lpstr>Benefits to ID Clients</vt:lpstr>
      <vt:lpstr>PRACTICAL CHALLENGES FACING MENTAL HEALTH COURTS</vt:lpstr>
      <vt:lpstr>PRACTICAL CHALLENGES FACING MENTAL HEALTH COURTS</vt:lpstr>
      <vt:lpstr>PRACTICAL CHALLENGES FACING MENTAL HEALTH COURTS</vt:lpstr>
      <vt:lpstr>PRACTICAL CHALLENGES FACING MENTAL HEALTH COURTS</vt:lpstr>
      <vt:lpstr>PRACTICAL CHALLENGES FACING MENTAL HEALTH COURTS</vt:lpstr>
      <vt:lpstr>Cuyahoga County Common Pleas Mental Health and Developmental Disabilities Court</vt:lpstr>
      <vt:lpstr>National and Local Perspective</vt:lpstr>
      <vt:lpstr>What is the Role of  Mental Health Court?</vt:lpstr>
      <vt:lpstr>Mental Health and Developmental Disabilities (MHDD) Court History</vt:lpstr>
      <vt:lpstr> MHDD Court’s Mission Statement </vt:lpstr>
      <vt:lpstr>0Local Rules 30, 30.1, 3333</vt:lpstr>
      <vt:lpstr>MHDD Court Eligibility Requirements</vt:lpstr>
      <vt:lpstr>2015 MHDD Court Statistics </vt:lpstr>
      <vt:lpstr>MHDD Court Early Track </vt:lpstr>
      <vt:lpstr>PowerPoint Presentation</vt:lpstr>
      <vt:lpstr>Local Responses: Case Flow Entry</vt:lpstr>
      <vt:lpstr>Local Responses: Case Flow Entry</vt:lpstr>
      <vt:lpstr>Local Responses: Case Flow Entry</vt:lpstr>
      <vt:lpstr> MHDD Court  Official Admission </vt:lpstr>
      <vt:lpstr>MHDD Court’s Therapeutic Approaches</vt:lpstr>
      <vt:lpstr>MHDD Court Team Members</vt:lpstr>
      <vt:lpstr>MHDD Court  Length and Phases</vt:lpstr>
      <vt:lpstr>MHDD Court Benefits</vt:lpstr>
      <vt:lpstr>Partnership with the Cuy Co. Board of Developmental Disabilities </vt:lpstr>
      <vt:lpstr>Current Gaps Remain</vt:lpstr>
      <vt:lpstr>MHDD Court Team members and clients</vt:lpstr>
      <vt:lpstr>Presenter Contact Information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The National Center on Criminal Justice &amp; Disability (NCCJD)</dc:title>
  <dc:creator>Kathryn Walker</dc:creator>
  <cp:lastModifiedBy>Ashley Brompton</cp:lastModifiedBy>
  <cp:revision>194</cp:revision>
  <cp:lastPrinted>2016-07-14T20:32:35Z</cp:lastPrinted>
  <dcterms:created xsi:type="dcterms:W3CDTF">2013-12-26T20:40:59Z</dcterms:created>
  <dcterms:modified xsi:type="dcterms:W3CDTF">2016-07-28T13:56:36Z</dcterms:modified>
</cp:coreProperties>
</file>