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5" r:id="rId3"/>
    <p:sldId id="378" r:id="rId4"/>
    <p:sldId id="467" r:id="rId5"/>
    <p:sldId id="480" r:id="rId6"/>
    <p:sldId id="481" r:id="rId7"/>
    <p:sldId id="483" r:id="rId8"/>
    <p:sldId id="379" r:id="rId9"/>
    <p:sldId id="502" r:id="rId10"/>
    <p:sldId id="503" r:id="rId11"/>
    <p:sldId id="504" r:id="rId12"/>
    <p:sldId id="505" r:id="rId13"/>
    <p:sldId id="470" r:id="rId14"/>
    <p:sldId id="486" r:id="rId15"/>
    <p:sldId id="487" r:id="rId16"/>
    <p:sldId id="488" r:id="rId17"/>
    <p:sldId id="494" r:id="rId18"/>
    <p:sldId id="495" r:id="rId19"/>
    <p:sldId id="496" r:id="rId20"/>
    <p:sldId id="497" r:id="rId21"/>
    <p:sldId id="498" r:id="rId22"/>
    <p:sldId id="499" r:id="rId23"/>
    <p:sldId id="500" r:id="rId24"/>
    <p:sldId id="501" r:id="rId25"/>
    <p:sldId id="471" r:id="rId26"/>
    <p:sldId id="474" r:id="rId27"/>
    <p:sldId id="475" r:id="rId28"/>
    <p:sldId id="476" r:id="rId29"/>
    <p:sldId id="477" r:id="rId30"/>
    <p:sldId id="478" r:id="rId31"/>
    <p:sldId id="479" r:id="rId32"/>
    <p:sldId id="473" r:id="rId33"/>
    <p:sldId id="506" r:id="rId34"/>
    <p:sldId id="507" r:id="rId35"/>
    <p:sldId id="508" r:id="rId36"/>
    <p:sldId id="509" r:id="rId37"/>
    <p:sldId id="510" r:id="rId38"/>
    <p:sldId id="511" r:id="rId39"/>
    <p:sldId id="484" r:id="rId40"/>
    <p:sldId id="382"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Walker" initials="K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8" autoAdjust="0"/>
    <p:restoredTop sz="70647" autoAdjust="0"/>
  </p:normalViewPr>
  <p:slideViewPr>
    <p:cSldViewPr>
      <p:cViewPr varScale="1">
        <p:scale>
          <a:sx n="69" d="100"/>
          <a:sy n="69" d="100"/>
        </p:scale>
        <p:origin x="48"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195A046-E1D0-47F6-B028-397B4E4A20E5}" type="datetimeFigureOut">
              <a:rPr lang="en-US" smtClean="0"/>
              <a:pPr/>
              <a:t>9/30/2015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57AC93-7C7D-4DD2-9894-6AAD01FCB1EF}" type="slidenum">
              <a:rPr lang="en-US" smtClean="0"/>
              <a:pPr/>
              <a:t>‹#›</a:t>
            </a:fld>
            <a:endParaRPr lang="en-US"/>
          </a:p>
        </p:txBody>
      </p:sp>
    </p:spTree>
    <p:extLst>
      <p:ext uri="{BB962C8B-B14F-4D97-AF65-F5344CB8AC3E}">
        <p14:creationId xmlns:p14="http://schemas.microsoft.com/office/powerpoint/2010/main" val="233131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1</a:t>
            </a:fld>
            <a:endParaRPr lang="en-US" dirty="0"/>
          </a:p>
        </p:txBody>
      </p:sp>
    </p:spTree>
    <p:extLst>
      <p:ext uri="{BB962C8B-B14F-4D97-AF65-F5344CB8AC3E}">
        <p14:creationId xmlns:p14="http://schemas.microsoft.com/office/powerpoint/2010/main" val="63579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357AC93-7C7D-4DD2-9894-6AAD01FCB1EF}" type="slidenum">
              <a:rPr lang="en-US" smtClean="0"/>
              <a:pPr/>
              <a:t>2</a:t>
            </a:fld>
            <a:endParaRPr lang="en-US" dirty="0"/>
          </a:p>
        </p:txBody>
      </p:sp>
    </p:spTree>
    <p:extLst>
      <p:ext uri="{BB962C8B-B14F-4D97-AF65-F5344CB8AC3E}">
        <p14:creationId xmlns:p14="http://schemas.microsoft.com/office/powerpoint/2010/main" val="229572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How do we identify</a:t>
            </a:r>
            <a:r>
              <a:rPr lang="en-US" baseline="0" dirty="0" smtClean="0"/>
              <a:t> with the lack of adequate screening and assessment (which means no hard data exists on how many youth with I/DD are in the JJ system).</a:t>
            </a:r>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5</a:t>
            </a:fld>
            <a:endParaRPr lang="en-US"/>
          </a:p>
        </p:txBody>
      </p:sp>
    </p:spTree>
    <p:extLst>
      <p:ext uri="{BB962C8B-B14F-4D97-AF65-F5344CB8AC3E}">
        <p14:creationId xmlns:p14="http://schemas.microsoft.com/office/powerpoint/2010/main" val="132183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NCCJD</a:t>
            </a:r>
            <a:r>
              <a:rPr lang="en-US" baseline="0" dirty="0" smtClean="0"/>
              <a:t> created PTJ model to highlight cracks in the system for all people with I/DD, including justice-involved or at-risk youth. The model is a useful tool for advocates and communities to use to pinpoint where in each stage of the CJ system juveniles with disabilities are or are not being served. Once identified, specific strategies can be developed to assist this population. As you listen to the presenter’s today, be thinking about how this model can assist you or your agency in supporting juveniles with disabilities. (We will come back to this model at the end to spark further discussion, using Justin’s story – which Karen Grau will tell you about next…)</a:t>
            </a:r>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6</a:t>
            </a:fld>
            <a:endParaRPr lang="en-US"/>
          </a:p>
        </p:txBody>
      </p:sp>
    </p:spTree>
    <p:extLst>
      <p:ext uri="{BB962C8B-B14F-4D97-AF65-F5344CB8AC3E}">
        <p14:creationId xmlns:p14="http://schemas.microsoft.com/office/powerpoint/2010/main" val="132183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overview of today’s webinar, but point out that more topics are covered in the white paper – which will be discussed at the end of the webinar.</a:t>
            </a:r>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7</a:t>
            </a:fld>
            <a:endParaRPr lang="en-US"/>
          </a:p>
        </p:txBody>
      </p:sp>
    </p:spTree>
    <p:extLst>
      <p:ext uri="{BB962C8B-B14F-4D97-AF65-F5344CB8AC3E}">
        <p14:creationId xmlns:p14="http://schemas.microsoft.com/office/powerpoint/2010/main" val="132183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including group homes, diagnostic centers, residential treatment facilities, and juvenile secure care;</a:t>
            </a:r>
            <a:r>
              <a:rPr lang="en-US" sz="1200" kern="1200" baseline="0" dirty="0" smtClean="0">
                <a:solidFill>
                  <a:schemeClr val="tx1"/>
                </a:solidFill>
                <a:effectLst/>
                <a:latin typeface="+mn-lt"/>
                <a:ea typeface="+mn-ea"/>
                <a:cs typeface="+mn-cs"/>
              </a:rPr>
              <a:t> special </a:t>
            </a:r>
            <a:r>
              <a:rPr lang="en-US" sz="1200" kern="1200" baseline="0" dirty="0" err="1" smtClean="0">
                <a:solidFill>
                  <a:schemeClr val="tx1"/>
                </a:solidFill>
                <a:effectLst/>
                <a:latin typeface="+mn-lt"/>
                <a:ea typeface="+mn-ea"/>
                <a:cs typeface="+mn-cs"/>
              </a:rPr>
              <a:t>ed</a:t>
            </a:r>
            <a:r>
              <a:rPr lang="en-US" sz="1200" kern="1200" baseline="0" dirty="0" smtClean="0">
                <a:solidFill>
                  <a:schemeClr val="tx1"/>
                </a:solidFill>
                <a:effectLst/>
                <a:latin typeface="+mn-lt"/>
                <a:ea typeface="+mn-ea"/>
                <a:cs typeface="+mn-cs"/>
              </a:rPr>
              <a:t> services currently: </a:t>
            </a:r>
            <a:r>
              <a:rPr lang="en-US" sz="1200" kern="1200" dirty="0" smtClean="0">
                <a:solidFill>
                  <a:schemeClr val="tx1"/>
                </a:solidFill>
                <a:effectLst/>
                <a:latin typeface="+mn-lt"/>
                <a:ea typeface="+mn-ea"/>
                <a:cs typeface="+mn-cs"/>
              </a:rPr>
              <a:t>9 percent to 78 percent across jurisdictions.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72E1B62-16A1-D642-B652-AE5B46142E82}" type="slidenum">
              <a:rPr lang="en-US" smtClean="0"/>
              <a:t>33</a:t>
            </a:fld>
            <a:endParaRPr lang="en-US"/>
          </a:p>
        </p:txBody>
      </p:sp>
    </p:spTree>
    <p:extLst>
      <p:ext uri="{BB962C8B-B14F-4D97-AF65-F5344CB8AC3E}">
        <p14:creationId xmlns:p14="http://schemas.microsoft.com/office/powerpoint/2010/main" val="220552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fact that a student has been charged with or convicted of a crime does not diminish his or her substantive rights or the procedural safeguards and remedies provided under the IDEA to students with disabilities and their parents. </a:t>
            </a:r>
            <a:endParaRPr lang="en-US" dirty="0">
              <a:effectLst/>
            </a:endParaRPr>
          </a:p>
        </p:txBody>
      </p:sp>
      <p:sp>
        <p:nvSpPr>
          <p:cNvPr id="4" name="Slide Number Placeholder 3"/>
          <p:cNvSpPr>
            <a:spLocks noGrp="1"/>
          </p:cNvSpPr>
          <p:nvPr>
            <p:ph type="sldNum" sz="quarter" idx="10"/>
          </p:nvPr>
        </p:nvSpPr>
        <p:spPr/>
        <p:txBody>
          <a:bodyPr/>
          <a:lstStyle/>
          <a:p>
            <a:fld id="{072E1B62-16A1-D642-B652-AE5B46142E82}" type="slidenum">
              <a:rPr lang="en-US" smtClean="0"/>
              <a:t>35</a:t>
            </a:fld>
            <a:endParaRPr lang="en-US"/>
          </a:p>
        </p:txBody>
      </p:sp>
    </p:spTree>
    <p:extLst>
      <p:ext uri="{BB962C8B-B14F-4D97-AF65-F5344CB8AC3E}">
        <p14:creationId xmlns:p14="http://schemas.microsoft.com/office/powerpoint/2010/main" val="284093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39</a:t>
            </a:fld>
            <a:endParaRPr lang="en-US"/>
          </a:p>
        </p:txBody>
      </p:sp>
    </p:spTree>
    <p:extLst>
      <p:ext uri="{BB962C8B-B14F-4D97-AF65-F5344CB8AC3E}">
        <p14:creationId xmlns:p14="http://schemas.microsoft.com/office/powerpoint/2010/main" val="132183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40</a:t>
            </a:fld>
            <a:endParaRPr lang="en-US"/>
          </a:p>
        </p:txBody>
      </p:sp>
    </p:spTree>
    <p:extLst>
      <p:ext uri="{BB962C8B-B14F-4D97-AF65-F5344CB8AC3E}">
        <p14:creationId xmlns:p14="http://schemas.microsoft.com/office/powerpoint/2010/main" val="359041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FCC66-A8FC-4E4A-A20F-DBC70AD2B0C6}"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FCC66-A8FC-4E4A-A20F-DBC70AD2B0C6}"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FCC66-A8FC-4E4A-A20F-DBC70AD2B0C6}" type="datetimeFigureOut">
              <a:rPr lang="en-US" smtClean="0"/>
              <a:pPr/>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pPr/>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ED1FCC66-A8FC-4E4A-A20F-DBC70AD2B0C6}" type="datetimeFigureOut">
              <a:rPr lang="en-US" smtClean="0"/>
              <a:pPr/>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75525A26-FC64-4635-8C48-1D5E9146759D}" type="slidenum">
              <a:rPr lang="en-US" smtClean="0"/>
              <a:pPr/>
              <a:t>‹#›</a:t>
            </a:fld>
            <a:endParaRPr lang="en-US"/>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8" name="Picture 5"/>
          <p:cNvPicPr>
            <a:picLocks noChangeAspect="1" noChangeArrowheads="1"/>
          </p:cNvPicPr>
          <p:nvPr userDrawn="1"/>
        </p:nvPicPr>
        <p:blipFill>
          <a:blip r:embed="rId14" cstate="print"/>
          <a:srcRect/>
          <a:stretch>
            <a:fillRect/>
          </a:stretch>
        </p:blipFill>
        <p:spPr bwMode="auto">
          <a:xfrm>
            <a:off x="304800" y="4953000"/>
            <a:ext cx="2507858"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eamtext.net/text.aspx?event=Ar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holarship.law.berkeley.edu/clrcircuit/21" TargetMode="External"/><Relationship Id="rId5" Type="http://schemas.openxmlformats.org/officeDocument/2006/relationships/hyperlink" Target="http://www.hrw.org/sites/default/files/reports/us0112ForUpload_1.pdf" TargetMode="External"/><Relationship Id="rId4" Type="http://schemas.openxmlformats.org/officeDocument/2006/relationships/hyperlink" Target="http://www.ojjdp.gov/ojstatbb/ezacjrp/asp/State_Adj.as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2.ed.gov/policy/gen/guid/correctional-education/idea-letter.pdf" TargetMode="External"/><Relationship Id="rId2" Type="http://schemas.openxmlformats.org/officeDocument/2006/relationships/hyperlink" Target="http://www2.ed.gov/policy/gen/guid/correctional-education/csso-state-attorneys-general-letter.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2.ed.gov/policy/gen/guid/correctional-education/csso-state-attorneys-general-letter.pdf" TargetMode="External"/><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NCCJDinfo@thearc.org" TargetMode="External"/><Relationship Id="rId5" Type="http://schemas.openxmlformats.org/officeDocument/2006/relationships/hyperlink" Target="http://www.thearc.org/NCCJD" TargetMode="External"/><Relationship Id="rId4" Type="http://schemas.openxmlformats.org/officeDocument/2006/relationships/hyperlink" Target="http://www.thearc.org/nccjd/training/webina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686800" cy="2133600"/>
          </a:xfrm>
        </p:spPr>
        <p:txBody>
          <a:bodyPr>
            <a:normAutofit fontScale="90000"/>
          </a:bodyPr>
          <a:lstStyle/>
          <a:p>
            <a:pPr algn="l"/>
            <a:r>
              <a:rPr lang="en-US" b="1" dirty="0" smtClean="0"/>
              <a:t>Justice Involved Youth with Intellectual and Developmental Disabilities: </a:t>
            </a:r>
            <a:r>
              <a:rPr lang="en-US" dirty="0" smtClean="0"/>
              <a:t>A Call to Action for the Juvenile Justice Community</a:t>
            </a:r>
            <a:endParaRPr lang="en-US" i="1" dirty="0"/>
          </a:p>
        </p:txBody>
      </p:sp>
      <p:sp>
        <p:nvSpPr>
          <p:cNvPr id="3" name="Subtitle 2"/>
          <p:cNvSpPr>
            <a:spLocks noGrp="1"/>
          </p:cNvSpPr>
          <p:nvPr>
            <p:ph type="subTitle" idx="1"/>
          </p:nvPr>
        </p:nvSpPr>
        <p:spPr>
          <a:xfrm>
            <a:off x="0" y="3657600"/>
            <a:ext cx="9144000" cy="2971800"/>
          </a:xfrm>
        </p:spPr>
        <p:txBody>
          <a:bodyPr>
            <a:normAutofit/>
          </a:bodyPr>
          <a:lstStyle/>
          <a:p>
            <a:r>
              <a:rPr lang="en-US" sz="3000" b="1" i="1" dirty="0" smtClean="0"/>
              <a:t>The Arc’s National Center on </a:t>
            </a:r>
          </a:p>
          <a:p>
            <a:r>
              <a:rPr lang="en-US" sz="3000" b="1" i="1" dirty="0" smtClean="0"/>
              <a:t>Criminal Justice and Disability™ (NCCJD)</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875" b="21875"/>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1627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297" b="17297"/>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26058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244" b="6244"/>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9064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24187"/>
            <a:ext cx="7772400" cy="1362075"/>
          </a:xfrm>
        </p:spPr>
        <p:txBody>
          <a:bodyPr>
            <a:normAutofit fontScale="90000"/>
          </a:bodyPr>
          <a:lstStyle/>
          <a:p>
            <a:r>
              <a:rPr lang="en-US" dirty="0" smtClean="0"/>
              <a:t>What we Know—A Brief History and overview of the Research</a:t>
            </a:r>
            <a:endParaRPr lang="en-US" dirty="0"/>
          </a:p>
        </p:txBody>
      </p:sp>
      <p:sp>
        <p:nvSpPr>
          <p:cNvPr id="3" name="Text Placeholder 2"/>
          <p:cNvSpPr>
            <a:spLocks noGrp="1"/>
          </p:cNvSpPr>
          <p:nvPr>
            <p:ph type="body" idx="1"/>
          </p:nvPr>
        </p:nvSpPr>
        <p:spPr>
          <a:xfrm>
            <a:off x="722313" y="1524000"/>
            <a:ext cx="7772400" cy="1500187"/>
          </a:xfrm>
        </p:spPr>
        <p:txBody>
          <a:bodyPr/>
          <a:lstStyle/>
          <a:p>
            <a:r>
              <a:rPr lang="en-US" dirty="0" smtClean="0"/>
              <a:t>Leigh Mahoney, Director of National Education and Program Development, Robert F. Kennedy Children’s Action Corps</a:t>
            </a:r>
            <a:endParaRPr lang="en-US" dirty="0"/>
          </a:p>
        </p:txBody>
      </p:sp>
    </p:spTree>
    <p:extLst>
      <p:ext uri="{BB962C8B-B14F-4D97-AF65-F5344CB8AC3E}">
        <p14:creationId xmlns:p14="http://schemas.microsoft.com/office/powerpoint/2010/main" val="133401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The US Juvenile Justice “system”</a:t>
            </a:r>
            <a:endParaRPr lang="en-US" dirty="0"/>
          </a:p>
        </p:txBody>
      </p:sp>
      <p:sp>
        <p:nvSpPr>
          <p:cNvPr id="3" name="Content Placeholder 2"/>
          <p:cNvSpPr>
            <a:spLocks noGrp="1"/>
          </p:cNvSpPr>
          <p:nvPr>
            <p:ph idx="1"/>
          </p:nvPr>
        </p:nvSpPr>
        <p:spPr>
          <a:xfrm>
            <a:off x="152400" y="914401"/>
            <a:ext cx="8839200" cy="4191000"/>
          </a:xfrm>
        </p:spPr>
        <p:txBody>
          <a:bodyPr>
            <a:normAutofit fontScale="77500" lnSpcReduction="20000"/>
          </a:bodyPr>
          <a:lstStyle/>
          <a:p>
            <a:r>
              <a:rPr lang="en-US" dirty="0"/>
              <a:t>Difficult to describe briefly:</a:t>
            </a:r>
          </a:p>
          <a:p>
            <a:pPr lvl="1"/>
            <a:r>
              <a:rPr lang="en-US" dirty="0" smtClean="0"/>
              <a:t>JJ </a:t>
            </a:r>
            <a:r>
              <a:rPr lang="en-US" dirty="0"/>
              <a:t>system in the US is </a:t>
            </a:r>
            <a:r>
              <a:rPr lang="en-US" i="1" dirty="0"/>
              <a:t>not</a:t>
            </a:r>
            <a:r>
              <a:rPr lang="en-US" dirty="0"/>
              <a:t> </a:t>
            </a:r>
            <a:r>
              <a:rPr lang="en-US" dirty="0" smtClean="0"/>
              <a:t>a tightly </a:t>
            </a:r>
            <a:r>
              <a:rPr lang="en-US" dirty="0"/>
              <a:t>organized system, but rather a loosely connected set of institutions and practices that encompasses juvenile courts, probation, law enforcement, juvenile treatment and corrections, community programming, and more.  </a:t>
            </a:r>
          </a:p>
          <a:p>
            <a:pPr lvl="1"/>
            <a:r>
              <a:rPr lang="en-US" dirty="0"/>
              <a:t>These institutions are further stratified by state, county, municipality, and/or tribal organization, and are impacted by their own particular ecological issues.</a:t>
            </a:r>
          </a:p>
          <a:p>
            <a:pPr lvl="1"/>
            <a:r>
              <a:rPr lang="en-US" dirty="0"/>
              <a:t>All of these disparate institutions are linked, though, through principles, </a:t>
            </a:r>
            <a:r>
              <a:rPr lang="en-US" dirty="0" smtClean="0"/>
              <a:t>policy, </a:t>
            </a:r>
            <a:r>
              <a:rPr lang="en-US" dirty="0"/>
              <a:t>and funding by the Office for Juvenile Justice and Delinquency Prevention (authorized through the Juvenile Justice and Delinquency Prevention Act) at the federal level.</a:t>
            </a:r>
          </a:p>
          <a:p>
            <a:endParaRPr lang="en-US" dirty="0"/>
          </a:p>
        </p:txBody>
      </p:sp>
    </p:spTree>
    <p:extLst>
      <p:ext uri="{BB962C8B-B14F-4D97-AF65-F5344CB8AC3E}">
        <p14:creationId xmlns:p14="http://schemas.microsoft.com/office/powerpoint/2010/main" val="483842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Juvenile Justice history</a:t>
            </a:r>
            <a:endParaRPr lang="en-US" dirty="0"/>
          </a:p>
        </p:txBody>
      </p:sp>
      <p:sp>
        <p:nvSpPr>
          <p:cNvPr id="3" name="Content Placeholder 2"/>
          <p:cNvSpPr>
            <a:spLocks noGrp="1"/>
          </p:cNvSpPr>
          <p:nvPr>
            <p:ph idx="1"/>
          </p:nvPr>
        </p:nvSpPr>
        <p:spPr>
          <a:xfrm>
            <a:off x="152400" y="914401"/>
            <a:ext cx="8839200" cy="4191000"/>
          </a:xfrm>
        </p:spPr>
        <p:txBody>
          <a:bodyPr>
            <a:normAutofit/>
          </a:bodyPr>
          <a:lstStyle/>
          <a:p>
            <a:r>
              <a:rPr lang="en-US" dirty="0"/>
              <a:t>116 years ago, the first Juvenile Court was established in Cook County, Illinois</a:t>
            </a:r>
          </a:p>
          <a:p>
            <a:pPr lvl="1"/>
            <a:r>
              <a:rPr lang="en-US" dirty="0"/>
              <a:t>Guided by the premise that society has an obligation to support and guide children to adulthood, and that children are both worthy, and capable, of rehabilitation.  </a:t>
            </a:r>
          </a:p>
          <a:p>
            <a:pPr lvl="1"/>
            <a:r>
              <a:rPr lang="en-US" dirty="0"/>
              <a:t>Therefore, their crimes and consequences should be considered differently than those of adults.</a:t>
            </a:r>
          </a:p>
        </p:txBody>
      </p:sp>
    </p:spTree>
    <p:extLst>
      <p:ext uri="{BB962C8B-B14F-4D97-AF65-F5344CB8AC3E}">
        <p14:creationId xmlns:p14="http://schemas.microsoft.com/office/powerpoint/2010/main" val="879134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Juvenile Justice</a:t>
            </a:r>
            <a:endParaRPr lang="en-US" dirty="0"/>
          </a:p>
        </p:txBody>
      </p:sp>
      <p:sp>
        <p:nvSpPr>
          <p:cNvPr id="3" name="Content Placeholder 2"/>
          <p:cNvSpPr>
            <a:spLocks noGrp="1"/>
          </p:cNvSpPr>
          <p:nvPr>
            <p:ph idx="1"/>
          </p:nvPr>
        </p:nvSpPr>
        <p:spPr>
          <a:xfrm>
            <a:off x="152400" y="914401"/>
            <a:ext cx="8839200" cy="4191000"/>
          </a:xfrm>
        </p:spPr>
        <p:txBody>
          <a:bodyPr>
            <a:normAutofit fontScale="92500" lnSpcReduction="20000"/>
          </a:bodyPr>
          <a:lstStyle/>
          <a:p>
            <a:r>
              <a:rPr lang="en-US" dirty="0"/>
              <a:t>Not always consistent in our application of these principles</a:t>
            </a:r>
          </a:p>
          <a:p>
            <a:pPr lvl="1"/>
            <a:r>
              <a:rPr lang="en-US" dirty="0"/>
              <a:t>“Tough on crime” politics and the concept of the “</a:t>
            </a:r>
            <a:r>
              <a:rPr lang="en-US" dirty="0" err="1"/>
              <a:t>Superpredator</a:t>
            </a:r>
            <a:r>
              <a:rPr lang="en-US" dirty="0"/>
              <a:t>”</a:t>
            </a:r>
          </a:p>
          <a:p>
            <a:pPr lvl="1"/>
            <a:r>
              <a:rPr lang="en-US" dirty="0"/>
              <a:t>A general move to afford the due process rights of the accused to juveniles meant that the system became much more like the adult justice system—less focused on subjective treatment needs for prevention and rehabilitation—ironically, it became more difficult to treat youth differently as they obtained more “rights” in the eyes of the court. </a:t>
            </a:r>
          </a:p>
        </p:txBody>
      </p:sp>
    </p:spTree>
    <p:extLst>
      <p:ext uri="{BB962C8B-B14F-4D97-AF65-F5344CB8AC3E}">
        <p14:creationId xmlns:p14="http://schemas.microsoft.com/office/powerpoint/2010/main" val="3200515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School to prison pipeline</a:t>
            </a:r>
            <a:endParaRPr lang="en-US" dirty="0"/>
          </a:p>
        </p:txBody>
      </p:sp>
      <p:sp>
        <p:nvSpPr>
          <p:cNvPr id="3" name="Content Placeholder 2"/>
          <p:cNvSpPr>
            <a:spLocks noGrp="1"/>
          </p:cNvSpPr>
          <p:nvPr>
            <p:ph idx="1"/>
          </p:nvPr>
        </p:nvSpPr>
        <p:spPr>
          <a:xfrm>
            <a:off x="76200" y="1066801"/>
            <a:ext cx="8991600" cy="4114800"/>
          </a:xfrm>
        </p:spPr>
        <p:txBody>
          <a:bodyPr>
            <a:normAutofit lnSpcReduction="10000"/>
          </a:bodyPr>
          <a:lstStyle/>
          <a:p>
            <a:r>
              <a:rPr lang="en-US" dirty="0" smtClean="0"/>
              <a:t>The tendency for educational institutions to become feeders for the judicial system</a:t>
            </a:r>
          </a:p>
          <a:p>
            <a:pPr lvl="1"/>
            <a:r>
              <a:rPr lang="en-US" dirty="0" smtClean="0"/>
              <a:t>Zero tolerance discipline policies that exclude students </a:t>
            </a:r>
            <a:r>
              <a:rPr lang="en-US" i="1" dirty="0" smtClean="0"/>
              <a:t>and</a:t>
            </a:r>
            <a:r>
              <a:rPr lang="en-US" dirty="0" smtClean="0"/>
              <a:t> increase exposure to the law enforcement community</a:t>
            </a:r>
          </a:p>
          <a:p>
            <a:pPr lvl="1"/>
            <a:r>
              <a:rPr lang="en-US" dirty="0" smtClean="0"/>
              <a:t>Implicit and institutional bias resulting in racial, ethnic, and socioeconomic  disparity</a:t>
            </a:r>
          </a:p>
          <a:p>
            <a:pPr lvl="1"/>
            <a:r>
              <a:rPr lang="en-US" dirty="0" smtClean="0"/>
              <a:t>The disproportionate “push out” of students across the broad range of the disability spectrum</a:t>
            </a:r>
          </a:p>
          <a:p>
            <a:pPr lvl="1"/>
            <a:endParaRPr lang="en-US" dirty="0"/>
          </a:p>
        </p:txBody>
      </p:sp>
    </p:spTree>
    <p:extLst>
      <p:ext uri="{BB962C8B-B14F-4D97-AF65-F5344CB8AC3E}">
        <p14:creationId xmlns:p14="http://schemas.microsoft.com/office/powerpoint/2010/main" val="494750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US" dirty="0" smtClean="0"/>
              <a:t>Juvenile Justice in an age of reform</a:t>
            </a:r>
            <a:endParaRPr lang="en-US" dirty="0"/>
          </a:p>
        </p:txBody>
      </p:sp>
      <p:sp>
        <p:nvSpPr>
          <p:cNvPr id="3" name="Content Placeholder 2"/>
          <p:cNvSpPr>
            <a:spLocks noGrp="1"/>
          </p:cNvSpPr>
          <p:nvPr>
            <p:ph idx="1"/>
          </p:nvPr>
        </p:nvSpPr>
        <p:spPr>
          <a:xfrm>
            <a:off x="0" y="914400"/>
            <a:ext cx="9144000" cy="4525963"/>
          </a:xfrm>
        </p:spPr>
        <p:txBody>
          <a:bodyPr>
            <a:normAutofit fontScale="85000" lnSpcReduction="10000"/>
          </a:bodyPr>
          <a:lstStyle/>
          <a:p>
            <a:r>
              <a:rPr lang="en-US" dirty="0" smtClean="0"/>
              <a:t>MacArthur Foundation’s Models for Change initiative</a:t>
            </a:r>
          </a:p>
          <a:p>
            <a:pPr lvl="1"/>
            <a:r>
              <a:rPr lang="en-US" dirty="0" smtClean="0"/>
              <a:t>Centered around an advanced understanding of the original premise</a:t>
            </a:r>
          </a:p>
          <a:p>
            <a:pPr lvl="2"/>
            <a:r>
              <a:rPr lang="en-US" b="1" i="1" dirty="0" smtClean="0"/>
              <a:t>Recent advances in brain science have shown us that the adolescent brain is still developing and therefore cannot be treated as that of an adult; and that any efforts at intervention and rehabilitation must consider these differences in order to be humane or effective.</a:t>
            </a:r>
          </a:p>
          <a:p>
            <a:pPr lvl="1"/>
            <a:r>
              <a:rPr lang="en-US" dirty="0" smtClean="0"/>
              <a:t>Focus areas include juvenile defense, adjudication of status offenses, mental health needs of juveniles, and cross-system work with child welfare systems, since many child welfare youth will enter the juvenile justice system.</a:t>
            </a:r>
          </a:p>
          <a:p>
            <a:pPr marL="0" indent="0" algn="r">
              <a:buNone/>
            </a:pPr>
            <a:endParaRPr lang="en-US" sz="1800" i="1" dirty="0" smtClean="0"/>
          </a:p>
          <a:p>
            <a:pPr marL="0" indent="0" algn="r">
              <a:buNone/>
            </a:pPr>
            <a:r>
              <a:rPr lang="en-US" sz="1800" dirty="0" smtClean="0"/>
              <a:t>--www.modelsforchange.net</a:t>
            </a:r>
            <a:endParaRPr lang="en-US" sz="1800" dirty="0"/>
          </a:p>
        </p:txBody>
      </p:sp>
    </p:spTree>
    <p:extLst>
      <p:ext uri="{BB962C8B-B14F-4D97-AF65-F5344CB8AC3E}">
        <p14:creationId xmlns:p14="http://schemas.microsoft.com/office/powerpoint/2010/main" val="1265840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4525963"/>
          </a:xfrm>
        </p:spPr>
        <p:txBody>
          <a:bodyPr>
            <a:normAutofit/>
          </a:bodyPr>
          <a:lstStyle/>
          <a:p>
            <a:pPr marL="0" indent="0" algn="ctr">
              <a:buNone/>
            </a:pPr>
            <a:r>
              <a:rPr lang="en-US" sz="4000" b="1" dirty="0" smtClean="0"/>
              <a:t>What we haven’t done yet is identify how intellectual and developmental disability impacts a youth’s entrance into the juvenile justice system, </a:t>
            </a:r>
            <a:r>
              <a:rPr lang="en-US" sz="4000" b="1" i="1" dirty="0" smtClean="0"/>
              <a:t>or</a:t>
            </a:r>
            <a:r>
              <a:rPr lang="en-US" sz="4000" b="1" dirty="0" smtClean="0"/>
              <a:t> how it should be considered to establish effective intervention.  </a:t>
            </a:r>
            <a:endParaRPr lang="en-US" sz="4000" b="1" dirty="0"/>
          </a:p>
        </p:txBody>
      </p:sp>
    </p:spTree>
    <p:extLst>
      <p:ext uri="{BB962C8B-B14F-4D97-AF65-F5344CB8AC3E}">
        <p14:creationId xmlns:p14="http://schemas.microsoft.com/office/powerpoint/2010/main" val="2563560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Trebuchet MS" panose="020B0603020202020204" pitchFamily="34" charset="0"/>
              </a:rPr>
              <a:t>Welcome</a:t>
            </a:r>
            <a:r>
              <a:rPr lang="en-US" b="1" dirty="0" smtClean="0"/>
              <a:t>!</a:t>
            </a:r>
            <a:endParaRPr lang="en-US" b="1" dirty="0"/>
          </a:p>
        </p:txBody>
      </p:sp>
      <p:sp>
        <p:nvSpPr>
          <p:cNvPr id="7" name="Content Placeholder 2"/>
          <p:cNvSpPr>
            <a:spLocks noGrp="1"/>
          </p:cNvSpPr>
          <p:nvPr>
            <p:ph idx="1"/>
          </p:nvPr>
        </p:nvSpPr>
        <p:spPr>
          <a:xfrm>
            <a:off x="76200" y="914400"/>
            <a:ext cx="9067800" cy="4495800"/>
          </a:xfrm>
        </p:spPr>
        <p:txBody>
          <a:bodyPr>
            <a:normAutofit fontScale="92500" lnSpcReduction="20000"/>
          </a:bodyPr>
          <a:lstStyle/>
          <a:p>
            <a:pPr lvl="0"/>
            <a:r>
              <a:rPr lang="en-US" dirty="0" smtClean="0">
                <a:latin typeface="Trebuchet MS" panose="020B0603020202020204" pitchFamily="34" charset="0"/>
              </a:rPr>
              <a:t>First time using webex?</a:t>
            </a:r>
          </a:p>
          <a:p>
            <a:pPr lvl="1"/>
            <a:r>
              <a:rPr lang="en-US" dirty="0" smtClean="0">
                <a:latin typeface="Trebuchet MS" panose="020B0603020202020204" pitchFamily="34" charset="0"/>
              </a:rPr>
              <a:t>You can communicate using the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Chat Box </a:t>
            </a:r>
            <a:r>
              <a:rPr lang="en-US" dirty="0" smtClean="0">
                <a:latin typeface="Trebuchet MS" panose="020B0603020202020204" pitchFamily="34" charset="0"/>
              </a:rPr>
              <a:t>and seek technical assistance if needed.</a:t>
            </a:r>
          </a:p>
          <a:p>
            <a:pPr lvl="1"/>
            <a:r>
              <a:rPr lang="en-US" dirty="0" smtClean="0">
                <a:latin typeface="Trebuchet MS" panose="020B0603020202020204" pitchFamily="34" charset="0"/>
              </a:rPr>
              <a:t>You can type questions about the material presented in the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Q&amp;A</a:t>
            </a:r>
            <a:r>
              <a:rPr lang="en-US" dirty="0" smtClean="0">
                <a:solidFill>
                  <a:srgbClr val="EA7125"/>
                </a:solidFill>
                <a:latin typeface="Trebuchet MS" panose="020B0603020202020204" pitchFamily="34" charset="0"/>
              </a:rPr>
              <a:t> </a:t>
            </a:r>
            <a:r>
              <a:rPr lang="en-US" dirty="0" smtClean="0">
                <a:latin typeface="Trebuchet MS" panose="020B0603020202020204" pitchFamily="34" charset="0"/>
              </a:rPr>
              <a:t>section.</a:t>
            </a:r>
          </a:p>
          <a:p>
            <a:pPr lvl="1"/>
            <a:r>
              <a:rPr lang="en-US" dirty="0" smtClean="0"/>
              <a:t>Use this link for live captioning: </a:t>
            </a:r>
            <a:r>
              <a:rPr lang="en-US" u="sng" dirty="0">
                <a:hlinkClick r:id="rId3"/>
              </a:rPr>
              <a:t>http://streamtext.net/text.aspx?event=Arc</a:t>
            </a:r>
            <a:endParaRPr lang="en-US" dirty="0" smtClean="0">
              <a:latin typeface="Trebuchet MS" panose="020B0603020202020204" pitchFamily="34" charset="0"/>
            </a:endParaRPr>
          </a:p>
          <a:p>
            <a:r>
              <a:rPr lang="en-US" dirty="0" smtClean="0">
                <a:latin typeface="Trebuchet MS" panose="020B0603020202020204" pitchFamily="34" charset="0"/>
              </a:rPr>
              <a:t>Today’s webinar will be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recorded and archived </a:t>
            </a:r>
            <a:r>
              <a:rPr lang="en-US" dirty="0" smtClean="0">
                <a:latin typeface="Trebuchet MS" panose="020B0603020202020204" pitchFamily="34" charset="0"/>
              </a:rPr>
              <a:t>on the NCCJD website. Please keep this in mind when sharing information and experiences during the webinar.</a:t>
            </a:r>
          </a:p>
          <a:p>
            <a:pPr lvl="1"/>
            <a:endParaRPr lang="en-US" dirty="0" smtClean="0">
              <a:latin typeface="Trebuchet MS" panose="020B0603020202020204" pitchFamily="34" charset="0"/>
            </a:endParaRPr>
          </a:p>
          <a:p>
            <a:pPr lvl="1">
              <a:buNone/>
            </a:pPr>
            <a:endParaRPr lang="en-US" dirty="0" smtClean="0">
              <a:latin typeface="Trebuchet MS" panose="020B0603020202020204" pitchFamily="34" charset="0"/>
            </a:endParaRPr>
          </a:p>
        </p:txBody>
      </p:sp>
    </p:spTree>
    <p:extLst>
      <p:ext uri="{BB962C8B-B14F-4D97-AF65-F5344CB8AC3E}">
        <p14:creationId xmlns:p14="http://schemas.microsoft.com/office/powerpoint/2010/main" val="122000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43813" y="533400"/>
            <a:ext cx="5719361" cy="5362277"/>
            <a:chOff x="1732561" y="1599049"/>
            <a:chExt cx="6018923" cy="4206217"/>
          </a:xfrm>
        </p:grpSpPr>
        <p:grpSp>
          <p:nvGrpSpPr>
            <p:cNvPr id="8" name="Group 7"/>
            <p:cNvGrpSpPr/>
            <p:nvPr/>
          </p:nvGrpSpPr>
          <p:grpSpPr>
            <a:xfrm>
              <a:off x="1742808" y="3759289"/>
              <a:ext cx="3043613" cy="2045977"/>
              <a:chOff x="3427412" y="1524000"/>
              <a:chExt cx="2768174" cy="1982338"/>
            </a:xfrm>
          </p:grpSpPr>
          <p:sp>
            <p:nvSpPr>
              <p:cNvPr id="36" name="Rounded Rectangle 35"/>
              <p:cNvSpPr/>
              <p:nvPr/>
            </p:nvSpPr>
            <p:spPr>
              <a:xfrm>
                <a:off x="3427412" y="1524000"/>
                <a:ext cx="2666850" cy="1981200"/>
              </a:xfrm>
              <a:prstGeom prst="roundRect">
                <a:avLst>
                  <a:gd name="adj" fmla="val 9700"/>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37" name="Rounded Rectangle 36"/>
              <p:cNvSpPr/>
              <p:nvPr/>
            </p:nvSpPr>
            <p:spPr>
              <a:xfrm>
                <a:off x="3427412" y="1524000"/>
                <a:ext cx="2768174" cy="1982338"/>
              </a:xfrm>
              <a:prstGeom prst="roundRect">
                <a:avLst>
                  <a:gd name="adj" fmla="val 6329"/>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218987">
                  <a:buFont typeface="Arial" panose="020B0604020202020204" pitchFamily="34" charset="0"/>
                  <a:buChar char="•"/>
                </a:pPr>
                <a:r>
                  <a:rPr lang="en-US" sz="1300" dirty="0" smtClean="0">
                    <a:solidFill>
                      <a:prstClr val="white"/>
                    </a:solidFill>
                    <a:latin typeface="Arial" pitchFamily="34" charset="0"/>
                    <a:cs typeface="Arial" pitchFamily="34" charset="0"/>
                  </a:rPr>
                  <a:t>Often misdiagnosis (or no diagnosis)</a:t>
                </a:r>
              </a:p>
              <a:p>
                <a:pPr marL="285750" indent="-285750" defTabSz="1218987">
                  <a:buFont typeface="Arial" panose="020B0604020202020204" pitchFamily="34" charset="0"/>
                  <a:buChar char="•"/>
                </a:pPr>
                <a:r>
                  <a:rPr lang="en-US" sz="1300" dirty="0" smtClean="0">
                    <a:solidFill>
                      <a:prstClr val="white"/>
                    </a:solidFill>
                    <a:latin typeface="Arial" pitchFamily="34" charset="0"/>
                    <a:cs typeface="Arial" pitchFamily="34" charset="0"/>
                  </a:rPr>
                  <a:t>Late intervention with </a:t>
                </a:r>
              </a:p>
              <a:p>
                <a:pPr marL="285750" indent="-285750" defTabSz="1218987">
                  <a:buFont typeface="Arial" panose="020B0604020202020204" pitchFamily="34" charset="0"/>
                  <a:buChar char="•"/>
                </a:pPr>
                <a:r>
                  <a:rPr lang="en-US" sz="1300" dirty="0">
                    <a:solidFill>
                      <a:prstClr val="white"/>
                    </a:solidFill>
                    <a:latin typeface="Arial" pitchFamily="34" charset="0"/>
                    <a:cs typeface="Arial" pitchFamily="34" charset="0"/>
                  </a:rPr>
                  <a:t>q</a:t>
                </a:r>
                <a:r>
                  <a:rPr lang="en-US" sz="1300" dirty="0" smtClean="0">
                    <a:solidFill>
                      <a:prstClr val="white"/>
                    </a:solidFill>
                    <a:latin typeface="Arial" pitchFamily="34" charset="0"/>
                    <a:cs typeface="Arial" pitchFamily="34" charset="0"/>
                  </a:rPr>
                  <a:t>uestionable efficacy</a:t>
                </a:r>
              </a:p>
              <a:p>
                <a:pPr marL="285750" indent="-285750" defTabSz="1218987">
                  <a:buFont typeface="Arial" panose="020B0604020202020204" pitchFamily="34" charset="0"/>
                  <a:buChar char="•"/>
                </a:pPr>
                <a:r>
                  <a:rPr lang="en-US" sz="1300" dirty="0" smtClean="0">
                    <a:solidFill>
                      <a:prstClr val="white"/>
                    </a:solidFill>
                    <a:latin typeface="Arial" pitchFamily="34" charset="0"/>
                    <a:cs typeface="Arial" pitchFamily="34" charset="0"/>
                  </a:rPr>
                  <a:t>Misperception of behavior</a:t>
                </a:r>
              </a:p>
              <a:p>
                <a:pPr marL="285750" indent="-285750" defTabSz="1218987">
                  <a:buFont typeface="Arial" panose="020B0604020202020204" pitchFamily="34" charset="0"/>
                  <a:buChar char="•"/>
                </a:pPr>
                <a:r>
                  <a:rPr lang="en-US" sz="1300" dirty="0" smtClean="0">
                    <a:solidFill>
                      <a:prstClr val="white"/>
                    </a:solidFill>
                    <a:latin typeface="Arial" pitchFamily="34" charset="0"/>
                    <a:cs typeface="Arial" pitchFamily="34" charset="0"/>
                  </a:rPr>
                  <a:t>Lack of awareness of protections/ rights and lack of resources to access these</a:t>
                </a:r>
              </a:p>
              <a:p>
                <a:pPr marL="285750" indent="-285750" defTabSz="1218987">
                  <a:buFont typeface="Arial" panose="020B0604020202020204" pitchFamily="34" charset="0"/>
                  <a:buChar char="•"/>
                </a:pPr>
                <a:r>
                  <a:rPr lang="en-US" sz="1400" b="1" i="1" dirty="0" smtClean="0">
                    <a:solidFill>
                      <a:prstClr val="white"/>
                    </a:solidFill>
                    <a:latin typeface="Arial" pitchFamily="34" charset="0"/>
                    <a:cs typeface="Arial" pitchFamily="34" charset="0"/>
                  </a:rPr>
                  <a:t>Moderate need with low support</a:t>
                </a:r>
              </a:p>
            </p:txBody>
          </p:sp>
        </p:grpSp>
        <p:grpSp>
          <p:nvGrpSpPr>
            <p:cNvPr id="43" name="Group 42"/>
            <p:cNvGrpSpPr/>
            <p:nvPr/>
          </p:nvGrpSpPr>
          <p:grpSpPr>
            <a:xfrm>
              <a:off x="4819277" y="3760463"/>
              <a:ext cx="2932207" cy="2044802"/>
              <a:chOff x="3437537" y="1524001"/>
              <a:chExt cx="2666850" cy="1981200"/>
            </a:xfrm>
          </p:grpSpPr>
          <p:sp>
            <p:nvSpPr>
              <p:cNvPr id="44" name="Rounded Rectangle 43"/>
              <p:cNvSpPr/>
              <p:nvPr/>
            </p:nvSpPr>
            <p:spPr>
              <a:xfrm>
                <a:off x="3437537" y="1524001"/>
                <a:ext cx="2666850" cy="1981200"/>
              </a:xfrm>
              <a:prstGeom prst="roundRect">
                <a:avLst>
                  <a:gd name="adj" fmla="val 97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45" name="Rounded Rectangle 44"/>
              <p:cNvSpPr/>
              <p:nvPr/>
            </p:nvSpPr>
            <p:spPr>
              <a:xfrm>
                <a:off x="3437537" y="1524001"/>
                <a:ext cx="2656722" cy="1980062"/>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Better diagnosis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Early intervention</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Appropriate intervention and supports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Awareness of protections/rights and ability to access these</a:t>
                </a:r>
              </a:p>
              <a:p>
                <a:pPr marL="342900" indent="-342900" defTabSz="1218987">
                  <a:buFont typeface="Arial" panose="020B0604020202020204" pitchFamily="34" charset="0"/>
                  <a:buChar char="•"/>
                </a:pPr>
                <a:r>
                  <a:rPr lang="en-US" sz="1400" b="1" i="1" dirty="0" smtClean="0">
                    <a:solidFill>
                      <a:prstClr val="white"/>
                    </a:solidFill>
                    <a:latin typeface="Arial" pitchFamily="34" charset="0"/>
                    <a:cs typeface="Arial" pitchFamily="34" charset="0"/>
                  </a:rPr>
                  <a:t>Moderate need with high support</a:t>
                </a:r>
                <a:endParaRPr lang="en-US" sz="1400" b="1" i="1" dirty="0">
                  <a:solidFill>
                    <a:prstClr val="white"/>
                  </a:solidFill>
                  <a:latin typeface="Arial" pitchFamily="34" charset="0"/>
                  <a:cs typeface="Arial" pitchFamily="34" charset="0"/>
                </a:endParaRPr>
              </a:p>
            </p:txBody>
          </p:sp>
        </p:grpSp>
        <p:grpSp>
          <p:nvGrpSpPr>
            <p:cNvPr id="46" name="Group 45"/>
            <p:cNvGrpSpPr/>
            <p:nvPr/>
          </p:nvGrpSpPr>
          <p:grpSpPr>
            <a:xfrm>
              <a:off x="1732561" y="1599049"/>
              <a:ext cx="2942455" cy="2135353"/>
              <a:chOff x="3426490" y="1524000"/>
              <a:chExt cx="2676170" cy="2068934"/>
            </a:xfrm>
          </p:grpSpPr>
          <p:sp>
            <p:nvSpPr>
              <p:cNvPr id="47" name="Rounded Rectangle 46"/>
              <p:cNvSpPr/>
              <p:nvPr/>
            </p:nvSpPr>
            <p:spPr>
              <a:xfrm>
                <a:off x="3427412" y="1524000"/>
                <a:ext cx="2666850" cy="1981200"/>
              </a:xfrm>
              <a:prstGeom prst="roundRect">
                <a:avLst>
                  <a:gd name="adj" fmla="val 970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48" name="Rounded Rectangle 47"/>
              <p:cNvSpPr/>
              <p:nvPr/>
            </p:nvSpPr>
            <p:spPr>
              <a:xfrm>
                <a:off x="3426490" y="1524000"/>
                <a:ext cx="2676170" cy="2068934"/>
              </a:xfrm>
              <a:prstGeom prst="roundRect">
                <a:avLst>
                  <a:gd name="adj" fmla="val 263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Obvious need means less missed diagnosis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Later intervention</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Questionable efficacy of intervention</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Lack of awareness of rights; lack of resources to access </a:t>
                </a:r>
              </a:p>
              <a:p>
                <a:pPr marL="342900" indent="-342900" defTabSz="1218987">
                  <a:buFont typeface="Arial" panose="020B0604020202020204" pitchFamily="34" charset="0"/>
                  <a:buChar char="•"/>
                </a:pPr>
                <a:r>
                  <a:rPr lang="en-US" sz="1400" b="1" i="1" dirty="0" smtClean="0">
                    <a:solidFill>
                      <a:prstClr val="white"/>
                    </a:solidFill>
                    <a:latin typeface="Arial" pitchFamily="34" charset="0"/>
                    <a:cs typeface="Arial" pitchFamily="34" charset="0"/>
                  </a:rPr>
                  <a:t>High need with low support</a:t>
                </a:r>
              </a:p>
            </p:txBody>
          </p:sp>
        </p:grpSp>
        <p:grpSp>
          <p:nvGrpSpPr>
            <p:cNvPr id="49" name="Group 48"/>
            <p:cNvGrpSpPr/>
            <p:nvPr/>
          </p:nvGrpSpPr>
          <p:grpSpPr>
            <a:xfrm>
              <a:off x="4798910" y="1600222"/>
              <a:ext cx="2941439" cy="2134180"/>
              <a:chOff x="3427412" y="1524000"/>
              <a:chExt cx="2675247" cy="2067798"/>
            </a:xfrm>
          </p:grpSpPr>
          <p:sp>
            <p:nvSpPr>
              <p:cNvPr id="50" name="Rounded Rectangle 49"/>
              <p:cNvSpPr/>
              <p:nvPr/>
            </p:nvSpPr>
            <p:spPr>
              <a:xfrm>
                <a:off x="3427412" y="1524000"/>
                <a:ext cx="2666850" cy="1981200"/>
              </a:xfrm>
              <a:prstGeom prst="roundRect">
                <a:avLst>
                  <a:gd name="adj" fmla="val 9700"/>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51" name="Rounded Rectangle 50"/>
              <p:cNvSpPr/>
              <p:nvPr/>
            </p:nvSpPr>
            <p:spPr>
              <a:xfrm>
                <a:off x="3427412" y="1567447"/>
                <a:ext cx="2675247" cy="2024351"/>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Better diagnosis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Earlier intervention</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Appropriate intervention and supports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Awareness of protections/rights and ability to access these</a:t>
                </a:r>
              </a:p>
              <a:p>
                <a:pPr marL="342900" indent="-342900" defTabSz="1218987">
                  <a:buFont typeface="Arial" panose="020B0604020202020204" pitchFamily="34" charset="0"/>
                  <a:buChar char="•"/>
                </a:pPr>
                <a:r>
                  <a:rPr lang="en-US" sz="1400" b="1" i="1" dirty="0" smtClean="0">
                    <a:solidFill>
                      <a:prstClr val="white"/>
                    </a:solidFill>
                    <a:latin typeface="Arial" pitchFamily="34" charset="0"/>
                    <a:cs typeface="Arial" pitchFamily="34" charset="0"/>
                  </a:rPr>
                  <a:t>High need with high support</a:t>
                </a:r>
              </a:p>
              <a:p>
                <a:pPr marL="342900" indent="-342900" algn="ctr" defTabSz="1218987">
                  <a:buFont typeface="Arial" panose="020B0604020202020204" pitchFamily="34" charset="0"/>
                  <a:buChar char="•"/>
                </a:pPr>
                <a:endParaRPr lang="en-US" sz="1400" dirty="0">
                  <a:solidFill>
                    <a:prstClr val="white"/>
                  </a:solidFill>
                  <a:latin typeface="Arial" pitchFamily="34" charset="0"/>
                  <a:cs typeface="Arial" pitchFamily="34" charset="0"/>
                </a:endParaRPr>
              </a:p>
            </p:txBody>
          </p:sp>
        </p:grpSp>
      </p:grpSp>
      <p:sp>
        <p:nvSpPr>
          <p:cNvPr id="6" name="Text Placeholder 5"/>
          <p:cNvSpPr>
            <a:spLocks noGrp="1"/>
          </p:cNvSpPr>
          <p:nvPr>
            <p:ph type="body" sz="half" idx="2"/>
          </p:nvPr>
        </p:nvSpPr>
        <p:spPr>
          <a:xfrm>
            <a:off x="152400" y="1219200"/>
            <a:ext cx="3020348" cy="3819471"/>
          </a:xfrm>
        </p:spPr>
        <p:txBody>
          <a:bodyPr>
            <a:normAutofit fontScale="92500" lnSpcReduction="10000"/>
          </a:bodyPr>
          <a:lstStyle/>
          <a:p>
            <a:r>
              <a:rPr lang="en-US" sz="3200" b="1" i="1" dirty="0" smtClean="0"/>
              <a:t>Youth with moderate to high need who have low support are exactly those who end up in the juvenile justice system</a:t>
            </a:r>
            <a:endParaRPr lang="en-US" sz="3200" b="1" i="1" dirty="0"/>
          </a:p>
        </p:txBody>
      </p:sp>
      <p:sp>
        <p:nvSpPr>
          <p:cNvPr id="4" name="Left-Up Arrow 3"/>
          <p:cNvSpPr/>
          <p:nvPr/>
        </p:nvSpPr>
        <p:spPr>
          <a:xfrm flipH="1">
            <a:off x="2743199" y="584950"/>
            <a:ext cx="6274701" cy="5968249"/>
          </a:xfrm>
          <a:prstGeom prst="leftUpArrow">
            <a:avLst>
              <a:gd name="adj1" fmla="val 4909"/>
              <a:gd name="adj2" fmla="val 5250"/>
              <a:gd name="adj3" fmla="val 6091"/>
            </a:avLst>
          </a:prstGeom>
          <a:gradFill flip="none" rotWithShape="1">
            <a:gsLst>
              <a:gs pos="18000">
                <a:schemeClr val="bg1">
                  <a:lumMod val="8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3" name="TextBox 2"/>
          <p:cNvSpPr txBox="1"/>
          <p:nvPr/>
        </p:nvSpPr>
        <p:spPr>
          <a:xfrm>
            <a:off x="2819400" y="1404422"/>
            <a:ext cx="485518" cy="3528589"/>
          </a:xfrm>
          <a:prstGeom prst="rect">
            <a:avLst/>
          </a:prstGeom>
          <a:noFill/>
        </p:spPr>
        <p:txBody>
          <a:bodyPr vert="wordArtVert" wrap="square" rtlCol="0">
            <a:spAutoFit/>
          </a:bodyPr>
          <a:lstStyle/>
          <a:p>
            <a:pPr defTabSz="1218987"/>
            <a:r>
              <a:rPr lang="en-US" dirty="0" smtClean="0">
                <a:solidFill>
                  <a:prstClr val="black"/>
                </a:solidFill>
                <a:latin typeface="Arial" pitchFamily="34" charset="0"/>
                <a:cs typeface="Arial" pitchFamily="34" charset="0"/>
              </a:rPr>
              <a:t>DISABILITY</a:t>
            </a:r>
            <a:endParaRPr lang="en-US" dirty="0">
              <a:solidFill>
                <a:prstClr val="black"/>
              </a:solidFill>
              <a:latin typeface="Arial" pitchFamily="34" charset="0"/>
              <a:cs typeface="Arial" pitchFamily="34" charset="0"/>
            </a:endParaRPr>
          </a:p>
        </p:txBody>
      </p:sp>
      <p:sp>
        <p:nvSpPr>
          <p:cNvPr id="42" name="TextBox 41"/>
          <p:cNvSpPr txBox="1"/>
          <p:nvPr/>
        </p:nvSpPr>
        <p:spPr>
          <a:xfrm>
            <a:off x="5334000" y="6019800"/>
            <a:ext cx="1708062" cy="369332"/>
          </a:xfrm>
          <a:prstGeom prst="rect">
            <a:avLst/>
          </a:prstGeom>
          <a:noFill/>
        </p:spPr>
        <p:txBody>
          <a:bodyPr wrap="square" rtlCol="0">
            <a:spAutoFit/>
          </a:bodyPr>
          <a:lstStyle/>
          <a:p>
            <a:pPr algn="ctr" defTabSz="1218987"/>
            <a:r>
              <a:rPr lang="en-US" dirty="0" smtClean="0">
                <a:solidFill>
                  <a:prstClr val="black"/>
                </a:solidFill>
                <a:latin typeface="Arial" pitchFamily="34" charset="0"/>
                <a:cs typeface="Arial" pitchFamily="34" charset="0"/>
              </a:rPr>
              <a:t>ADVOCACY</a:t>
            </a:r>
            <a:endParaRPr lang="en-US" dirty="0">
              <a:solidFill>
                <a:prstClr val="black"/>
              </a:solidFill>
              <a:latin typeface="Arial" pitchFamily="34" charset="0"/>
              <a:cs typeface="Arial" pitchFamily="34" charset="0"/>
            </a:endParaRPr>
          </a:p>
        </p:txBody>
      </p:sp>
      <p:sp>
        <p:nvSpPr>
          <p:cNvPr id="10" name="Rectangle 9"/>
          <p:cNvSpPr/>
          <p:nvPr/>
        </p:nvSpPr>
        <p:spPr>
          <a:xfrm>
            <a:off x="-17585" y="-73360"/>
            <a:ext cx="4572000" cy="1200329"/>
          </a:xfrm>
          <a:prstGeom prst="rect">
            <a:avLst/>
          </a:prstGeom>
        </p:spPr>
        <p:txBody>
          <a:bodyPr>
            <a:spAutoFit/>
          </a:bodyPr>
          <a:lstStyle/>
          <a:p>
            <a:r>
              <a:rPr lang="en-US" sz="3600" b="1" dirty="0">
                <a:solidFill>
                  <a:prstClr val="black"/>
                </a:solidFill>
                <a:latin typeface="Trebuchet MS" panose="020B0603020202020204" pitchFamily="34" charset="0"/>
                <a:ea typeface="+mj-ea"/>
                <a:cs typeface="+mj-cs"/>
              </a:rPr>
              <a:t>Disability/Advocacy </a:t>
            </a:r>
            <a:br>
              <a:rPr lang="en-US" sz="3600" b="1" dirty="0">
                <a:solidFill>
                  <a:prstClr val="black"/>
                </a:solidFill>
                <a:latin typeface="Trebuchet MS" panose="020B0603020202020204" pitchFamily="34" charset="0"/>
                <a:ea typeface="+mj-ea"/>
                <a:cs typeface="+mj-cs"/>
              </a:rPr>
            </a:br>
            <a:r>
              <a:rPr lang="en-US" sz="3600" b="1" dirty="0">
                <a:solidFill>
                  <a:prstClr val="black"/>
                </a:solidFill>
                <a:latin typeface="Trebuchet MS" panose="020B0603020202020204" pitchFamily="34" charset="0"/>
                <a:ea typeface="+mj-ea"/>
                <a:cs typeface="+mj-cs"/>
              </a:rPr>
              <a:t>Matrix</a:t>
            </a:r>
            <a:endParaRPr lang="en-US" dirty="0"/>
          </a:p>
        </p:txBody>
      </p:sp>
    </p:spTree>
    <p:extLst>
      <p:ext uri="{BB962C8B-B14F-4D97-AF65-F5344CB8AC3E}">
        <p14:creationId xmlns:p14="http://schemas.microsoft.com/office/powerpoint/2010/main" val="1257398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20422" y="533400"/>
            <a:ext cx="5723578" cy="5362277"/>
            <a:chOff x="1732561" y="1599049"/>
            <a:chExt cx="6018923" cy="4206217"/>
          </a:xfrm>
        </p:grpSpPr>
        <p:grpSp>
          <p:nvGrpSpPr>
            <p:cNvPr id="8" name="Group 7"/>
            <p:cNvGrpSpPr/>
            <p:nvPr/>
          </p:nvGrpSpPr>
          <p:grpSpPr>
            <a:xfrm>
              <a:off x="1742808" y="3759289"/>
              <a:ext cx="3043613" cy="2045977"/>
              <a:chOff x="3427412" y="1524000"/>
              <a:chExt cx="2768174" cy="1982338"/>
            </a:xfrm>
          </p:grpSpPr>
          <p:sp>
            <p:nvSpPr>
              <p:cNvPr id="36" name="Rounded Rectangle 35"/>
              <p:cNvSpPr/>
              <p:nvPr/>
            </p:nvSpPr>
            <p:spPr>
              <a:xfrm>
                <a:off x="3427412" y="1524000"/>
                <a:ext cx="2666850" cy="1981200"/>
              </a:xfrm>
              <a:prstGeom prst="roundRect">
                <a:avLst>
                  <a:gd name="adj" fmla="val 9700"/>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37" name="Rounded Rectangle 36"/>
              <p:cNvSpPr/>
              <p:nvPr/>
            </p:nvSpPr>
            <p:spPr>
              <a:xfrm>
                <a:off x="3427412" y="1524000"/>
                <a:ext cx="2768174" cy="1982338"/>
              </a:xfrm>
              <a:prstGeom prst="roundRect">
                <a:avLst>
                  <a:gd name="adj" fmla="val 6329"/>
                </a:avLst>
              </a:prstGeom>
              <a:gradFill flip="none" rotWithShape="1">
                <a:gsLst>
                  <a:gs pos="0">
                    <a:srgbClr val="FFFFFF">
                      <a:alpha val="5000"/>
                    </a:srgbClr>
                  </a:gs>
                  <a:gs pos="7001">
                    <a:srgbClr val="E6E6E6"/>
                  </a:gs>
                  <a:gs pos="32001">
                    <a:srgbClr val="7D8496"/>
                  </a:gs>
                  <a:gs pos="47000">
                    <a:srgbClr val="E6E6E6"/>
                  </a:gs>
                  <a:gs pos="85001">
                    <a:srgbClr val="7D8496"/>
                  </a:gs>
                  <a:gs pos="100000">
                    <a:srgbClr val="E6E6E6"/>
                  </a:gs>
                </a:gsLst>
                <a:path path="rect">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218987">
                  <a:buFont typeface="Arial" panose="020B0604020202020204" pitchFamily="34" charset="0"/>
                  <a:buChar char="•"/>
                </a:pPr>
                <a:r>
                  <a:rPr lang="en-US" sz="1300" dirty="0" smtClean="0">
                    <a:solidFill>
                      <a:schemeClr val="tx1"/>
                    </a:solidFill>
                    <a:latin typeface="Arial" pitchFamily="34" charset="0"/>
                    <a:cs typeface="Arial" pitchFamily="34" charset="0"/>
                  </a:rPr>
                  <a:t>Often misdiagnosis (or no diagnosis)</a:t>
                </a:r>
              </a:p>
              <a:p>
                <a:pPr marL="285750" indent="-285750" defTabSz="1218987">
                  <a:buFont typeface="Arial" panose="020B0604020202020204" pitchFamily="34" charset="0"/>
                  <a:buChar char="•"/>
                </a:pPr>
                <a:r>
                  <a:rPr lang="en-US" sz="1300" dirty="0" smtClean="0">
                    <a:solidFill>
                      <a:schemeClr val="tx1"/>
                    </a:solidFill>
                    <a:latin typeface="Arial" pitchFamily="34" charset="0"/>
                    <a:cs typeface="Arial" pitchFamily="34" charset="0"/>
                  </a:rPr>
                  <a:t>Late intervention with </a:t>
                </a:r>
              </a:p>
              <a:p>
                <a:pPr marL="285750" indent="-285750" defTabSz="1218987">
                  <a:buFont typeface="Arial" panose="020B0604020202020204" pitchFamily="34" charset="0"/>
                  <a:buChar char="•"/>
                </a:pPr>
                <a:r>
                  <a:rPr lang="en-US" sz="1300" dirty="0">
                    <a:solidFill>
                      <a:schemeClr val="tx1"/>
                    </a:solidFill>
                    <a:latin typeface="Arial" pitchFamily="34" charset="0"/>
                    <a:cs typeface="Arial" pitchFamily="34" charset="0"/>
                  </a:rPr>
                  <a:t>q</a:t>
                </a:r>
                <a:r>
                  <a:rPr lang="en-US" sz="1300" dirty="0" smtClean="0">
                    <a:solidFill>
                      <a:schemeClr val="tx1"/>
                    </a:solidFill>
                    <a:latin typeface="Arial" pitchFamily="34" charset="0"/>
                    <a:cs typeface="Arial" pitchFamily="34" charset="0"/>
                  </a:rPr>
                  <a:t>uestionable efficacy</a:t>
                </a:r>
              </a:p>
              <a:p>
                <a:pPr marL="285750" indent="-285750" defTabSz="1218987">
                  <a:buFont typeface="Arial" panose="020B0604020202020204" pitchFamily="34" charset="0"/>
                  <a:buChar char="•"/>
                </a:pPr>
                <a:r>
                  <a:rPr lang="en-US" sz="1300" dirty="0" smtClean="0">
                    <a:solidFill>
                      <a:schemeClr val="tx1"/>
                    </a:solidFill>
                    <a:latin typeface="Arial" pitchFamily="34" charset="0"/>
                    <a:cs typeface="Arial" pitchFamily="34" charset="0"/>
                  </a:rPr>
                  <a:t>Misperception of behavior</a:t>
                </a:r>
              </a:p>
              <a:p>
                <a:pPr marL="285750" indent="-285750" defTabSz="1218987">
                  <a:buFont typeface="Arial" panose="020B0604020202020204" pitchFamily="34" charset="0"/>
                  <a:buChar char="•"/>
                </a:pPr>
                <a:r>
                  <a:rPr lang="en-US" sz="1300" dirty="0" smtClean="0">
                    <a:solidFill>
                      <a:schemeClr val="tx1"/>
                    </a:solidFill>
                    <a:latin typeface="Arial" pitchFamily="34" charset="0"/>
                    <a:cs typeface="Arial" pitchFamily="34" charset="0"/>
                  </a:rPr>
                  <a:t>Lack of awareness of protections/ rights and lack of resources to access these</a:t>
                </a:r>
              </a:p>
              <a:p>
                <a:pPr marL="285750" indent="-285750" defTabSz="1218987">
                  <a:buFont typeface="Arial" panose="020B0604020202020204" pitchFamily="34" charset="0"/>
                  <a:buChar char="•"/>
                </a:pPr>
                <a:r>
                  <a:rPr lang="en-US" sz="1400" b="1" i="1" dirty="0" smtClean="0">
                    <a:solidFill>
                      <a:schemeClr val="tx1"/>
                    </a:solidFill>
                    <a:latin typeface="Arial" pitchFamily="34" charset="0"/>
                    <a:cs typeface="Arial" pitchFamily="34" charset="0"/>
                  </a:rPr>
                  <a:t>Moderate need with low support</a:t>
                </a:r>
              </a:p>
            </p:txBody>
          </p:sp>
        </p:grpSp>
        <p:grpSp>
          <p:nvGrpSpPr>
            <p:cNvPr id="43" name="Group 42"/>
            <p:cNvGrpSpPr/>
            <p:nvPr/>
          </p:nvGrpSpPr>
          <p:grpSpPr>
            <a:xfrm>
              <a:off x="4819277" y="3760463"/>
              <a:ext cx="2932207" cy="2044802"/>
              <a:chOff x="3437537" y="1524001"/>
              <a:chExt cx="2666850" cy="1981200"/>
            </a:xfrm>
          </p:grpSpPr>
          <p:sp>
            <p:nvSpPr>
              <p:cNvPr id="44" name="Rounded Rectangle 43"/>
              <p:cNvSpPr/>
              <p:nvPr/>
            </p:nvSpPr>
            <p:spPr>
              <a:xfrm>
                <a:off x="3437537" y="1524001"/>
                <a:ext cx="2666850" cy="1981200"/>
              </a:xfrm>
              <a:prstGeom prst="roundRect">
                <a:avLst>
                  <a:gd name="adj" fmla="val 97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45" name="Rounded Rectangle 44"/>
              <p:cNvSpPr/>
              <p:nvPr/>
            </p:nvSpPr>
            <p:spPr>
              <a:xfrm>
                <a:off x="3437537" y="1524001"/>
                <a:ext cx="2656722" cy="1980062"/>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Better diagnosis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Early intervention</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Appropriate intervention and supports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Awareness of protections/rights and ability to access these</a:t>
                </a:r>
              </a:p>
              <a:p>
                <a:pPr marL="342900" indent="-342900" defTabSz="1218987">
                  <a:buFont typeface="Arial" panose="020B0604020202020204" pitchFamily="34" charset="0"/>
                  <a:buChar char="•"/>
                </a:pPr>
                <a:r>
                  <a:rPr lang="en-US" sz="1400" b="1" i="1" dirty="0" smtClean="0">
                    <a:solidFill>
                      <a:prstClr val="white"/>
                    </a:solidFill>
                    <a:latin typeface="Arial" pitchFamily="34" charset="0"/>
                    <a:cs typeface="Arial" pitchFamily="34" charset="0"/>
                  </a:rPr>
                  <a:t>Moderate need with high support</a:t>
                </a:r>
                <a:endParaRPr lang="en-US" sz="1400" b="1" i="1" dirty="0">
                  <a:solidFill>
                    <a:prstClr val="white"/>
                  </a:solidFill>
                  <a:latin typeface="Arial" pitchFamily="34" charset="0"/>
                  <a:cs typeface="Arial" pitchFamily="34" charset="0"/>
                </a:endParaRPr>
              </a:p>
            </p:txBody>
          </p:sp>
        </p:grpSp>
        <p:grpSp>
          <p:nvGrpSpPr>
            <p:cNvPr id="46" name="Group 45"/>
            <p:cNvGrpSpPr/>
            <p:nvPr/>
          </p:nvGrpSpPr>
          <p:grpSpPr>
            <a:xfrm>
              <a:off x="1732561" y="1599049"/>
              <a:ext cx="2942455" cy="2135353"/>
              <a:chOff x="3426490" y="1524000"/>
              <a:chExt cx="2676170" cy="2068934"/>
            </a:xfrm>
          </p:grpSpPr>
          <p:sp>
            <p:nvSpPr>
              <p:cNvPr id="47" name="Rounded Rectangle 46"/>
              <p:cNvSpPr/>
              <p:nvPr/>
            </p:nvSpPr>
            <p:spPr>
              <a:xfrm>
                <a:off x="3427412" y="1524000"/>
                <a:ext cx="2666850" cy="1981200"/>
              </a:xfrm>
              <a:prstGeom prst="roundRect">
                <a:avLst>
                  <a:gd name="adj" fmla="val 970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48" name="Rounded Rectangle 47"/>
              <p:cNvSpPr/>
              <p:nvPr/>
            </p:nvSpPr>
            <p:spPr>
              <a:xfrm>
                <a:off x="3426490" y="1524000"/>
                <a:ext cx="2676170" cy="2068934"/>
              </a:xfrm>
              <a:prstGeom prst="roundRect">
                <a:avLst>
                  <a:gd name="adj" fmla="val 2630"/>
                </a:avLst>
              </a:prstGeom>
              <a:gradFill flip="none" rotWithShape="1">
                <a:gsLst>
                  <a:gs pos="0">
                    <a:srgbClr val="FFFFFF">
                      <a:alpha val="5000"/>
                    </a:srgbClr>
                  </a:gs>
                  <a:gs pos="7001">
                    <a:srgbClr val="E6E6E6"/>
                  </a:gs>
                  <a:gs pos="32001">
                    <a:srgbClr val="7D8496"/>
                  </a:gs>
                  <a:gs pos="47000">
                    <a:srgbClr val="E6E6E6"/>
                  </a:gs>
                  <a:gs pos="85001">
                    <a:srgbClr val="7D8496"/>
                  </a:gs>
                  <a:gs pos="100000">
                    <a:srgbClr val="E6E6E6"/>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218987">
                  <a:buFont typeface="Arial" panose="020B0604020202020204" pitchFamily="34" charset="0"/>
                  <a:buChar char="•"/>
                </a:pPr>
                <a:r>
                  <a:rPr lang="en-US" sz="1400" dirty="0" smtClean="0">
                    <a:solidFill>
                      <a:schemeClr val="tx1"/>
                    </a:solidFill>
                    <a:latin typeface="Arial" pitchFamily="34" charset="0"/>
                    <a:cs typeface="Arial" pitchFamily="34" charset="0"/>
                  </a:rPr>
                  <a:t>Obvious need means less missed diagnosis</a:t>
                </a:r>
              </a:p>
              <a:p>
                <a:pPr marL="342900" indent="-342900" defTabSz="1218987">
                  <a:buFont typeface="Arial" panose="020B0604020202020204" pitchFamily="34" charset="0"/>
                  <a:buChar char="•"/>
                </a:pPr>
                <a:r>
                  <a:rPr lang="en-US" sz="1400" dirty="0" smtClean="0">
                    <a:solidFill>
                      <a:schemeClr val="tx1"/>
                    </a:solidFill>
                    <a:latin typeface="Arial" pitchFamily="34" charset="0"/>
                    <a:cs typeface="Arial" pitchFamily="34" charset="0"/>
                  </a:rPr>
                  <a:t>Later intervention</a:t>
                </a:r>
              </a:p>
              <a:p>
                <a:pPr marL="342900" indent="-342900" defTabSz="1218987">
                  <a:buFont typeface="Arial" panose="020B0604020202020204" pitchFamily="34" charset="0"/>
                  <a:buChar char="•"/>
                </a:pPr>
                <a:r>
                  <a:rPr lang="en-US" sz="1400" dirty="0" smtClean="0">
                    <a:solidFill>
                      <a:schemeClr val="tx1"/>
                    </a:solidFill>
                    <a:latin typeface="Arial" pitchFamily="34" charset="0"/>
                    <a:cs typeface="Arial" pitchFamily="34" charset="0"/>
                  </a:rPr>
                  <a:t>Questionable efficacy of intervention</a:t>
                </a:r>
              </a:p>
              <a:p>
                <a:pPr marL="342900" indent="-342900" defTabSz="1218987">
                  <a:buFont typeface="Arial" panose="020B0604020202020204" pitchFamily="34" charset="0"/>
                  <a:buChar char="•"/>
                </a:pPr>
                <a:r>
                  <a:rPr lang="en-US" sz="1400" dirty="0" smtClean="0">
                    <a:solidFill>
                      <a:schemeClr val="tx1"/>
                    </a:solidFill>
                    <a:latin typeface="Arial" pitchFamily="34" charset="0"/>
                    <a:cs typeface="Arial" pitchFamily="34" charset="0"/>
                  </a:rPr>
                  <a:t>Lack of awareness of rights; lack of resources to access </a:t>
                </a:r>
              </a:p>
              <a:p>
                <a:pPr marL="342900" indent="-342900" defTabSz="1218987">
                  <a:buFont typeface="Arial" panose="020B0604020202020204" pitchFamily="34" charset="0"/>
                  <a:buChar char="•"/>
                </a:pPr>
                <a:r>
                  <a:rPr lang="en-US" sz="1400" b="1" i="1" dirty="0" smtClean="0">
                    <a:solidFill>
                      <a:schemeClr val="tx1"/>
                    </a:solidFill>
                    <a:latin typeface="Arial" pitchFamily="34" charset="0"/>
                    <a:cs typeface="Arial" pitchFamily="34" charset="0"/>
                  </a:rPr>
                  <a:t>High need with low support</a:t>
                </a:r>
              </a:p>
            </p:txBody>
          </p:sp>
        </p:grpSp>
        <p:grpSp>
          <p:nvGrpSpPr>
            <p:cNvPr id="49" name="Group 48"/>
            <p:cNvGrpSpPr/>
            <p:nvPr/>
          </p:nvGrpSpPr>
          <p:grpSpPr>
            <a:xfrm>
              <a:off x="4798910" y="1600222"/>
              <a:ext cx="2941439" cy="2134180"/>
              <a:chOff x="3427412" y="1524000"/>
              <a:chExt cx="2675247" cy="2067798"/>
            </a:xfrm>
          </p:grpSpPr>
          <p:sp>
            <p:nvSpPr>
              <p:cNvPr id="50" name="Rounded Rectangle 49"/>
              <p:cNvSpPr/>
              <p:nvPr/>
            </p:nvSpPr>
            <p:spPr>
              <a:xfrm>
                <a:off x="3427412" y="1524000"/>
                <a:ext cx="2666850" cy="1981200"/>
              </a:xfrm>
              <a:prstGeom prst="roundRect">
                <a:avLst>
                  <a:gd name="adj" fmla="val 9700"/>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51" name="Rounded Rectangle 50"/>
              <p:cNvSpPr/>
              <p:nvPr/>
            </p:nvSpPr>
            <p:spPr>
              <a:xfrm>
                <a:off x="3427412" y="1567447"/>
                <a:ext cx="2675247" cy="2024351"/>
              </a:xfrm>
              <a:prstGeom prst="roundRect">
                <a:avLst>
                  <a:gd name="adj" fmla="val 9700"/>
                </a:avLst>
              </a:prstGeom>
              <a:gradFill flip="none" rotWithShape="1">
                <a:gsLst>
                  <a:gs pos="0">
                    <a:schemeClr val="bg1">
                      <a:alpha val="0"/>
                    </a:schemeClr>
                  </a:gs>
                  <a:gs pos="100000">
                    <a:schemeClr val="bg1">
                      <a:alpha val="2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Better diagnosis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Earlier intervention</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Appropriate intervention and supports</a:t>
                </a:r>
              </a:p>
              <a:p>
                <a:pPr marL="342900" indent="-342900" defTabSz="1218987">
                  <a:buFont typeface="Arial" panose="020B0604020202020204" pitchFamily="34" charset="0"/>
                  <a:buChar char="•"/>
                </a:pPr>
                <a:r>
                  <a:rPr lang="en-US" sz="1400" dirty="0" smtClean="0">
                    <a:solidFill>
                      <a:prstClr val="white"/>
                    </a:solidFill>
                    <a:latin typeface="Arial" pitchFamily="34" charset="0"/>
                    <a:cs typeface="Arial" pitchFamily="34" charset="0"/>
                  </a:rPr>
                  <a:t>Awareness of protections/rights and ability to access these</a:t>
                </a:r>
              </a:p>
              <a:p>
                <a:pPr marL="342900" indent="-342900" defTabSz="1218987">
                  <a:buFont typeface="Arial" panose="020B0604020202020204" pitchFamily="34" charset="0"/>
                  <a:buChar char="•"/>
                </a:pPr>
                <a:r>
                  <a:rPr lang="en-US" sz="1400" b="1" i="1" dirty="0" smtClean="0">
                    <a:solidFill>
                      <a:prstClr val="white"/>
                    </a:solidFill>
                    <a:latin typeface="Arial" pitchFamily="34" charset="0"/>
                    <a:cs typeface="Arial" pitchFamily="34" charset="0"/>
                  </a:rPr>
                  <a:t>High need with high support</a:t>
                </a:r>
              </a:p>
              <a:p>
                <a:pPr marL="342900" indent="-342900" algn="ctr" defTabSz="1218987">
                  <a:buFont typeface="Arial" panose="020B0604020202020204" pitchFamily="34" charset="0"/>
                  <a:buChar char="•"/>
                </a:pPr>
                <a:endParaRPr lang="en-US" sz="1400" dirty="0">
                  <a:solidFill>
                    <a:prstClr val="white"/>
                  </a:solidFill>
                  <a:latin typeface="Arial" pitchFamily="34" charset="0"/>
                  <a:cs typeface="Arial" pitchFamily="34" charset="0"/>
                </a:endParaRPr>
              </a:p>
            </p:txBody>
          </p:sp>
        </p:grpSp>
      </p:grpSp>
      <p:sp>
        <p:nvSpPr>
          <p:cNvPr id="2" name="Title 1"/>
          <p:cNvSpPr>
            <a:spLocks noGrp="1"/>
          </p:cNvSpPr>
          <p:nvPr>
            <p:ph type="title"/>
          </p:nvPr>
        </p:nvSpPr>
        <p:spPr>
          <a:xfrm>
            <a:off x="0" y="472601"/>
            <a:ext cx="4393233" cy="670399"/>
          </a:xfrm>
        </p:spPr>
        <p:txBody>
          <a:bodyPr>
            <a:noAutofit/>
          </a:bodyPr>
          <a:lstStyle/>
          <a:p>
            <a:r>
              <a:rPr lang="en-US" sz="3600" dirty="0" smtClean="0"/>
              <a:t>Disability/Advocacy </a:t>
            </a:r>
            <a:br>
              <a:rPr lang="en-US" sz="3600" dirty="0" smtClean="0"/>
            </a:br>
            <a:r>
              <a:rPr lang="en-US" sz="3600" dirty="0" smtClean="0"/>
              <a:t>Matrix</a:t>
            </a:r>
            <a:endParaRPr lang="en-US" sz="3600" dirty="0"/>
          </a:p>
        </p:txBody>
      </p:sp>
      <p:sp>
        <p:nvSpPr>
          <p:cNvPr id="6" name="Text Placeholder 5"/>
          <p:cNvSpPr>
            <a:spLocks noGrp="1"/>
          </p:cNvSpPr>
          <p:nvPr>
            <p:ph type="body" sz="half" idx="2"/>
          </p:nvPr>
        </p:nvSpPr>
        <p:spPr>
          <a:xfrm>
            <a:off x="152400" y="1352583"/>
            <a:ext cx="2783845" cy="3676617"/>
          </a:xfrm>
        </p:spPr>
        <p:txBody>
          <a:bodyPr>
            <a:normAutofit fontScale="70000" lnSpcReduction="20000"/>
          </a:bodyPr>
          <a:lstStyle/>
          <a:p>
            <a:r>
              <a:rPr lang="en-US" sz="3200" b="1" i="1" dirty="0" smtClean="0"/>
              <a:t>When we add the overlay of trauma, and all of its complex co-morbidity, we know that our youth with I/DD in the child welfare system are our most vulnerable for juvenile justice involvement.</a:t>
            </a:r>
            <a:endParaRPr lang="en-US" sz="3200" b="1" i="1" dirty="0"/>
          </a:p>
        </p:txBody>
      </p:sp>
      <p:sp>
        <p:nvSpPr>
          <p:cNvPr id="4" name="Left-Up Arrow 3"/>
          <p:cNvSpPr/>
          <p:nvPr/>
        </p:nvSpPr>
        <p:spPr>
          <a:xfrm flipH="1">
            <a:off x="2819399" y="584950"/>
            <a:ext cx="6279327" cy="5968249"/>
          </a:xfrm>
          <a:prstGeom prst="leftUpArrow">
            <a:avLst>
              <a:gd name="adj1" fmla="val 4909"/>
              <a:gd name="adj2" fmla="val 5250"/>
              <a:gd name="adj3" fmla="val 6091"/>
            </a:avLst>
          </a:prstGeom>
          <a:gradFill flip="none" rotWithShape="1">
            <a:gsLst>
              <a:gs pos="18000">
                <a:schemeClr val="bg1">
                  <a:lumMod val="8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a:solidFill>
                <a:prstClr val="white"/>
              </a:solidFill>
            </a:endParaRPr>
          </a:p>
        </p:txBody>
      </p:sp>
      <p:sp>
        <p:nvSpPr>
          <p:cNvPr id="3" name="TextBox 2"/>
          <p:cNvSpPr txBox="1"/>
          <p:nvPr/>
        </p:nvSpPr>
        <p:spPr>
          <a:xfrm>
            <a:off x="2936245" y="1387219"/>
            <a:ext cx="385298" cy="4436639"/>
          </a:xfrm>
          <a:prstGeom prst="rect">
            <a:avLst/>
          </a:prstGeom>
          <a:noFill/>
        </p:spPr>
        <p:txBody>
          <a:bodyPr vert="wordArtVert" wrap="square" rtlCol="0">
            <a:spAutoFit/>
          </a:bodyPr>
          <a:lstStyle/>
          <a:p>
            <a:pPr defTabSz="1218987"/>
            <a:r>
              <a:rPr lang="en-US" sz="1200" dirty="0" smtClean="0">
                <a:solidFill>
                  <a:prstClr val="black"/>
                </a:solidFill>
                <a:latin typeface="Arial" pitchFamily="34" charset="0"/>
                <a:cs typeface="Arial" pitchFamily="34" charset="0"/>
              </a:rPr>
              <a:t>DISABILITY &amp; TRAUMA</a:t>
            </a:r>
            <a:endParaRPr lang="en-US" sz="1200" dirty="0">
              <a:solidFill>
                <a:prstClr val="black"/>
              </a:solidFill>
              <a:latin typeface="Arial" pitchFamily="34" charset="0"/>
              <a:cs typeface="Arial" pitchFamily="34" charset="0"/>
            </a:endParaRPr>
          </a:p>
        </p:txBody>
      </p:sp>
      <p:sp>
        <p:nvSpPr>
          <p:cNvPr id="42" name="TextBox 41"/>
          <p:cNvSpPr txBox="1"/>
          <p:nvPr/>
        </p:nvSpPr>
        <p:spPr>
          <a:xfrm>
            <a:off x="5481646" y="6038275"/>
            <a:ext cx="1709321" cy="369332"/>
          </a:xfrm>
          <a:prstGeom prst="rect">
            <a:avLst/>
          </a:prstGeom>
          <a:noFill/>
        </p:spPr>
        <p:txBody>
          <a:bodyPr wrap="square" rtlCol="0">
            <a:spAutoFit/>
          </a:bodyPr>
          <a:lstStyle/>
          <a:p>
            <a:pPr algn="ctr" defTabSz="1218987"/>
            <a:r>
              <a:rPr lang="en-US" dirty="0" smtClean="0">
                <a:solidFill>
                  <a:prstClr val="black"/>
                </a:solidFill>
                <a:latin typeface="Arial" pitchFamily="34" charset="0"/>
                <a:cs typeface="Arial" pitchFamily="34" charset="0"/>
              </a:rPr>
              <a:t>ADVOCACY</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41250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Challenges to identifying youth with disabilities </a:t>
            </a:r>
            <a:br>
              <a:rPr lang="en-US" sz="3200" dirty="0" smtClean="0"/>
            </a:br>
            <a:r>
              <a:rPr lang="en-US" sz="3200" dirty="0" smtClean="0"/>
              <a:t>in child welfare system</a:t>
            </a:r>
            <a:endParaRPr lang="en-US" sz="3200" dirty="0"/>
          </a:p>
        </p:txBody>
      </p:sp>
      <p:sp>
        <p:nvSpPr>
          <p:cNvPr id="3" name="Content Placeholder 2"/>
          <p:cNvSpPr>
            <a:spLocks noGrp="1"/>
          </p:cNvSpPr>
          <p:nvPr>
            <p:ph idx="1"/>
          </p:nvPr>
        </p:nvSpPr>
        <p:spPr>
          <a:xfrm>
            <a:off x="76200" y="990601"/>
            <a:ext cx="8991600" cy="4267200"/>
          </a:xfrm>
        </p:spPr>
        <p:txBody>
          <a:bodyPr>
            <a:normAutofit fontScale="85000" lnSpcReduction="20000"/>
          </a:bodyPr>
          <a:lstStyle/>
          <a:p>
            <a:r>
              <a:rPr lang="en-US" dirty="0" smtClean="0"/>
              <a:t>Discrepancies between policy under IDEA, and practice in most states</a:t>
            </a:r>
          </a:p>
          <a:p>
            <a:pPr lvl="1"/>
            <a:r>
              <a:rPr lang="en-US" dirty="0" smtClean="0"/>
              <a:t>Despite “child find” requirements that prioritize youth in the child welfare system, it often takes lengthy and complex advocacy to obtain evaluation and services from LEAs  or the medical community for foster youth.</a:t>
            </a:r>
          </a:p>
          <a:p>
            <a:pPr lvl="1"/>
            <a:r>
              <a:rPr lang="en-US" dirty="0" smtClean="0"/>
              <a:t>Transience of this population makes for a lack of consistency or follow-through in diagnosis or intervention, even if these are identified.</a:t>
            </a:r>
          </a:p>
          <a:p>
            <a:pPr lvl="1"/>
            <a:r>
              <a:rPr lang="en-US" dirty="0" smtClean="0"/>
              <a:t>Despite a few small pockets of best practices, overall, we have not brought these to scale, or tackled where practice does not meet policy,  and our outcomes show this.</a:t>
            </a:r>
            <a:endParaRPr lang="en-US" dirty="0"/>
          </a:p>
        </p:txBody>
      </p:sp>
    </p:spTree>
    <p:extLst>
      <p:ext uri="{BB962C8B-B14F-4D97-AF65-F5344CB8AC3E}">
        <p14:creationId xmlns:p14="http://schemas.microsoft.com/office/powerpoint/2010/main" val="375277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This we know…</a:t>
            </a:r>
            <a:endParaRPr lang="en-US" dirty="0"/>
          </a:p>
        </p:txBody>
      </p:sp>
      <p:sp>
        <p:nvSpPr>
          <p:cNvPr id="3" name="Content Placeholder 2"/>
          <p:cNvSpPr>
            <a:spLocks noGrp="1"/>
          </p:cNvSpPr>
          <p:nvPr>
            <p:ph idx="1"/>
          </p:nvPr>
        </p:nvSpPr>
        <p:spPr>
          <a:xfrm>
            <a:off x="0" y="762000"/>
            <a:ext cx="9144000" cy="4495800"/>
          </a:xfrm>
        </p:spPr>
        <p:txBody>
          <a:bodyPr>
            <a:normAutofit fontScale="85000" lnSpcReduction="20000"/>
          </a:bodyPr>
          <a:lstStyle/>
          <a:p>
            <a:r>
              <a:rPr lang="en-US" dirty="0" smtClean="0"/>
              <a:t>Rate of disability and special education involvement is </a:t>
            </a:r>
            <a:r>
              <a:rPr lang="en-US" b="1" dirty="0" smtClean="0"/>
              <a:t>3.5 times higher </a:t>
            </a:r>
            <a:r>
              <a:rPr lang="en-US" dirty="0" smtClean="0"/>
              <a:t>for youth in the child welfare system than the national average </a:t>
            </a:r>
          </a:p>
          <a:p>
            <a:r>
              <a:rPr lang="en-US" b="1" dirty="0" smtClean="0"/>
              <a:t>30%</a:t>
            </a:r>
            <a:r>
              <a:rPr lang="en-US" dirty="0" smtClean="0"/>
              <a:t> of foster care youth entering the juvenile justice system do so through placement-related behavioral cases</a:t>
            </a:r>
          </a:p>
          <a:p>
            <a:r>
              <a:rPr lang="en-US" b="1" dirty="0" smtClean="0"/>
              <a:t>25%</a:t>
            </a:r>
            <a:r>
              <a:rPr lang="en-US" dirty="0" smtClean="0"/>
              <a:t> of young people leaving foster care (aging out) will be incarcerated within a few years</a:t>
            </a:r>
          </a:p>
          <a:p>
            <a:r>
              <a:rPr lang="en-US" b="1" dirty="0" smtClean="0"/>
              <a:t>50%</a:t>
            </a:r>
            <a:r>
              <a:rPr lang="en-US" dirty="0" smtClean="0"/>
              <a:t> of young people leaving foster care  will be unemployed</a:t>
            </a:r>
          </a:p>
          <a:p>
            <a:r>
              <a:rPr lang="en-US" b="1" dirty="0" smtClean="0"/>
              <a:t>70%</a:t>
            </a:r>
            <a:r>
              <a:rPr lang="en-US" dirty="0" smtClean="0"/>
              <a:t> of inmates in California State Prison are former foster youth</a:t>
            </a:r>
            <a:endParaRPr lang="en-US" dirty="0"/>
          </a:p>
        </p:txBody>
      </p:sp>
      <p:sp>
        <p:nvSpPr>
          <p:cNvPr id="4" name="TextBox 3"/>
          <p:cNvSpPr txBox="1"/>
          <p:nvPr/>
        </p:nvSpPr>
        <p:spPr>
          <a:xfrm>
            <a:off x="2819400" y="6292756"/>
            <a:ext cx="4191000" cy="461665"/>
          </a:xfrm>
          <a:prstGeom prst="rect">
            <a:avLst/>
          </a:prstGeom>
          <a:noFill/>
        </p:spPr>
        <p:txBody>
          <a:bodyPr wrap="square" rtlCol="0">
            <a:spAutoFit/>
          </a:bodyPr>
          <a:lstStyle/>
          <a:p>
            <a:r>
              <a:rPr lang="en-US" sz="1200" i="1" dirty="0" smtClean="0"/>
              <a:t>-Are Our Children Being Pushed Into Prison?</a:t>
            </a:r>
            <a:r>
              <a:rPr lang="en-US" sz="1200" dirty="0" smtClean="0"/>
              <a:t> Community Coalition</a:t>
            </a:r>
            <a:endParaRPr lang="en-US" sz="1200" dirty="0"/>
          </a:p>
        </p:txBody>
      </p:sp>
      <p:sp>
        <p:nvSpPr>
          <p:cNvPr id="6" name="TextBox 5"/>
          <p:cNvSpPr txBox="1"/>
          <p:nvPr/>
        </p:nvSpPr>
        <p:spPr>
          <a:xfrm>
            <a:off x="2819400" y="5638800"/>
            <a:ext cx="4405745" cy="683264"/>
          </a:xfrm>
          <a:prstGeom prst="rect">
            <a:avLst/>
          </a:prstGeom>
          <a:noFill/>
        </p:spPr>
        <p:txBody>
          <a:bodyPr wrap="square" rtlCol="0">
            <a:spAutoFit/>
          </a:bodyPr>
          <a:lstStyle/>
          <a:p>
            <a:pPr lvl="0" fontAlgn="base">
              <a:spcBef>
                <a:spcPct val="20000"/>
              </a:spcBef>
              <a:spcAft>
                <a:spcPct val="0"/>
              </a:spcAft>
              <a:defRPr/>
            </a:pPr>
            <a:r>
              <a:rPr lang="en-US" sz="1200" i="1" kern="0" dirty="0" smtClean="0">
                <a:solidFill>
                  <a:srgbClr val="000000"/>
                </a:solidFill>
              </a:rPr>
              <a:t>-National </a:t>
            </a:r>
            <a:r>
              <a:rPr lang="en-US" sz="1200" i="1" kern="0" dirty="0">
                <a:solidFill>
                  <a:srgbClr val="000000"/>
                </a:solidFill>
              </a:rPr>
              <a:t>Center for Educational Statistics, www.nces.ed.gov</a:t>
            </a:r>
          </a:p>
          <a:p>
            <a:pPr lvl="0" fontAlgn="base">
              <a:spcBef>
                <a:spcPct val="20000"/>
              </a:spcBef>
              <a:spcAft>
                <a:spcPct val="0"/>
              </a:spcAft>
              <a:defRPr/>
            </a:pPr>
            <a:r>
              <a:rPr lang="en-US" sz="1200" i="1" kern="0" dirty="0">
                <a:solidFill>
                  <a:srgbClr val="000000"/>
                </a:solidFill>
              </a:rPr>
              <a:t>-</a:t>
            </a:r>
            <a:r>
              <a:rPr lang="en-US" sz="1200" i="1" kern="0" dirty="0" smtClean="0">
                <a:solidFill>
                  <a:srgbClr val="000000"/>
                </a:solidFill>
              </a:rPr>
              <a:t>Research </a:t>
            </a:r>
            <a:r>
              <a:rPr lang="en-US" sz="1200" i="1" kern="0" dirty="0">
                <a:solidFill>
                  <a:srgbClr val="000000"/>
                </a:solidFill>
              </a:rPr>
              <a:t>Highlights on Education and Foster Care, www.fostercareandeducation.org</a:t>
            </a:r>
          </a:p>
        </p:txBody>
      </p:sp>
    </p:spTree>
    <p:extLst>
      <p:ext uri="{BB962C8B-B14F-4D97-AF65-F5344CB8AC3E}">
        <p14:creationId xmlns:p14="http://schemas.microsoft.com/office/powerpoint/2010/main" val="2682964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we don’t know…</a:t>
            </a:r>
            <a:endParaRPr lang="en-US" dirty="0"/>
          </a:p>
        </p:txBody>
      </p:sp>
      <p:sp>
        <p:nvSpPr>
          <p:cNvPr id="6" name="Content Placeholder 5"/>
          <p:cNvSpPr>
            <a:spLocks noGrp="1"/>
          </p:cNvSpPr>
          <p:nvPr>
            <p:ph idx="1"/>
          </p:nvPr>
        </p:nvSpPr>
        <p:spPr>
          <a:xfrm>
            <a:off x="0" y="762001"/>
            <a:ext cx="9144000" cy="4495800"/>
          </a:xfrm>
        </p:spPr>
        <p:txBody>
          <a:bodyPr>
            <a:normAutofit lnSpcReduction="10000"/>
          </a:bodyPr>
          <a:lstStyle/>
          <a:p>
            <a:r>
              <a:rPr lang="en-US" dirty="0" smtClean="0"/>
              <a:t>How many youth in the child welfare or juvenile justice system are diagnosed with an intellectual or developmental disability?</a:t>
            </a:r>
          </a:p>
          <a:p>
            <a:r>
              <a:rPr lang="en-US" dirty="0" smtClean="0"/>
              <a:t>How many youth should be?</a:t>
            </a:r>
          </a:p>
          <a:p>
            <a:r>
              <a:rPr lang="en-US" dirty="0" smtClean="0"/>
              <a:t>What might a universal screening protocol look like for I/DD in high risk populations?</a:t>
            </a:r>
          </a:p>
          <a:p>
            <a:r>
              <a:rPr lang="en-US" dirty="0" smtClean="0"/>
              <a:t>What might best practice interventions look like for those youth with I/DD with child welfare and juvenile justice involvement?</a:t>
            </a:r>
            <a:endParaRPr lang="en-US" dirty="0"/>
          </a:p>
        </p:txBody>
      </p:sp>
    </p:spTree>
    <p:extLst>
      <p:ext uri="{BB962C8B-B14F-4D97-AF65-F5344CB8AC3E}">
        <p14:creationId xmlns:p14="http://schemas.microsoft.com/office/powerpoint/2010/main" val="3656196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24187"/>
            <a:ext cx="7772400" cy="1362075"/>
          </a:xfrm>
        </p:spPr>
        <p:txBody>
          <a:bodyPr>
            <a:normAutofit fontScale="90000"/>
          </a:bodyPr>
          <a:lstStyle/>
          <a:p>
            <a:r>
              <a:rPr lang="en-US" dirty="0" smtClean="0"/>
              <a:t>Parent Advocacy strategies for preventing involvement in the Juvenile justice system</a:t>
            </a:r>
            <a:endParaRPr lang="en-US" dirty="0"/>
          </a:p>
        </p:txBody>
      </p:sp>
      <p:sp>
        <p:nvSpPr>
          <p:cNvPr id="3" name="Text Placeholder 2"/>
          <p:cNvSpPr>
            <a:spLocks noGrp="1"/>
          </p:cNvSpPr>
          <p:nvPr>
            <p:ph type="body" idx="1"/>
          </p:nvPr>
        </p:nvSpPr>
        <p:spPr>
          <a:xfrm>
            <a:off x="722313" y="1524000"/>
            <a:ext cx="7772400" cy="1500187"/>
          </a:xfrm>
        </p:spPr>
        <p:txBody>
          <a:bodyPr/>
          <a:lstStyle/>
          <a:p>
            <a:r>
              <a:rPr lang="en-US" dirty="0" smtClean="0"/>
              <a:t>Gretchen Godfrey, Assistant Director, and Lili </a:t>
            </a:r>
            <a:r>
              <a:rPr lang="en-US" dirty="0" err="1" smtClean="0"/>
              <a:t>Garfinkel</a:t>
            </a:r>
            <a:r>
              <a:rPr lang="en-US" dirty="0" smtClean="0"/>
              <a:t>, Juvenile Justice Project Coordinator, PACER Center</a:t>
            </a:r>
            <a:endParaRPr lang="en-US" dirty="0"/>
          </a:p>
        </p:txBody>
      </p:sp>
      <p:pic>
        <p:nvPicPr>
          <p:cNvPr id="4" name="Picture 9" descr="PACER Logo 2-color RGB"/>
          <p:cNvPicPr>
            <a:picLocks noChangeAspect="1" noChangeArrowheads="1"/>
          </p:cNvPicPr>
          <p:nvPr/>
        </p:nvPicPr>
        <p:blipFill>
          <a:blip r:embed="rId2" cstate="print"/>
          <a:srcRect/>
          <a:stretch>
            <a:fillRect/>
          </a:stretch>
        </p:blipFill>
        <p:spPr bwMode="auto">
          <a:xfrm>
            <a:off x="4648205" y="161924"/>
            <a:ext cx="4267195" cy="904875"/>
          </a:xfrm>
          <a:prstGeom prst="rect">
            <a:avLst/>
          </a:prstGeom>
          <a:noFill/>
        </p:spPr>
      </p:pic>
    </p:spTree>
    <p:extLst>
      <p:ext uri="{BB962C8B-B14F-4D97-AF65-F5344CB8AC3E}">
        <p14:creationId xmlns:p14="http://schemas.microsoft.com/office/powerpoint/2010/main" val="2044912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Why focus on prevention?</a:t>
            </a:r>
            <a:endParaRPr lang="en-US" sz="4800" b="1" dirty="0">
              <a:solidFill>
                <a:srgbClr val="EA7125"/>
              </a:solidFill>
            </a:endParaRPr>
          </a:p>
        </p:txBody>
      </p:sp>
      <p:sp>
        <p:nvSpPr>
          <p:cNvPr id="3" name="Content Placeholder 2"/>
          <p:cNvSpPr>
            <a:spLocks noGrp="1"/>
          </p:cNvSpPr>
          <p:nvPr>
            <p:ph idx="1"/>
          </p:nvPr>
        </p:nvSpPr>
        <p:spPr>
          <a:xfrm>
            <a:off x="20782" y="1219200"/>
            <a:ext cx="9144000" cy="4495800"/>
          </a:xfrm>
        </p:spPr>
        <p:txBody>
          <a:bodyPr numCol="1">
            <a:normAutofit/>
          </a:bodyPr>
          <a:lstStyle/>
          <a:p>
            <a:r>
              <a:rPr lang="en-US" sz="3600" b="1" dirty="0" smtClean="0"/>
              <a:t>Overrepresentation of youth with disabilities in juvenile justice system</a:t>
            </a:r>
          </a:p>
          <a:p>
            <a:r>
              <a:rPr lang="en-US" sz="3600" b="1" dirty="0" smtClean="0"/>
              <a:t>Greater vulnerability of youth with intellectual disabilities</a:t>
            </a:r>
          </a:p>
          <a:p>
            <a:r>
              <a:rPr lang="en-US" sz="3600" b="1" dirty="0" smtClean="0"/>
              <a:t>Zero-tolerance and punitive-based discipline policies</a:t>
            </a:r>
          </a:p>
        </p:txBody>
      </p:sp>
    </p:spTree>
    <p:extLst>
      <p:ext uri="{BB962C8B-B14F-4D97-AF65-F5344CB8AC3E}">
        <p14:creationId xmlns:p14="http://schemas.microsoft.com/office/powerpoint/2010/main" val="318824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At School</a:t>
            </a:r>
            <a:endParaRPr lang="en-US" sz="4800" b="1" dirty="0">
              <a:solidFill>
                <a:srgbClr val="EA7125"/>
              </a:solidFill>
            </a:endParaRPr>
          </a:p>
        </p:txBody>
      </p:sp>
      <p:sp>
        <p:nvSpPr>
          <p:cNvPr id="3" name="Content Placeholder 2"/>
          <p:cNvSpPr>
            <a:spLocks noGrp="1"/>
          </p:cNvSpPr>
          <p:nvPr>
            <p:ph idx="1"/>
          </p:nvPr>
        </p:nvSpPr>
        <p:spPr>
          <a:xfrm>
            <a:off x="0" y="1066800"/>
            <a:ext cx="9144000" cy="4191000"/>
          </a:xfrm>
        </p:spPr>
        <p:txBody>
          <a:bodyPr numCol="1">
            <a:normAutofit fontScale="92500"/>
          </a:bodyPr>
          <a:lstStyle/>
          <a:p>
            <a:r>
              <a:rPr lang="en-US" sz="3600" b="1" dirty="0"/>
              <a:t>Functional Behavioral Assessments – Behavior Intervention Plans</a:t>
            </a:r>
          </a:p>
          <a:p>
            <a:r>
              <a:rPr lang="en-US" sz="3600" b="1" dirty="0"/>
              <a:t>IEP provisions to allow student to leave classroom or other de-escalation strategies</a:t>
            </a:r>
          </a:p>
          <a:p>
            <a:r>
              <a:rPr lang="en-US" sz="3600" b="1" dirty="0"/>
              <a:t>Being aware of signs of bullying</a:t>
            </a:r>
          </a:p>
          <a:p>
            <a:r>
              <a:rPr lang="en-US" sz="3600" b="1" dirty="0"/>
              <a:t>Parent notification of police involvement</a:t>
            </a:r>
          </a:p>
        </p:txBody>
      </p:sp>
    </p:spTree>
    <p:extLst>
      <p:ext uri="{BB962C8B-B14F-4D97-AF65-F5344CB8AC3E}">
        <p14:creationId xmlns:p14="http://schemas.microsoft.com/office/powerpoint/2010/main" val="3508761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In the Community</a:t>
            </a:r>
            <a:endParaRPr lang="en-US" sz="4800" b="1" dirty="0">
              <a:solidFill>
                <a:srgbClr val="EA7125"/>
              </a:solidFill>
            </a:endParaRPr>
          </a:p>
        </p:txBody>
      </p:sp>
      <p:sp>
        <p:nvSpPr>
          <p:cNvPr id="3" name="Content Placeholder 2"/>
          <p:cNvSpPr>
            <a:spLocks noGrp="1"/>
          </p:cNvSpPr>
          <p:nvPr>
            <p:ph idx="1"/>
          </p:nvPr>
        </p:nvSpPr>
        <p:spPr>
          <a:xfrm>
            <a:off x="20782" y="1219200"/>
            <a:ext cx="9144000" cy="4495800"/>
          </a:xfrm>
        </p:spPr>
        <p:txBody>
          <a:bodyPr numCol="1">
            <a:normAutofit/>
          </a:bodyPr>
          <a:lstStyle/>
          <a:p>
            <a:r>
              <a:rPr lang="en-US" sz="3600" b="1" dirty="0"/>
              <a:t>Teach children about interacting with the police</a:t>
            </a:r>
          </a:p>
          <a:p>
            <a:r>
              <a:rPr lang="en-US" sz="3600" b="1" dirty="0"/>
              <a:t>ID Bracelets</a:t>
            </a:r>
          </a:p>
          <a:p>
            <a:r>
              <a:rPr lang="en-US" sz="3600" b="1" dirty="0"/>
              <a:t>Visit police precinct</a:t>
            </a:r>
          </a:p>
          <a:p>
            <a:r>
              <a:rPr lang="en-US" sz="3600" b="1" dirty="0"/>
              <a:t>Recognize signs of others taking advantage of youth with disabilities</a:t>
            </a:r>
          </a:p>
        </p:txBody>
      </p:sp>
    </p:spTree>
    <p:extLst>
      <p:ext uri="{BB962C8B-B14F-4D97-AF65-F5344CB8AC3E}">
        <p14:creationId xmlns:p14="http://schemas.microsoft.com/office/powerpoint/2010/main" val="3902950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Online</a:t>
            </a:r>
            <a:endParaRPr lang="en-US" sz="4800" b="1" dirty="0">
              <a:solidFill>
                <a:srgbClr val="EA7125"/>
              </a:solidFill>
            </a:endParaRPr>
          </a:p>
        </p:txBody>
      </p:sp>
      <p:sp>
        <p:nvSpPr>
          <p:cNvPr id="3" name="Content Placeholder 2"/>
          <p:cNvSpPr>
            <a:spLocks noGrp="1"/>
          </p:cNvSpPr>
          <p:nvPr>
            <p:ph idx="1"/>
          </p:nvPr>
        </p:nvSpPr>
        <p:spPr>
          <a:xfrm>
            <a:off x="20782" y="1219200"/>
            <a:ext cx="9144000" cy="4495800"/>
          </a:xfrm>
        </p:spPr>
        <p:txBody>
          <a:bodyPr numCol="1">
            <a:normAutofit/>
          </a:bodyPr>
          <a:lstStyle/>
          <a:p>
            <a:r>
              <a:rPr lang="en-US" sz="3600" b="1" dirty="0"/>
              <a:t>Monitor for unsafe communication on social media or chat forums</a:t>
            </a:r>
          </a:p>
          <a:p>
            <a:r>
              <a:rPr lang="en-US" sz="3600" b="1" dirty="0"/>
              <a:t>Discuss rules for internet use</a:t>
            </a:r>
          </a:p>
          <a:p>
            <a:r>
              <a:rPr lang="en-US" sz="3600" b="1" dirty="0"/>
              <a:t>Teach signs that individual with disabilities is being </a:t>
            </a:r>
            <a:r>
              <a:rPr lang="en-US" sz="3600" b="1" dirty="0" smtClean="0"/>
              <a:t>manipulated</a:t>
            </a:r>
            <a:endParaRPr lang="en-US" sz="3600" b="1" dirty="0"/>
          </a:p>
        </p:txBody>
      </p:sp>
    </p:spTree>
    <p:extLst>
      <p:ext uri="{BB962C8B-B14F-4D97-AF65-F5344CB8AC3E}">
        <p14:creationId xmlns:p14="http://schemas.microsoft.com/office/powerpoint/2010/main" val="152494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525"/>
            <a:ext cx="7772400" cy="1362075"/>
          </a:xfrm>
        </p:spPr>
        <p:txBody>
          <a:bodyPr/>
          <a:lstStyle/>
          <a:p>
            <a:r>
              <a:rPr lang="en-US" dirty="0" smtClean="0"/>
              <a:t>Introduction</a:t>
            </a:r>
            <a:endParaRPr lang="en-US" dirty="0"/>
          </a:p>
        </p:txBody>
      </p:sp>
      <p:sp>
        <p:nvSpPr>
          <p:cNvPr id="3" name="Text Placeholder 2"/>
          <p:cNvSpPr>
            <a:spLocks noGrp="1"/>
          </p:cNvSpPr>
          <p:nvPr>
            <p:ph type="body" idx="1"/>
          </p:nvPr>
        </p:nvSpPr>
        <p:spPr>
          <a:xfrm>
            <a:off x="722313" y="1557338"/>
            <a:ext cx="7772400" cy="1500187"/>
          </a:xfrm>
        </p:spPr>
        <p:txBody>
          <a:bodyPr/>
          <a:lstStyle/>
          <a:p>
            <a:endParaRPr lang="en-US" dirty="0" smtClean="0"/>
          </a:p>
          <a:p>
            <a:r>
              <a:rPr lang="en-US" b="1" dirty="0"/>
              <a:t>Leigh Ann Davis, M.S.S.W., M.P.A., Program Manager </a:t>
            </a:r>
            <a:endParaRPr lang="en-US" b="1" dirty="0" smtClean="0"/>
          </a:p>
          <a:p>
            <a:r>
              <a:rPr lang="en-US" b="1" dirty="0" smtClean="0"/>
              <a:t>Kathryn Walker, J.D., M.P.H., Criminal Justice Fellow</a:t>
            </a:r>
            <a:endParaRPr lang="en-US" b="1" dirty="0"/>
          </a:p>
        </p:txBody>
      </p:sp>
    </p:spTree>
    <p:extLst>
      <p:ext uri="{BB962C8B-B14F-4D97-AF65-F5344CB8AC3E}">
        <p14:creationId xmlns:p14="http://schemas.microsoft.com/office/powerpoint/2010/main" val="2984813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In Juvenile Justice System</a:t>
            </a:r>
            <a:endParaRPr lang="en-US" sz="4800" b="1" dirty="0">
              <a:solidFill>
                <a:srgbClr val="EA7125"/>
              </a:solidFill>
            </a:endParaRPr>
          </a:p>
        </p:txBody>
      </p:sp>
      <p:sp>
        <p:nvSpPr>
          <p:cNvPr id="3" name="Content Placeholder 2"/>
          <p:cNvSpPr>
            <a:spLocks noGrp="1"/>
          </p:cNvSpPr>
          <p:nvPr>
            <p:ph idx="1"/>
          </p:nvPr>
        </p:nvSpPr>
        <p:spPr>
          <a:xfrm>
            <a:off x="20782" y="1066800"/>
            <a:ext cx="9144000" cy="4495800"/>
          </a:xfrm>
        </p:spPr>
        <p:txBody>
          <a:bodyPr numCol="1">
            <a:normAutofit/>
          </a:bodyPr>
          <a:lstStyle/>
          <a:p>
            <a:r>
              <a:rPr lang="en-US" sz="3600" b="1" dirty="0"/>
              <a:t>Don’t answer questions without parent </a:t>
            </a:r>
          </a:p>
          <a:p>
            <a:r>
              <a:rPr lang="en-US" sz="3600" b="1" dirty="0"/>
              <a:t>Inform police about disability and current documentation</a:t>
            </a:r>
          </a:p>
          <a:p>
            <a:r>
              <a:rPr lang="en-US" sz="3600" b="1" dirty="0"/>
              <a:t>Explain in practical terms how disability impacts behavior and ability to understand allegations and respond to questions</a:t>
            </a:r>
          </a:p>
        </p:txBody>
      </p:sp>
    </p:spTree>
    <p:extLst>
      <p:ext uri="{BB962C8B-B14F-4D97-AF65-F5344CB8AC3E}">
        <p14:creationId xmlns:p14="http://schemas.microsoft.com/office/powerpoint/2010/main" val="288679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Be Proactive!</a:t>
            </a:r>
            <a:endParaRPr lang="en-US" sz="4800" b="1" dirty="0">
              <a:solidFill>
                <a:srgbClr val="EA7125"/>
              </a:solidFill>
            </a:endParaRPr>
          </a:p>
        </p:txBody>
      </p:sp>
      <p:sp>
        <p:nvSpPr>
          <p:cNvPr id="3" name="Content Placeholder 2"/>
          <p:cNvSpPr>
            <a:spLocks noGrp="1"/>
          </p:cNvSpPr>
          <p:nvPr>
            <p:ph idx="1"/>
          </p:nvPr>
        </p:nvSpPr>
        <p:spPr>
          <a:xfrm>
            <a:off x="20782" y="1066800"/>
            <a:ext cx="9144000" cy="4495800"/>
          </a:xfrm>
        </p:spPr>
        <p:txBody>
          <a:bodyPr numCol="1">
            <a:normAutofit lnSpcReduction="10000"/>
          </a:bodyPr>
          <a:lstStyle/>
          <a:p>
            <a:r>
              <a:rPr lang="en-US" sz="3600" b="1" dirty="0"/>
              <a:t>No parent wants to think about their child having an encounter with the police or corrections system.</a:t>
            </a:r>
          </a:p>
          <a:p>
            <a:r>
              <a:rPr lang="en-US" sz="3600" b="1" dirty="0"/>
              <a:t>By understanding how children's vulnerabilities manifest at school, in the community, and online, parents can help prevent encounters with juvenile justice system.</a:t>
            </a:r>
          </a:p>
        </p:txBody>
      </p:sp>
    </p:spTree>
    <p:extLst>
      <p:ext uri="{BB962C8B-B14F-4D97-AF65-F5344CB8AC3E}">
        <p14:creationId xmlns:p14="http://schemas.microsoft.com/office/powerpoint/2010/main" val="326273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24187"/>
            <a:ext cx="7772400" cy="1362075"/>
          </a:xfrm>
        </p:spPr>
        <p:txBody>
          <a:bodyPr>
            <a:normAutofit fontScale="90000"/>
          </a:bodyPr>
          <a:lstStyle/>
          <a:p>
            <a:r>
              <a:rPr lang="en-US" dirty="0" smtClean="0"/>
              <a:t>Special education in juvenile detention and youth detention centers</a:t>
            </a:r>
            <a:endParaRPr lang="en-US" dirty="0"/>
          </a:p>
        </p:txBody>
      </p:sp>
      <p:sp>
        <p:nvSpPr>
          <p:cNvPr id="3" name="Text Placeholder 2"/>
          <p:cNvSpPr>
            <a:spLocks noGrp="1"/>
          </p:cNvSpPr>
          <p:nvPr>
            <p:ph type="body" idx="1"/>
          </p:nvPr>
        </p:nvSpPr>
        <p:spPr>
          <a:xfrm>
            <a:off x="722313" y="1524000"/>
            <a:ext cx="7772400" cy="1500187"/>
          </a:xfrm>
        </p:spPr>
        <p:txBody>
          <a:bodyPr/>
          <a:lstStyle/>
          <a:p>
            <a:r>
              <a:rPr lang="en-US" dirty="0" smtClean="0"/>
              <a:t>Katherine Perez Enriquez, JD, PhD Student, University of Illinois at Chicago (UIC)</a:t>
            </a:r>
            <a:endParaRPr lang="en-US" dirty="0"/>
          </a:p>
        </p:txBody>
      </p:sp>
    </p:spTree>
    <p:extLst>
      <p:ext uri="{BB962C8B-B14F-4D97-AF65-F5344CB8AC3E}">
        <p14:creationId xmlns:p14="http://schemas.microsoft.com/office/powerpoint/2010/main" val="130576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 y="-152400"/>
            <a:ext cx="8229600" cy="1143000"/>
          </a:xfrm>
        </p:spPr>
        <p:txBody>
          <a:bodyPr>
            <a:normAutofit/>
          </a:bodyPr>
          <a:lstStyle/>
          <a:p>
            <a:pPr algn="l"/>
            <a:r>
              <a:rPr lang="en-US" sz="3750" b="1" dirty="0"/>
              <a:t>Introduction</a:t>
            </a:r>
          </a:p>
        </p:txBody>
      </p:sp>
      <p:sp>
        <p:nvSpPr>
          <p:cNvPr id="3" name="Content Placeholder 2"/>
          <p:cNvSpPr>
            <a:spLocks noGrp="1"/>
          </p:cNvSpPr>
          <p:nvPr>
            <p:ph idx="1"/>
          </p:nvPr>
        </p:nvSpPr>
        <p:spPr>
          <a:xfrm>
            <a:off x="0" y="762000"/>
            <a:ext cx="6096000" cy="4495800"/>
          </a:xfrm>
        </p:spPr>
        <p:txBody>
          <a:bodyPr>
            <a:noAutofit/>
          </a:bodyPr>
          <a:lstStyle/>
          <a:p>
            <a:r>
              <a:rPr lang="en-US" sz="1800" dirty="0"/>
              <a:t>In 2010, there were more than </a:t>
            </a:r>
            <a:r>
              <a:rPr lang="en-US" sz="1800" b="1" dirty="0">
                <a:solidFill>
                  <a:srgbClr val="EA7125"/>
                </a:solidFill>
              </a:rPr>
              <a:t>2,500</a:t>
            </a:r>
            <a:r>
              <a:rPr lang="en-US" sz="1800" dirty="0"/>
              <a:t> juvenile justice residential facilities in the United States </a:t>
            </a:r>
            <a:endParaRPr lang="en-US" sz="1800" b="1" dirty="0" smtClean="0"/>
          </a:p>
          <a:p>
            <a:pPr marL="0" indent="0">
              <a:buNone/>
            </a:pPr>
            <a:r>
              <a:rPr lang="en-US" sz="1800" b="1" dirty="0" smtClean="0"/>
              <a:t>		Committed: </a:t>
            </a:r>
            <a:r>
              <a:rPr lang="en-US" sz="1800" b="1" dirty="0" smtClean="0">
                <a:solidFill>
                  <a:srgbClr val="EA7125"/>
                </a:solidFill>
              </a:rPr>
              <a:t>41,934</a:t>
            </a:r>
            <a:r>
              <a:rPr lang="en-US" sz="1800" dirty="0"/>
              <a:t>	</a:t>
            </a:r>
            <a:r>
              <a:rPr lang="en-US" sz="1800" dirty="0" smtClean="0"/>
              <a:t/>
            </a:r>
            <a:br>
              <a:rPr lang="en-US" sz="1800" dirty="0" smtClean="0"/>
            </a:br>
            <a:r>
              <a:rPr lang="en-US" sz="1800" dirty="0" smtClean="0"/>
              <a:t>		</a:t>
            </a:r>
            <a:r>
              <a:rPr lang="en-US" sz="1800" b="1" dirty="0" smtClean="0"/>
              <a:t>Detained: </a:t>
            </a:r>
            <a:r>
              <a:rPr lang="en-US" sz="1800" b="1" dirty="0" smtClean="0">
                <a:solidFill>
                  <a:srgbClr val="EA7125"/>
                </a:solidFill>
              </a:rPr>
              <a:t>19,014</a:t>
            </a:r>
            <a:r>
              <a:rPr lang="en-US" sz="1800" dirty="0"/>
              <a:t>	</a:t>
            </a:r>
            <a:endParaRPr lang="en-US" sz="1800" dirty="0" smtClean="0"/>
          </a:p>
          <a:p>
            <a:pPr marL="0" indent="0">
              <a:buNone/>
            </a:pPr>
            <a:r>
              <a:rPr lang="en-US" sz="1800" b="1" dirty="0" smtClean="0"/>
              <a:t>		Total: </a:t>
            </a:r>
            <a:r>
              <a:rPr lang="en-US" sz="1800" b="1" dirty="0" smtClean="0">
                <a:solidFill>
                  <a:srgbClr val="EA7125"/>
                </a:solidFill>
              </a:rPr>
              <a:t>61,423</a:t>
            </a:r>
          </a:p>
          <a:p>
            <a:r>
              <a:rPr lang="en-US" sz="1800" b="1" dirty="0" smtClean="0"/>
              <a:t>California: </a:t>
            </a:r>
            <a:r>
              <a:rPr lang="en-US" sz="1800" dirty="0" smtClean="0"/>
              <a:t>9,810; Texas: 4,671; Florida: 3,744</a:t>
            </a:r>
            <a:endParaRPr lang="en-US" sz="1800" dirty="0"/>
          </a:p>
          <a:p>
            <a:r>
              <a:rPr lang="en-US" sz="1800" b="1" dirty="0">
                <a:solidFill>
                  <a:srgbClr val="EA7125"/>
                </a:solidFill>
              </a:rPr>
              <a:t>70%</a:t>
            </a:r>
            <a:r>
              <a:rPr lang="en-US" sz="1800" dirty="0"/>
              <a:t> </a:t>
            </a:r>
            <a:r>
              <a:rPr lang="en-US" sz="1800" dirty="0" smtClean="0"/>
              <a:t>-- may </a:t>
            </a:r>
            <a:r>
              <a:rPr lang="en-US" sz="1800" dirty="0"/>
              <a:t>qualify for special education </a:t>
            </a:r>
            <a:r>
              <a:rPr lang="en-US" sz="1800" dirty="0" smtClean="0"/>
              <a:t>programs (</a:t>
            </a:r>
            <a:r>
              <a:rPr lang="en-US" sz="1800" dirty="0"/>
              <a:t>16,157 </a:t>
            </a:r>
            <a:r>
              <a:rPr lang="en-US" sz="1800" dirty="0" smtClean="0"/>
              <a:t>or approx. 1/3 receive special </a:t>
            </a:r>
            <a:r>
              <a:rPr lang="en-US" sz="1800" dirty="0" err="1" smtClean="0"/>
              <a:t>ed</a:t>
            </a:r>
            <a:r>
              <a:rPr lang="en-US" sz="1800" dirty="0" smtClean="0"/>
              <a:t> services 2013)</a:t>
            </a:r>
          </a:p>
          <a:p>
            <a:r>
              <a:rPr lang="en-US" sz="1800" b="1" dirty="0" smtClean="0">
                <a:solidFill>
                  <a:srgbClr val="EA7125"/>
                </a:solidFill>
              </a:rPr>
              <a:t>55%</a:t>
            </a:r>
            <a:r>
              <a:rPr lang="en-US" sz="1800" dirty="0" smtClean="0"/>
              <a:t> -- released return within </a:t>
            </a:r>
            <a:r>
              <a:rPr lang="en-US" sz="1800" b="1" dirty="0" smtClean="0">
                <a:solidFill>
                  <a:srgbClr val="EA7125"/>
                </a:solidFill>
              </a:rPr>
              <a:t>12</a:t>
            </a:r>
            <a:r>
              <a:rPr lang="en-US" sz="1800" dirty="0" smtClean="0"/>
              <a:t> months (*High quality correctional education proven to 	reduce recidivism)</a:t>
            </a:r>
            <a:r>
              <a:rPr lang="en-US" sz="1800" dirty="0"/>
              <a:t>	</a:t>
            </a:r>
            <a:endParaRPr lang="en-US" sz="1800" dirty="0" smtClean="0"/>
          </a:p>
          <a:p>
            <a:r>
              <a:rPr lang="en-US" sz="1800" b="1" dirty="0" smtClean="0">
                <a:solidFill>
                  <a:srgbClr val="EA7125"/>
                </a:solidFill>
              </a:rPr>
              <a:t>2,570</a:t>
            </a:r>
            <a:r>
              <a:rPr lang="en-US" sz="1800" dirty="0" smtClean="0"/>
              <a:t> -- life </a:t>
            </a:r>
            <a:r>
              <a:rPr lang="en-US" sz="1800" dirty="0"/>
              <a:t>without the possibility of </a:t>
            </a:r>
            <a:r>
              <a:rPr lang="en-US" sz="1800" dirty="0" smtClean="0"/>
              <a:t>parole</a:t>
            </a:r>
            <a:endParaRPr lang="en-US" sz="1800" b="1" dirty="0"/>
          </a:p>
          <a:p>
            <a:pPr marL="0" indent="0">
              <a:buNone/>
            </a:pPr>
            <a:endParaRPr lang="en-US" sz="1800" dirty="0"/>
          </a:p>
          <a:p>
            <a:endParaRPr lang="en-US" sz="1800" dirty="0"/>
          </a:p>
        </p:txBody>
      </p:sp>
      <p:pic>
        <p:nvPicPr>
          <p:cNvPr id="4" name="Picture 3"/>
          <p:cNvPicPr>
            <a:picLocks noChangeAspect="1"/>
          </p:cNvPicPr>
          <p:nvPr/>
        </p:nvPicPr>
        <p:blipFill>
          <a:blip r:embed="rId3"/>
          <a:stretch>
            <a:fillRect/>
          </a:stretch>
        </p:blipFill>
        <p:spPr>
          <a:xfrm>
            <a:off x="5981700" y="0"/>
            <a:ext cx="3162300" cy="4248150"/>
          </a:xfrm>
          <a:prstGeom prst="rect">
            <a:avLst/>
          </a:prstGeom>
        </p:spPr>
      </p:pic>
      <p:sp>
        <p:nvSpPr>
          <p:cNvPr id="5" name="Rectangle 4"/>
          <p:cNvSpPr/>
          <p:nvPr/>
        </p:nvSpPr>
        <p:spPr>
          <a:xfrm>
            <a:off x="2667000" y="5030450"/>
            <a:ext cx="6324600" cy="1446550"/>
          </a:xfrm>
          <a:prstGeom prst="rect">
            <a:avLst/>
          </a:prstGeom>
        </p:spPr>
        <p:txBody>
          <a:bodyPr wrap="square">
            <a:spAutoFit/>
          </a:bodyPr>
          <a:lstStyle/>
          <a:p>
            <a:r>
              <a:rPr lang="en-US" sz="1100" b="1" dirty="0"/>
              <a:t>Resources: </a:t>
            </a:r>
          </a:p>
          <a:p>
            <a:r>
              <a:rPr lang="en-US" sz="1100" b="1" dirty="0"/>
              <a:t>“Placement Status by State, 2011” Office of Juvenile Justice and Delinquency Prevention, available at </a:t>
            </a:r>
            <a:r>
              <a:rPr lang="en-US" sz="1100" b="1" dirty="0">
                <a:hlinkClick r:id="rId4"/>
              </a:rPr>
              <a:t>http://www.ojjdp.gov/ojstatbb/ezacjrp/asp/State_Adj.asp</a:t>
            </a:r>
            <a:r>
              <a:rPr lang="en-US" sz="1100" b="1" dirty="0"/>
              <a:t>; </a:t>
            </a:r>
            <a:r>
              <a:rPr lang="en-US" sz="1100" dirty="0"/>
              <a:t>HUMAN RIGHTS WATCH, AGAINST ALL ODDS: PRISON CONDITIONS FOR YOUTH OFFENDERS SERVING LIFE WITHOUT PAROLE SENTENCES IN THE UNITED STATES 8 (2012), </a:t>
            </a:r>
            <a:r>
              <a:rPr lang="en-US" sz="1100" i="1" dirty="0"/>
              <a:t>available at </a:t>
            </a:r>
            <a:r>
              <a:rPr lang="en-US" sz="1100" dirty="0">
                <a:hlinkClick r:id="rId5"/>
              </a:rPr>
              <a:t>http://www.hrw.org/sites/default/files/reports/us0112ForUpload_1.pdf</a:t>
            </a:r>
            <a:r>
              <a:rPr lang="en-US" sz="1100" dirty="0"/>
              <a:t>; Christensen, Anna K., "Rehabilitating Juvenile Life Without Parole: An Analysis of Miller v. Alabama" (2013). The Circuit. Paper 21. </a:t>
            </a:r>
            <a:r>
              <a:rPr lang="en-US" sz="1100" dirty="0">
                <a:hlinkClick r:id="rId6"/>
              </a:rPr>
              <a:t>http://scholarship.law.berkeley.edu/clrcircuit/21</a:t>
            </a:r>
            <a:r>
              <a:rPr lang="en-US" sz="1100" dirty="0"/>
              <a:t> ; http://www2.ed.gov/policy/gen/guid/correctional-education/csso-state-attorneys-general-letter.pdf</a:t>
            </a:r>
          </a:p>
        </p:txBody>
      </p:sp>
    </p:spTree>
    <p:extLst>
      <p:ext uri="{BB962C8B-B14F-4D97-AF65-F5344CB8AC3E}">
        <p14:creationId xmlns:p14="http://schemas.microsoft.com/office/powerpoint/2010/main" val="4274781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750" b="1" dirty="0"/>
              <a:t>Hypothetical</a:t>
            </a:r>
          </a:p>
        </p:txBody>
      </p:sp>
      <p:sp>
        <p:nvSpPr>
          <p:cNvPr id="3" name="Content Placeholder 2"/>
          <p:cNvSpPr>
            <a:spLocks noGrp="1"/>
          </p:cNvSpPr>
          <p:nvPr>
            <p:ph idx="1"/>
          </p:nvPr>
        </p:nvSpPr>
        <p:spPr>
          <a:xfrm>
            <a:off x="0" y="609600"/>
            <a:ext cx="9144000" cy="4419600"/>
          </a:xfrm>
        </p:spPr>
        <p:txBody>
          <a:bodyPr>
            <a:noAutofit/>
          </a:bodyPr>
          <a:lstStyle/>
          <a:p>
            <a:r>
              <a:rPr lang="en-US" sz="1800" dirty="0" smtClean="0"/>
              <a:t>Jose is a 15-year-old boy with ID.  Jose’s mom is a single mother who works full-time.  It’s October, and Jose had just started his freshman year in high school.  His IEP stated that he would be in a general classroom, and he has individualized goals for each subject.  He also has a behavior plan (to address various behaviors including inappropriately touching himself and others).  </a:t>
            </a:r>
          </a:p>
          <a:p>
            <a:r>
              <a:rPr lang="en-US" sz="1800" dirty="0" smtClean="0"/>
              <a:t>Unfortunately, Jose recently entered a juvenile detention center pending his hearing with a  judge.   </a:t>
            </a:r>
          </a:p>
          <a:p>
            <a:r>
              <a:rPr lang="en-US" sz="1800" dirty="0" smtClean="0"/>
              <a:t>While at the hall, officers processed Jose without record of his IEP.  (The school had not transferred the documents in a timely manner.)  Jose told an officer that he had an IEP, although he said he didn’t know what was on it, so the correctional officers decided to place Jose in their special day classroom.  </a:t>
            </a:r>
          </a:p>
          <a:p>
            <a:r>
              <a:rPr lang="en-US" sz="1800" dirty="0" smtClean="0"/>
              <a:t>Everyday, at the special day classroom, several students (at various levels) receive the same worksheet to fill out.  Once </a:t>
            </a:r>
            <a:r>
              <a:rPr lang="en-US" sz="1800" dirty="0"/>
              <a:t>a</a:t>
            </a:r>
            <a:r>
              <a:rPr lang="en-US" sz="1800" dirty="0" smtClean="0"/>
              <a:t> student is done, he turns it in to the teacher who places them in a folder.  (Jose says later that he never saw the worksheets again). </a:t>
            </a:r>
          </a:p>
        </p:txBody>
      </p:sp>
      <p:sp>
        <p:nvSpPr>
          <p:cNvPr id="5" name="Rectangle 4"/>
          <p:cNvSpPr/>
          <p:nvPr/>
        </p:nvSpPr>
        <p:spPr>
          <a:xfrm>
            <a:off x="2667000" y="4875074"/>
            <a:ext cx="6465277" cy="1754326"/>
          </a:xfrm>
          <a:prstGeom prst="rect">
            <a:avLst/>
          </a:prstGeom>
        </p:spPr>
        <p:txBody>
          <a:bodyPr wrap="square">
            <a:spAutoFit/>
          </a:bodyPr>
          <a:lstStyle/>
          <a:p>
            <a:pPr marL="285750" indent="-285750">
              <a:buFont typeface="Arial" panose="020B0604020202020204" pitchFamily="34" charset="0"/>
              <a:buChar char="•"/>
            </a:pPr>
            <a:r>
              <a:rPr lang="en-US" dirty="0" smtClean="0">
                <a:latin typeface="Trebuchet MS" panose="020B0603020202020204" pitchFamily="34" charset="0"/>
              </a:rPr>
              <a:t>One </a:t>
            </a:r>
            <a:r>
              <a:rPr lang="en-US" dirty="0">
                <a:latin typeface="Trebuchet MS" panose="020B0603020202020204" pitchFamily="34" charset="0"/>
              </a:rPr>
              <a:t>day, Jose had a behavioral episode for which he was placed by officers in solitary confinement (behind a steel door, with no physical or social communication for a day).  Jose was given, however, his worksheet for the day.  </a:t>
            </a:r>
          </a:p>
          <a:p>
            <a:pPr marL="285750" indent="-285750">
              <a:buFont typeface="Arial" panose="020B0604020202020204" pitchFamily="34" charset="0"/>
              <a:buChar char="•"/>
            </a:pPr>
            <a:r>
              <a:rPr lang="en-US" dirty="0">
                <a:latin typeface="Trebuchet MS" panose="020B0603020202020204" pitchFamily="34" charset="0"/>
              </a:rPr>
              <a:t>After two weeks at this detention center, Jose was relocated to another facility.  </a:t>
            </a:r>
          </a:p>
        </p:txBody>
      </p:sp>
    </p:spTree>
    <p:extLst>
      <p:ext uri="{BB962C8B-B14F-4D97-AF65-F5344CB8AC3E}">
        <p14:creationId xmlns:p14="http://schemas.microsoft.com/office/powerpoint/2010/main" val="3732015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750" b="1" dirty="0"/>
              <a:t>The Law </a:t>
            </a:r>
          </a:p>
        </p:txBody>
      </p:sp>
      <p:sp>
        <p:nvSpPr>
          <p:cNvPr id="3" name="Content Placeholder 2"/>
          <p:cNvSpPr>
            <a:spLocks noGrp="1"/>
          </p:cNvSpPr>
          <p:nvPr>
            <p:ph idx="1"/>
          </p:nvPr>
        </p:nvSpPr>
        <p:spPr>
          <a:xfrm>
            <a:off x="0" y="846138"/>
            <a:ext cx="9067800" cy="4411662"/>
          </a:xfrm>
        </p:spPr>
        <p:txBody>
          <a:bodyPr>
            <a:noAutofit/>
          </a:bodyPr>
          <a:lstStyle/>
          <a:p>
            <a:r>
              <a:rPr lang="en-US" sz="2000" dirty="0"/>
              <a:t>FAPE and LRE.   </a:t>
            </a:r>
          </a:p>
          <a:p>
            <a:r>
              <a:rPr lang="en-US" sz="2000" dirty="0"/>
              <a:t>“Mainstreaming” policy</a:t>
            </a:r>
          </a:p>
          <a:p>
            <a:r>
              <a:rPr lang="en-US" sz="2000" dirty="0"/>
              <a:t>“Child find” mandate </a:t>
            </a:r>
          </a:p>
          <a:p>
            <a:r>
              <a:rPr lang="en-US" sz="2000" dirty="0"/>
              <a:t>At 16, proper transition goals.</a:t>
            </a:r>
          </a:p>
          <a:p>
            <a:r>
              <a:rPr lang="en-US" sz="2000" dirty="0"/>
              <a:t>“Procedural Safeguards” or parental rights </a:t>
            </a:r>
          </a:p>
          <a:p>
            <a:r>
              <a:rPr lang="en-US" sz="2000" dirty="0"/>
              <a:t>A “practical method… developed and implemented to determine which children with disabilities are currently receiving special education and related services.”</a:t>
            </a:r>
            <a:r>
              <a:rPr lang="en-US" sz="2000" i="1" dirty="0"/>
              <a:t> </a:t>
            </a:r>
            <a:endParaRPr lang="en-US" sz="2000" dirty="0"/>
          </a:p>
          <a:p>
            <a:r>
              <a:rPr lang="en-US" sz="2000" dirty="0"/>
              <a:t>“Assessments of children with disabilities who transfer from one public agency to another in the same school year are coordinated with those children's prior and subsequent schools, as necessary and as expeditiously as possible…”</a:t>
            </a:r>
          </a:p>
        </p:txBody>
      </p:sp>
    </p:spTree>
    <p:extLst>
      <p:ext uri="{BB962C8B-B14F-4D97-AF65-F5344CB8AC3E}">
        <p14:creationId xmlns:p14="http://schemas.microsoft.com/office/powerpoint/2010/main" val="873410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Issue Spotting (The Problem)</a:t>
            </a:r>
            <a:endParaRPr lang="en-US" dirty="0"/>
          </a:p>
        </p:txBody>
      </p:sp>
      <p:sp>
        <p:nvSpPr>
          <p:cNvPr id="3" name="Content Placeholder 2"/>
          <p:cNvSpPr>
            <a:spLocks noGrp="1"/>
          </p:cNvSpPr>
          <p:nvPr>
            <p:ph idx="1"/>
          </p:nvPr>
        </p:nvSpPr>
        <p:spPr>
          <a:xfrm>
            <a:off x="457200" y="1066800"/>
            <a:ext cx="8229600" cy="4525963"/>
          </a:xfrm>
        </p:spPr>
        <p:txBody>
          <a:bodyPr>
            <a:normAutofit lnSpcReduction="10000"/>
          </a:bodyPr>
          <a:lstStyle/>
          <a:p>
            <a:r>
              <a:rPr lang="en-US" dirty="0" smtClean="0"/>
              <a:t>What brought Jose to the hall?</a:t>
            </a:r>
          </a:p>
          <a:p>
            <a:r>
              <a:rPr lang="en-US" dirty="0" smtClean="0"/>
              <a:t>Was his IEP/504 plan working?</a:t>
            </a:r>
          </a:p>
          <a:p>
            <a:r>
              <a:rPr lang="en-US" dirty="0" smtClean="0"/>
              <a:t>Movement of records</a:t>
            </a:r>
          </a:p>
          <a:p>
            <a:r>
              <a:rPr lang="en-US" dirty="0" smtClean="0"/>
              <a:t>Communication between Jose &amp; correctional staff</a:t>
            </a:r>
          </a:p>
          <a:p>
            <a:r>
              <a:rPr lang="en-US" dirty="0" smtClean="0"/>
              <a:t>LRE issue</a:t>
            </a:r>
          </a:p>
          <a:p>
            <a:r>
              <a:rPr lang="en-US" dirty="0" smtClean="0"/>
              <a:t>Individualized education</a:t>
            </a:r>
          </a:p>
          <a:p>
            <a:r>
              <a:rPr lang="en-US" dirty="0" smtClean="0"/>
              <a:t>Credits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9822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Principles/Solutions</a:t>
            </a:r>
            <a:endParaRPr lang="en-US" dirty="0"/>
          </a:p>
        </p:txBody>
      </p:sp>
      <p:sp>
        <p:nvSpPr>
          <p:cNvPr id="3" name="Content Placeholder 2"/>
          <p:cNvSpPr>
            <a:spLocks noGrp="1"/>
          </p:cNvSpPr>
          <p:nvPr>
            <p:ph idx="1"/>
          </p:nvPr>
        </p:nvSpPr>
        <p:spPr>
          <a:xfrm>
            <a:off x="76200" y="914400"/>
            <a:ext cx="8991600" cy="4191000"/>
          </a:xfrm>
        </p:spPr>
        <p:txBody>
          <a:bodyPr>
            <a:normAutofit fontScale="77500" lnSpcReduction="20000"/>
          </a:bodyPr>
          <a:lstStyle/>
          <a:p>
            <a:r>
              <a:rPr lang="en-US" dirty="0"/>
              <a:t>Youth with I/DD imprisoned by the juvenile justice system have a moral and legal right to education. </a:t>
            </a:r>
            <a:endParaRPr lang="en-US" dirty="0" smtClean="0"/>
          </a:p>
          <a:p>
            <a:r>
              <a:rPr lang="en-US" dirty="0"/>
              <a:t>Provide necessary </a:t>
            </a:r>
            <a:r>
              <a:rPr lang="en-US" dirty="0" smtClean="0"/>
              <a:t>funding (“$1 </a:t>
            </a:r>
            <a:r>
              <a:rPr lang="en-US" dirty="0"/>
              <a:t>correctional education investment can cut re-incarceration costs by between $4 and $5 during the first three years post-release</a:t>
            </a:r>
            <a:r>
              <a:rPr lang="en-US" dirty="0" smtClean="0"/>
              <a:t>.”)</a:t>
            </a:r>
          </a:p>
          <a:p>
            <a:r>
              <a:rPr lang="en-US" dirty="0" smtClean="0"/>
              <a:t>Recruitment and retention of qualified educational staff</a:t>
            </a:r>
          </a:p>
          <a:p>
            <a:r>
              <a:rPr lang="en-US" dirty="0" smtClean="0"/>
              <a:t>Relevant curriculum </a:t>
            </a:r>
          </a:p>
          <a:p>
            <a:r>
              <a:rPr lang="en-US" dirty="0" smtClean="0"/>
              <a:t>Prompt movement of educational records between institutes </a:t>
            </a:r>
          </a:p>
          <a:p>
            <a:r>
              <a:rPr lang="en-US" dirty="0" smtClean="0"/>
              <a:t>Minimize transfer between halls</a:t>
            </a:r>
          </a:p>
          <a:p>
            <a:r>
              <a:rPr lang="en-US" dirty="0" smtClean="0"/>
              <a:t>Federal Pell grants </a:t>
            </a:r>
          </a:p>
          <a:p>
            <a:endParaRPr lang="en-US" dirty="0"/>
          </a:p>
          <a:p>
            <a:endParaRPr lang="en-US" dirty="0" smtClean="0"/>
          </a:p>
          <a:p>
            <a:endParaRPr lang="en-US" dirty="0" smtClean="0"/>
          </a:p>
        </p:txBody>
      </p:sp>
      <p:sp>
        <p:nvSpPr>
          <p:cNvPr id="4" name="Rectangle 3"/>
          <p:cNvSpPr/>
          <p:nvPr/>
        </p:nvSpPr>
        <p:spPr>
          <a:xfrm>
            <a:off x="2819400" y="5521303"/>
            <a:ext cx="5902569" cy="803297"/>
          </a:xfrm>
          <a:prstGeom prst="rect">
            <a:avLst/>
          </a:prstGeom>
        </p:spPr>
        <p:txBody>
          <a:bodyPr wrap="square">
            <a:spAutoFit/>
          </a:bodyPr>
          <a:lstStyle/>
          <a:p>
            <a:pPr lvl="0" algn="r">
              <a:spcBef>
                <a:spcPct val="20000"/>
              </a:spcBef>
            </a:pPr>
            <a:r>
              <a:rPr lang="en-US" sz="1100" b="1">
                <a:solidFill>
                  <a:prstClr val="black"/>
                </a:solidFill>
                <a:latin typeface="Trebuchet MS" panose="020B0603020202020204" pitchFamily="34" charset="0"/>
              </a:rPr>
              <a:t>Resources</a:t>
            </a:r>
          </a:p>
          <a:p>
            <a:pPr lvl="0" algn="r">
              <a:spcBef>
                <a:spcPct val="20000"/>
              </a:spcBef>
            </a:pPr>
            <a:r>
              <a:rPr lang="en-US" sz="1100">
                <a:solidFill>
                  <a:prstClr val="black"/>
                </a:solidFill>
                <a:latin typeface="Trebuchet MS" panose="020B0603020202020204" pitchFamily="34" charset="0"/>
                <a:hlinkClick r:id="rId2"/>
              </a:rPr>
              <a:t>http://www2.ed.gov/policy/gen/guid/correctional-education/csso-state-attorneys-general-letter.pdf</a:t>
            </a:r>
            <a:r>
              <a:rPr lang="en-US" sz="1100">
                <a:solidFill>
                  <a:prstClr val="black"/>
                </a:solidFill>
                <a:latin typeface="Trebuchet MS" panose="020B0603020202020204" pitchFamily="34" charset="0"/>
              </a:rPr>
              <a:t>; </a:t>
            </a:r>
            <a:r>
              <a:rPr lang="en-US" sz="1100">
                <a:solidFill>
                  <a:prstClr val="black"/>
                </a:solidFill>
                <a:latin typeface="Trebuchet MS" panose="020B0603020202020204" pitchFamily="34" charset="0"/>
                <a:hlinkClick r:id="rId3"/>
              </a:rPr>
              <a:t>http://www2.ed.gov/policy/gen/guid/correctional-education/idea-letter.pdf</a:t>
            </a:r>
            <a:r>
              <a:rPr lang="en-US" sz="1100">
                <a:solidFill>
                  <a:prstClr val="black"/>
                </a:solidFill>
                <a:latin typeface="Trebuchet MS" panose="020B0603020202020204" pitchFamily="34" charset="0"/>
              </a:rPr>
              <a:t>; http://www2.ed.gov/policy/gen/guid/correctional-education/pell-letter.pdf</a:t>
            </a:r>
            <a:endParaRPr lang="en-US" sz="11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3739663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392" y="-11723"/>
            <a:ext cx="7200900" cy="803311"/>
          </a:xfrm>
        </p:spPr>
        <p:txBody>
          <a:bodyPr>
            <a:normAutofit/>
          </a:bodyPr>
          <a:lstStyle/>
          <a:p>
            <a:pPr algn="ctr"/>
            <a:r>
              <a:rPr lang="en-US" sz="3750" b="1" dirty="0"/>
              <a:t>Federal Policy</a:t>
            </a:r>
          </a:p>
        </p:txBody>
      </p:sp>
      <p:sp>
        <p:nvSpPr>
          <p:cNvPr id="3" name="Content Placeholder 2"/>
          <p:cNvSpPr>
            <a:spLocks noGrp="1"/>
          </p:cNvSpPr>
          <p:nvPr>
            <p:ph idx="1"/>
          </p:nvPr>
        </p:nvSpPr>
        <p:spPr>
          <a:xfrm>
            <a:off x="45353" y="756418"/>
            <a:ext cx="6340644" cy="4196581"/>
          </a:xfrm>
        </p:spPr>
        <p:txBody>
          <a:bodyPr>
            <a:normAutofit fontScale="55000" lnSpcReduction="20000"/>
          </a:bodyPr>
          <a:lstStyle/>
          <a:p>
            <a:pPr marL="0" indent="0">
              <a:buNone/>
            </a:pPr>
            <a:r>
              <a:rPr lang="en-US" dirty="0" smtClean="0"/>
              <a:t>“For </a:t>
            </a:r>
            <a:r>
              <a:rPr lang="en-US" dirty="0"/>
              <a:t>youth who are confined in juvenile justice facilities, providing high-quality correctional education that is comparable to offerings in traditional public schools is one of the most powerful – and cost-effective – levers we have to ensure that youth are successful once released and are able to avoid future contact with the justice system. High-quality correctional education, training, and treatment are essential components of meaningful rehabilitation because these equip youth with the skills needed to successfully reenter their communities and either continue their education or join the workforce. We urge leaders throughout the country to be creative in taking steps to improve traditional academic offerings and to expand access to career and technical education, as well as postsecondary education options for youth confined in juvenile justice facilities</a:t>
            </a:r>
            <a:r>
              <a:rPr lang="en-US" dirty="0" smtClean="0"/>
              <a:t>.” </a:t>
            </a:r>
          </a:p>
          <a:p>
            <a:pPr marL="0" indent="0">
              <a:buNone/>
            </a:pPr>
            <a:r>
              <a:rPr lang="en-US" dirty="0" smtClean="0"/>
              <a:t>Letter from the Department of Education and the Department of Justice, December 8, 2014</a:t>
            </a:r>
            <a:endParaRPr lang="en-US" dirty="0"/>
          </a:p>
          <a:p>
            <a:endParaRPr lang="en-US" dirty="0" smtClean="0"/>
          </a:p>
        </p:txBody>
      </p:sp>
      <p:pic>
        <p:nvPicPr>
          <p:cNvPr id="5" name="Picture 4"/>
          <p:cNvPicPr>
            <a:picLocks noChangeAspect="1"/>
          </p:cNvPicPr>
          <p:nvPr/>
        </p:nvPicPr>
        <p:blipFill>
          <a:blip r:embed="rId2"/>
          <a:stretch>
            <a:fillRect/>
          </a:stretch>
        </p:blipFill>
        <p:spPr>
          <a:xfrm>
            <a:off x="6293529" y="1917578"/>
            <a:ext cx="2774271" cy="2197222"/>
          </a:xfrm>
          <a:prstGeom prst="rect">
            <a:avLst/>
          </a:prstGeom>
        </p:spPr>
      </p:pic>
      <p:sp>
        <p:nvSpPr>
          <p:cNvPr id="10" name="Rectangle 9"/>
          <p:cNvSpPr/>
          <p:nvPr/>
        </p:nvSpPr>
        <p:spPr>
          <a:xfrm>
            <a:off x="2514600" y="5638800"/>
            <a:ext cx="6705600" cy="972574"/>
          </a:xfrm>
          <a:prstGeom prst="rect">
            <a:avLst/>
          </a:prstGeom>
        </p:spPr>
        <p:txBody>
          <a:bodyPr wrap="square">
            <a:spAutoFit/>
          </a:bodyPr>
          <a:lstStyle/>
          <a:p>
            <a:pPr lvl="0">
              <a:spcBef>
                <a:spcPct val="20000"/>
              </a:spcBef>
            </a:pPr>
            <a:r>
              <a:rPr lang="en-US" sz="1100" dirty="0">
                <a:solidFill>
                  <a:prstClr val="black"/>
                </a:solidFill>
                <a:latin typeface="Trebuchet MS" panose="020B0603020202020204" pitchFamily="34" charset="0"/>
                <a:hlinkClick r:id="rId3"/>
              </a:rPr>
              <a:t>http://www2.ed.gov/policy/gen/guid/correctional-education/csso-state-attorneys-general-letter.pdf</a:t>
            </a:r>
            <a:r>
              <a:rPr lang="en-US" sz="1100" dirty="0">
                <a:solidFill>
                  <a:prstClr val="black"/>
                </a:solidFill>
                <a:latin typeface="Trebuchet MS" panose="020B0603020202020204" pitchFamily="34" charset="0"/>
              </a:rPr>
              <a:t>; see also: U.S. Departments of Education and Justice, Guiding Principles for Providing High-Quality Education in Juvenile Justice Secure Care Settings, Washington, D.C., 2014; http://www2.ed.gov/policy/gen/guid/correctional-education/idea-letter.pdf</a:t>
            </a:r>
          </a:p>
          <a:p>
            <a:pPr lvl="0">
              <a:spcBef>
                <a:spcPct val="20000"/>
              </a:spcBef>
            </a:pPr>
            <a:endParaRPr lang="en-US" sz="11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686167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000" b="1" dirty="0" smtClean="0">
                <a:solidFill>
                  <a:srgbClr val="EA7125"/>
                </a:solidFill>
              </a:rPr>
              <a:t>NCCJD’s White Paper: </a:t>
            </a:r>
            <a:br>
              <a:rPr lang="en-US" sz="4000" b="1" dirty="0" smtClean="0">
                <a:solidFill>
                  <a:srgbClr val="EA7125"/>
                </a:solidFill>
              </a:rPr>
            </a:br>
            <a:r>
              <a:rPr lang="en-US" sz="4000" b="1" dirty="0" smtClean="0">
                <a:solidFill>
                  <a:srgbClr val="EA7125"/>
                </a:solidFill>
              </a:rPr>
              <a:t>Justice-Involved Youth with I/DD</a:t>
            </a:r>
            <a:endParaRPr lang="en-US" sz="4000" b="1" dirty="0">
              <a:solidFill>
                <a:srgbClr val="EA7125"/>
              </a:solidFill>
            </a:endParaRPr>
          </a:p>
        </p:txBody>
      </p:sp>
      <p:sp>
        <p:nvSpPr>
          <p:cNvPr id="3" name="Content Placeholder 2"/>
          <p:cNvSpPr>
            <a:spLocks noGrp="1"/>
          </p:cNvSpPr>
          <p:nvPr>
            <p:ph idx="1"/>
          </p:nvPr>
        </p:nvSpPr>
        <p:spPr>
          <a:xfrm>
            <a:off x="20782" y="1219200"/>
            <a:ext cx="9144000" cy="4495800"/>
          </a:xfrm>
        </p:spPr>
        <p:txBody>
          <a:bodyPr numCol="1">
            <a:normAutofit/>
          </a:bodyPr>
          <a:lstStyle/>
          <a:p>
            <a:r>
              <a:rPr lang="en-US" b="1" dirty="0" smtClean="0"/>
              <a:t>History and overview of research</a:t>
            </a:r>
          </a:p>
          <a:p>
            <a:r>
              <a:rPr lang="en-US" b="1" dirty="0" smtClean="0"/>
              <a:t>Justin’s story</a:t>
            </a:r>
          </a:p>
          <a:p>
            <a:r>
              <a:rPr lang="en-US" b="1" dirty="0" smtClean="0"/>
              <a:t>Prevention strategies</a:t>
            </a:r>
          </a:p>
          <a:p>
            <a:r>
              <a:rPr lang="en-US" b="1" i="1" dirty="0" smtClean="0"/>
              <a:t>P&amp;A recommendations</a:t>
            </a:r>
          </a:p>
          <a:p>
            <a:r>
              <a:rPr lang="en-US" b="1" i="1" dirty="0" smtClean="0"/>
              <a:t>School to prison pipeline</a:t>
            </a:r>
          </a:p>
          <a:p>
            <a:r>
              <a:rPr lang="en-US" b="1" dirty="0" smtClean="0"/>
              <a:t>Special education in juvenile justice</a:t>
            </a:r>
          </a:p>
          <a:p>
            <a:r>
              <a:rPr lang="en-US" b="1" i="1" dirty="0" smtClean="0"/>
              <a:t>Model program for at-risk youth</a:t>
            </a:r>
          </a:p>
        </p:txBody>
      </p:sp>
    </p:spTree>
    <p:extLst>
      <p:ext uri="{BB962C8B-B14F-4D97-AF65-F5344CB8AC3E}">
        <p14:creationId xmlns:p14="http://schemas.microsoft.com/office/powerpoint/2010/main" val="2379434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EA7125"/>
                </a:solidFill>
                <a:effectLst>
                  <a:outerShdw blurRad="38100" dist="38100" dir="2700000" algn="tl">
                    <a:srgbClr val="000000">
                      <a:alpha val="43137"/>
                    </a:srgbClr>
                  </a:outerShdw>
                </a:effectLst>
              </a:rPr>
              <a:t>Presenters / Authors</a:t>
            </a:r>
            <a:endParaRPr lang="en-US" dirty="0">
              <a:solidFill>
                <a:srgbClr val="EA712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4495800"/>
          </a:xfrm>
        </p:spPr>
        <p:txBody>
          <a:bodyPr numCol="2">
            <a:normAutofit fontScale="85000" lnSpcReduction="20000"/>
          </a:bodyPr>
          <a:lstStyle/>
          <a:p>
            <a:r>
              <a:rPr lang="en-US" sz="3300" b="1" dirty="0" smtClean="0">
                <a:solidFill>
                  <a:srgbClr val="44697D"/>
                </a:solidFill>
              </a:rPr>
              <a:t>Karen Grau, </a:t>
            </a:r>
            <a:r>
              <a:rPr lang="en-US" sz="3300" dirty="0" smtClean="0"/>
              <a:t>President and Executive Producer, Calamari Productions</a:t>
            </a:r>
          </a:p>
          <a:p>
            <a:endParaRPr lang="en-US" sz="3300" dirty="0" smtClean="0"/>
          </a:p>
          <a:p>
            <a:r>
              <a:rPr lang="en-US" sz="3300" b="1" dirty="0" smtClean="0">
                <a:solidFill>
                  <a:srgbClr val="44697D"/>
                </a:solidFill>
              </a:rPr>
              <a:t>Leigh Mahoney, </a:t>
            </a:r>
            <a:r>
              <a:rPr lang="en-US" sz="3300" dirty="0" smtClean="0"/>
              <a:t>Director of National Education and Program Development, Robert F. Kennedy Children’s Action Corps</a:t>
            </a:r>
          </a:p>
          <a:p>
            <a:endParaRPr lang="en-US" sz="3300" dirty="0" smtClean="0"/>
          </a:p>
          <a:p>
            <a:endParaRPr lang="en-US" sz="3300" dirty="0"/>
          </a:p>
          <a:p>
            <a:r>
              <a:rPr lang="en-US" sz="3300" b="1" dirty="0">
                <a:solidFill>
                  <a:srgbClr val="44697D"/>
                </a:solidFill>
              </a:rPr>
              <a:t>Gretchen Godfrey, </a:t>
            </a:r>
            <a:r>
              <a:rPr lang="en-US" sz="3300" dirty="0"/>
              <a:t>Assistant Director, PACER </a:t>
            </a:r>
            <a:r>
              <a:rPr lang="en-US" sz="3300" dirty="0" smtClean="0"/>
              <a:t>Center</a:t>
            </a:r>
          </a:p>
          <a:p>
            <a:pPr marL="0" indent="0">
              <a:buNone/>
            </a:pPr>
            <a:endParaRPr lang="en-US" sz="3300" dirty="0" smtClean="0"/>
          </a:p>
          <a:p>
            <a:r>
              <a:rPr lang="en-US" sz="3300" b="1" dirty="0" smtClean="0">
                <a:solidFill>
                  <a:srgbClr val="44697D"/>
                </a:solidFill>
              </a:rPr>
              <a:t>Katherine Perez Enriquez, </a:t>
            </a:r>
            <a:r>
              <a:rPr lang="en-US" sz="3300" dirty="0" smtClean="0"/>
              <a:t>JD, PhD student in Disability Studies at the University of Illinois at Chicago</a:t>
            </a:r>
          </a:p>
          <a:p>
            <a:pPr marL="0" indent="0">
              <a:buNone/>
            </a:pPr>
            <a:endParaRPr lang="en-US" b="1" dirty="0" smtClean="0"/>
          </a:p>
        </p:txBody>
      </p:sp>
    </p:spTree>
    <p:extLst>
      <p:ext uri="{BB962C8B-B14F-4D97-AF65-F5344CB8AC3E}">
        <p14:creationId xmlns:p14="http://schemas.microsoft.com/office/powerpoint/2010/main" val="356972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dirty="0" smtClean="0"/>
              <a:t>Questions?</a:t>
            </a:r>
            <a:endParaRPr lang="en-US" dirty="0"/>
          </a:p>
        </p:txBody>
      </p:sp>
      <p:sp>
        <p:nvSpPr>
          <p:cNvPr id="7" name="Content Placeholder 2"/>
          <p:cNvSpPr>
            <a:spLocks noGrp="1"/>
          </p:cNvSpPr>
          <p:nvPr>
            <p:ph idx="1"/>
          </p:nvPr>
        </p:nvSpPr>
        <p:spPr>
          <a:xfrm>
            <a:off x="76200" y="838200"/>
            <a:ext cx="8915400" cy="5562600"/>
          </a:xfrm>
        </p:spPr>
        <p:txBody>
          <a:bodyPr>
            <a:normAutofit/>
          </a:bodyPr>
          <a:lstStyle/>
          <a:p>
            <a:r>
              <a:rPr lang="en-US" sz="2600" dirty="0" smtClean="0"/>
              <a:t>Register </a:t>
            </a:r>
            <a:r>
              <a:rPr lang="en-US" sz="2600" dirty="0" smtClean="0">
                <a:hlinkClick r:id="rId4"/>
              </a:rPr>
              <a:t>here</a:t>
            </a:r>
            <a:r>
              <a:rPr lang="en-US" sz="2600" dirty="0" smtClean="0"/>
              <a:t> for the next webinar on </a:t>
            </a:r>
            <a:r>
              <a:rPr lang="en-US" sz="2600" b="1" dirty="0" smtClean="0">
                <a:solidFill>
                  <a:srgbClr val="EA7125"/>
                </a:solidFill>
                <a:effectLst>
                  <a:outerShdw blurRad="38100" dist="38100" dir="2700000" algn="tl">
                    <a:srgbClr val="000000">
                      <a:alpha val="43137"/>
                    </a:srgbClr>
                  </a:outerShdw>
                </a:effectLst>
              </a:rPr>
              <a:t>Sex Offenders with Autism Spectrum Disorder (ASD). </a:t>
            </a:r>
          </a:p>
          <a:p>
            <a:r>
              <a:rPr lang="en-US" sz="2600" dirty="0" smtClean="0"/>
              <a:t>Sign up to receive email alerts, use I&amp;R/TA service, and refer others</a:t>
            </a:r>
          </a:p>
          <a:p>
            <a:pPr marL="0" indent="0">
              <a:buNone/>
            </a:pPr>
            <a:endParaRPr lang="en-US" sz="2600" dirty="0" smtClean="0"/>
          </a:p>
          <a:p>
            <a:r>
              <a:rPr lang="en-US" b="1" dirty="0" smtClean="0"/>
              <a:t>Download the paper </a:t>
            </a:r>
            <a:r>
              <a:rPr lang="en-US" b="1" i="1" dirty="0" smtClean="0"/>
              <a:t>Justice-Involved Youth with I/DD</a:t>
            </a:r>
            <a:r>
              <a:rPr lang="en-US" b="1" dirty="0" smtClean="0"/>
              <a:t> at </a:t>
            </a:r>
            <a:r>
              <a:rPr lang="en-US" b="1" dirty="0" smtClean="0">
                <a:hlinkClick r:id="rId5"/>
              </a:rPr>
              <a:t>www.thearc.org/NCCJD</a:t>
            </a:r>
            <a:endParaRPr lang="en-US" b="1" dirty="0" smtClean="0"/>
          </a:p>
          <a:p>
            <a:pPr algn="r">
              <a:buNone/>
            </a:pPr>
            <a:endParaRPr lang="en-US" sz="2400" b="1" dirty="0" smtClean="0">
              <a:solidFill>
                <a:srgbClr val="EA7125"/>
              </a:solidFill>
              <a:effectLst>
                <a:outerShdw blurRad="38100" dist="38100" dir="2700000" algn="tl">
                  <a:srgbClr val="000000">
                    <a:alpha val="43137"/>
                  </a:srgbClr>
                </a:outerShdw>
              </a:effectLst>
            </a:endParaRPr>
          </a:p>
          <a:p>
            <a:pPr algn="r">
              <a:buNone/>
            </a:pPr>
            <a:r>
              <a:rPr lang="en-US" sz="2400" b="1" dirty="0" smtClean="0">
                <a:solidFill>
                  <a:srgbClr val="EA7125"/>
                </a:solidFill>
                <a:effectLst>
                  <a:outerShdw blurRad="38100" dist="38100" dir="2700000" algn="tl">
                    <a:srgbClr val="000000">
                      <a:alpha val="43137"/>
                    </a:srgbClr>
                  </a:outerShdw>
                </a:effectLst>
              </a:rPr>
              <a:t>Contact us at:</a:t>
            </a:r>
          </a:p>
          <a:p>
            <a:pPr algn="r">
              <a:buNone/>
            </a:pPr>
            <a:r>
              <a:rPr lang="en-US" sz="2400" u="sng" dirty="0" smtClean="0">
                <a:solidFill>
                  <a:srgbClr val="44697D"/>
                </a:solidFill>
                <a:hlinkClick r:id="rId6"/>
              </a:rPr>
              <a:t>NCCJDinfo@thearc.org</a:t>
            </a:r>
            <a:r>
              <a:rPr lang="en-US" sz="2400" u="sng" dirty="0" smtClean="0"/>
              <a:t> </a:t>
            </a:r>
            <a:endParaRPr lang="en-US" sz="2400" dirty="0" smtClean="0"/>
          </a:p>
        </p:txBody>
      </p:sp>
    </p:spTree>
    <p:extLst>
      <p:ext uri="{BB962C8B-B14F-4D97-AF65-F5344CB8AC3E}">
        <p14:creationId xmlns:p14="http://schemas.microsoft.com/office/powerpoint/2010/main" val="1143763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Discussion Points</a:t>
            </a:r>
            <a:endParaRPr lang="en-US" sz="4800" b="1" dirty="0">
              <a:solidFill>
                <a:srgbClr val="EA7125"/>
              </a:solidFill>
            </a:endParaRPr>
          </a:p>
        </p:txBody>
      </p:sp>
      <p:sp>
        <p:nvSpPr>
          <p:cNvPr id="3" name="Content Placeholder 2"/>
          <p:cNvSpPr>
            <a:spLocks noGrp="1"/>
          </p:cNvSpPr>
          <p:nvPr>
            <p:ph idx="1"/>
          </p:nvPr>
        </p:nvSpPr>
        <p:spPr>
          <a:xfrm>
            <a:off x="34977" y="1066800"/>
            <a:ext cx="9144000" cy="4495800"/>
          </a:xfrm>
        </p:spPr>
        <p:txBody>
          <a:bodyPr numCol="1">
            <a:normAutofit/>
          </a:bodyPr>
          <a:lstStyle/>
          <a:p>
            <a:r>
              <a:rPr lang="en-US" sz="3600" dirty="0" smtClean="0"/>
              <a:t>How to prevent JJ involvement </a:t>
            </a:r>
          </a:p>
          <a:p>
            <a:r>
              <a:rPr lang="en-US" sz="3600" dirty="0" smtClean="0"/>
              <a:t>How to effectively identify disabilities in today’s JJ system</a:t>
            </a:r>
          </a:p>
          <a:p>
            <a:r>
              <a:rPr lang="en-US" sz="3600" dirty="0" smtClean="0"/>
              <a:t>When disability is identified, what then? </a:t>
            </a:r>
            <a:endParaRPr lang="en-US" sz="3600" dirty="0"/>
          </a:p>
          <a:p>
            <a:r>
              <a:rPr lang="en-US" sz="3600" dirty="0" smtClean="0"/>
              <a:t>What supports are available in your community/agency, what is missing?</a:t>
            </a:r>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728420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Pathways to Justice™ Model</a:t>
            </a:r>
            <a:endParaRPr lang="en-US" sz="4800" b="1" dirty="0">
              <a:solidFill>
                <a:srgbClr val="EA7125"/>
              </a:solidFill>
            </a:endParaRPr>
          </a:p>
        </p:txBody>
      </p:sp>
      <p:pic>
        <p:nvPicPr>
          <p:cNvPr id="4" name="Content Placeholder 3"/>
          <p:cNvPicPr>
            <a:picLocks noGrp="1" noChangeAspect="1"/>
          </p:cNvPicPr>
          <p:nvPr>
            <p:ph idx="1"/>
          </p:nvPr>
        </p:nvPicPr>
        <p:blipFill>
          <a:blip r:embed="rId3"/>
          <a:stretch>
            <a:fillRect/>
          </a:stretch>
        </p:blipFill>
        <p:spPr>
          <a:xfrm>
            <a:off x="0" y="0"/>
            <a:ext cx="9144000" cy="6851073"/>
          </a:xfrm>
          <a:prstGeom prst="rect">
            <a:avLst/>
          </a:prstGeom>
        </p:spPr>
      </p:pic>
    </p:spTree>
    <p:extLst>
      <p:ext uri="{BB962C8B-B14F-4D97-AF65-F5344CB8AC3E}">
        <p14:creationId xmlns:p14="http://schemas.microsoft.com/office/powerpoint/2010/main" val="4136544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0"/>
            <a:ext cx="8229600" cy="1143000"/>
          </a:xfrm>
        </p:spPr>
        <p:txBody>
          <a:bodyPr>
            <a:noAutofit/>
          </a:bodyPr>
          <a:lstStyle/>
          <a:p>
            <a:r>
              <a:rPr lang="en-US" sz="4800" b="1" dirty="0" smtClean="0">
                <a:solidFill>
                  <a:srgbClr val="EA7125"/>
                </a:solidFill>
              </a:rPr>
              <a:t>Overview</a:t>
            </a:r>
            <a:endParaRPr lang="en-US" sz="4800" b="1" dirty="0">
              <a:solidFill>
                <a:srgbClr val="EA7125"/>
              </a:solidFill>
            </a:endParaRPr>
          </a:p>
        </p:txBody>
      </p:sp>
      <p:sp>
        <p:nvSpPr>
          <p:cNvPr id="3" name="Content Placeholder 2"/>
          <p:cNvSpPr>
            <a:spLocks noGrp="1"/>
          </p:cNvSpPr>
          <p:nvPr>
            <p:ph idx="1"/>
          </p:nvPr>
        </p:nvSpPr>
        <p:spPr>
          <a:xfrm>
            <a:off x="34977" y="1066800"/>
            <a:ext cx="9144000" cy="4495800"/>
          </a:xfrm>
        </p:spPr>
        <p:txBody>
          <a:bodyPr numCol="1">
            <a:normAutofit/>
          </a:bodyPr>
          <a:lstStyle/>
          <a:p>
            <a:r>
              <a:rPr lang="en-US" sz="3600" dirty="0" smtClean="0"/>
              <a:t>Justin’s story</a:t>
            </a:r>
          </a:p>
          <a:p>
            <a:r>
              <a:rPr lang="en-US" sz="3600" dirty="0" smtClean="0"/>
              <a:t>How we got here (a brief history)</a:t>
            </a:r>
          </a:p>
          <a:p>
            <a:r>
              <a:rPr lang="en-US" sz="3600" dirty="0" smtClean="0"/>
              <a:t>Prevention – strategies for advocates</a:t>
            </a:r>
          </a:p>
          <a:p>
            <a:r>
              <a:rPr lang="en-US" sz="3600" dirty="0" smtClean="0"/>
              <a:t>School to prison pipeline</a:t>
            </a:r>
          </a:p>
          <a:p>
            <a:r>
              <a:rPr lang="en-US" sz="3600" dirty="0" smtClean="0"/>
              <a:t>Special education in juvenile detention centers</a:t>
            </a:r>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2916221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24187"/>
            <a:ext cx="7772400" cy="1362075"/>
          </a:xfrm>
        </p:spPr>
        <p:txBody>
          <a:bodyPr>
            <a:normAutofit fontScale="90000"/>
          </a:bodyPr>
          <a:lstStyle/>
          <a:p>
            <a:r>
              <a:rPr lang="en-US" dirty="0" smtClean="0"/>
              <a:t>Stories from the System: Children of the Dumping Ground—Justin’s Story</a:t>
            </a:r>
            <a:endParaRPr lang="en-US" dirty="0"/>
          </a:p>
        </p:txBody>
      </p:sp>
      <p:sp>
        <p:nvSpPr>
          <p:cNvPr id="3" name="Text Placeholder 2"/>
          <p:cNvSpPr>
            <a:spLocks noGrp="1"/>
          </p:cNvSpPr>
          <p:nvPr>
            <p:ph type="body" idx="1"/>
          </p:nvPr>
        </p:nvSpPr>
        <p:spPr>
          <a:xfrm>
            <a:off x="722313" y="1524000"/>
            <a:ext cx="7772400" cy="1500187"/>
          </a:xfrm>
        </p:spPr>
        <p:txBody>
          <a:bodyPr/>
          <a:lstStyle/>
          <a:p>
            <a:r>
              <a:rPr lang="en-US" dirty="0" smtClean="0"/>
              <a:t>Karen Grau, President and Executive Producer, Calamari Productions</a:t>
            </a:r>
            <a:endParaRPr lang="en-US" dirty="0"/>
          </a:p>
        </p:txBody>
      </p:sp>
    </p:spTree>
    <p:extLst>
      <p:ext uri="{BB962C8B-B14F-4D97-AF65-F5344CB8AC3E}">
        <p14:creationId xmlns:p14="http://schemas.microsoft.com/office/powerpoint/2010/main" val="236698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Justin</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669" r="12669"/>
          <a:stretch>
            <a:fillRect/>
          </a:stretch>
        </p:blipFill>
        <p:spPr/>
      </p:pic>
      <p:sp>
        <p:nvSpPr>
          <p:cNvPr id="4" name="Text Placeholder 3"/>
          <p:cNvSpPr>
            <a:spLocks noGrp="1"/>
          </p:cNvSpPr>
          <p:nvPr>
            <p:ph type="body" sz="half" idx="2"/>
          </p:nvPr>
        </p:nvSpPr>
        <p:spPr/>
        <p:txBody>
          <a:bodyPr/>
          <a:lstStyle/>
          <a:p>
            <a:pPr algn="r"/>
            <a:r>
              <a:rPr lang="en-US" dirty="0" smtClean="0"/>
              <a:t>At the age he entered the juvenile justice system.</a:t>
            </a:r>
            <a:endParaRPr lang="en-US" dirty="0"/>
          </a:p>
        </p:txBody>
      </p:sp>
    </p:spTree>
    <p:extLst>
      <p:ext uri="{BB962C8B-B14F-4D97-AF65-F5344CB8AC3E}">
        <p14:creationId xmlns:p14="http://schemas.microsoft.com/office/powerpoint/2010/main" val="1772497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10587</TotalTime>
  <Words>2688</Words>
  <Application>Microsoft Office PowerPoint</Application>
  <PresentationFormat>On-screen Show (4:3)</PresentationFormat>
  <Paragraphs>253</Paragraphs>
  <Slides>40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Trebuchet MS</vt:lpstr>
      <vt:lpstr>Office Theme</vt:lpstr>
      <vt:lpstr>Justice Involved Youth with Intellectual and Developmental Disabilities: A Call to Action for the Juvenile Justice Community</vt:lpstr>
      <vt:lpstr>Welcome!</vt:lpstr>
      <vt:lpstr>Introduction</vt:lpstr>
      <vt:lpstr>Presenters / Authors</vt:lpstr>
      <vt:lpstr>Discussion Points</vt:lpstr>
      <vt:lpstr>Pathways to Justice™ Model</vt:lpstr>
      <vt:lpstr>Overview</vt:lpstr>
      <vt:lpstr>Stories from the System: Children of the Dumping Ground—Justin’s Story</vt:lpstr>
      <vt:lpstr>Justin</vt:lpstr>
      <vt:lpstr>PowerPoint Presentation</vt:lpstr>
      <vt:lpstr>PowerPoint Presentation</vt:lpstr>
      <vt:lpstr>PowerPoint Presentation</vt:lpstr>
      <vt:lpstr>What we Know—A Brief History and overview of the Research</vt:lpstr>
      <vt:lpstr>The US Juvenile Justice “system”</vt:lpstr>
      <vt:lpstr>Juvenile Justice history</vt:lpstr>
      <vt:lpstr>Juvenile Justice</vt:lpstr>
      <vt:lpstr>School to prison pipeline</vt:lpstr>
      <vt:lpstr>Juvenile Justice in an age of reform</vt:lpstr>
      <vt:lpstr>PowerPoint Presentation</vt:lpstr>
      <vt:lpstr>PowerPoint Presentation</vt:lpstr>
      <vt:lpstr>Disability/Advocacy  Matrix</vt:lpstr>
      <vt:lpstr>Challenges to identifying youth with disabilities  in child welfare system</vt:lpstr>
      <vt:lpstr>This we know…</vt:lpstr>
      <vt:lpstr>What we don’t know…</vt:lpstr>
      <vt:lpstr>Parent Advocacy strategies for preventing involvement in the Juvenile justice system</vt:lpstr>
      <vt:lpstr>Why focus on prevention?</vt:lpstr>
      <vt:lpstr>At School</vt:lpstr>
      <vt:lpstr>In the Community</vt:lpstr>
      <vt:lpstr>Online</vt:lpstr>
      <vt:lpstr>In Juvenile Justice System</vt:lpstr>
      <vt:lpstr>Be Proactive!</vt:lpstr>
      <vt:lpstr>Special education in juvenile detention and youth detention centers</vt:lpstr>
      <vt:lpstr>Introduction</vt:lpstr>
      <vt:lpstr>Hypothetical</vt:lpstr>
      <vt:lpstr>The Law </vt:lpstr>
      <vt:lpstr>Issue Spotting (The Problem)</vt:lpstr>
      <vt:lpstr>Principles/Solutions</vt:lpstr>
      <vt:lpstr>Federal Policy</vt:lpstr>
      <vt:lpstr>NCCJD’s White Paper:  Justice-Involved Youth with I/DD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National Center on Criminal Justice &amp; Disability (NCCJD)</dc:title>
  <dc:creator>Kathryn Walker</dc:creator>
  <cp:lastModifiedBy>Kathryn Walker</cp:lastModifiedBy>
  <cp:revision>209</cp:revision>
  <dcterms:created xsi:type="dcterms:W3CDTF">2013-12-26T20:40:59Z</dcterms:created>
  <dcterms:modified xsi:type="dcterms:W3CDTF">2015-09-30T16:57:57Z</dcterms:modified>
</cp:coreProperties>
</file>